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37"/>
  </p:notesMasterIdLst>
  <p:sldIdLst>
    <p:sldId id="256" r:id="rId5"/>
    <p:sldId id="345" r:id="rId6"/>
    <p:sldId id="352" r:id="rId7"/>
    <p:sldId id="257" r:id="rId8"/>
    <p:sldId id="357" r:id="rId9"/>
    <p:sldId id="373" r:id="rId10"/>
    <p:sldId id="259" r:id="rId11"/>
    <p:sldId id="258" r:id="rId12"/>
    <p:sldId id="374" r:id="rId13"/>
    <p:sldId id="267" r:id="rId14"/>
    <p:sldId id="298" r:id="rId15"/>
    <p:sldId id="375" r:id="rId16"/>
    <p:sldId id="344" r:id="rId17"/>
    <p:sldId id="288" r:id="rId18"/>
    <p:sldId id="380" r:id="rId19"/>
    <p:sldId id="353" r:id="rId20"/>
    <p:sldId id="377" r:id="rId21"/>
    <p:sldId id="370" r:id="rId22"/>
    <p:sldId id="372" r:id="rId23"/>
    <p:sldId id="362" r:id="rId24"/>
    <p:sldId id="363" r:id="rId25"/>
    <p:sldId id="371" r:id="rId26"/>
    <p:sldId id="354" r:id="rId27"/>
    <p:sldId id="378" r:id="rId28"/>
    <p:sldId id="364" r:id="rId29"/>
    <p:sldId id="365" r:id="rId30"/>
    <p:sldId id="379" r:id="rId31"/>
    <p:sldId id="366" r:id="rId32"/>
    <p:sldId id="367" r:id="rId33"/>
    <p:sldId id="368" r:id="rId34"/>
    <p:sldId id="369" r:id="rId35"/>
    <p:sldId id="293" r:id="rId36"/>
  </p:sldIdLst>
  <p:sldSz cx="12192000" cy="6858000"/>
  <p:notesSz cx="6858000" cy="9144000"/>
  <p:embeddedFontLs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49" roundtripDataSignature="AMtx7mjuH6lnFBF7WDaAh64DoZcohUnR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laas-Jan Reinck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DBE9B-5BC6-4797-8276-3FA9760C7BFF}" v="160" dt="2025-02-28T12:29:26.905"/>
    <p1510:client id="{F97F2AD5-3C6A-4CF1-8688-25540738366A}" v="50" dt="2025-02-27T17:01:11.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76" autoAdjust="0"/>
  </p:normalViewPr>
  <p:slideViewPr>
    <p:cSldViewPr snapToGrid="0">
      <p:cViewPr varScale="1">
        <p:scale>
          <a:sx n="91" d="100"/>
          <a:sy n="91" d="100"/>
        </p:scale>
        <p:origin x="1314" y="4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A095061-4118-F0D5-39A4-2231D6F8B166}"/>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9542AB67-A2BC-C6D1-986B-FC80008BF6A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BA1DCB03-808D-0127-A10C-AEEE8A6BE4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518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a:extLst>
            <a:ext uri="{FF2B5EF4-FFF2-40B4-BE49-F238E27FC236}">
              <a16:creationId xmlns:a16="http://schemas.microsoft.com/office/drawing/2014/main" id="{4AAC652B-F222-473F-396B-A778AA331A52}"/>
            </a:ext>
          </a:extLst>
        </p:cNvPr>
        <p:cNvGrpSpPr/>
        <p:nvPr/>
      </p:nvGrpSpPr>
      <p:grpSpPr>
        <a:xfrm>
          <a:off x="0" y="0"/>
          <a:ext cx="0" cy="0"/>
          <a:chOff x="0" y="0"/>
          <a:chExt cx="0" cy="0"/>
        </a:xfrm>
      </p:grpSpPr>
      <p:sp>
        <p:nvSpPr>
          <p:cNvPr id="456" name="Google Shape;456;p8:notes">
            <a:extLst>
              <a:ext uri="{FF2B5EF4-FFF2-40B4-BE49-F238E27FC236}">
                <a16:creationId xmlns:a16="http://schemas.microsoft.com/office/drawing/2014/main" id="{28229088-2C9B-E696-58AE-683B7B3598A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8:notes">
            <a:extLst>
              <a:ext uri="{FF2B5EF4-FFF2-40B4-BE49-F238E27FC236}">
                <a16:creationId xmlns:a16="http://schemas.microsoft.com/office/drawing/2014/main" id="{7860548E-36FA-7A37-7397-6C7421C9BB5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48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19F0-2499-0E1B-2EF4-582B92426B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C84D56-A0AB-B0B5-6F21-C08D4E4D27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85F9A6C-8AF9-EFBC-6F6F-509618D4A222}"/>
              </a:ext>
            </a:extLst>
          </p:cNvPr>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a:extLst>
              <a:ext uri="{FF2B5EF4-FFF2-40B4-BE49-F238E27FC236}">
                <a16:creationId xmlns:a16="http://schemas.microsoft.com/office/drawing/2014/main" id="{8D69C92C-44CD-B5FD-3E7B-B065E5C4533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4542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EAB1F-882C-FB93-BABF-1D8A16A7453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2906B33-A827-1216-FE08-F520933A34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1B215D-4D40-09B9-D3F6-2B4EE1B3EB2B}"/>
              </a:ext>
            </a:extLst>
          </p:cNvPr>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a:extLst>
              <a:ext uri="{FF2B5EF4-FFF2-40B4-BE49-F238E27FC236}">
                <a16:creationId xmlns:a16="http://schemas.microsoft.com/office/drawing/2014/main" id="{38E3C54C-67C4-4320-CC2D-024C8593D72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19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896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Zelfdeterminatie theorie onderzoekt de aangeboren neiging van mensen om te groeien en zich te ontwikkelen. De theorie gaat ervanuit dat drie psychologische behoeften daarbij de basis vormen voor zelfmotivatie en persoonlijkheidsintegratie en </a:t>
            </a:r>
            <a:r>
              <a:rPr lang="nl-NL" dirty="0" err="1"/>
              <a:t>randvoorwaardelijk</a:t>
            </a:r>
            <a:r>
              <a:rPr lang="nl-NL" dirty="0"/>
              <a:t> zijn voor deze positieve processen</a:t>
            </a:r>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1140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AFA8-60E2-3773-8D96-8B55614A05C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EAAB29A-5D91-C376-6314-026E18C629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B7A90C7-9BAC-7BF2-3062-B02B0329BCB2}"/>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801F020C-0594-8F74-074F-A6A68CD6671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443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4C594-9678-CFB2-D74C-3CC43AAB181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B977EB7-567B-C80A-9793-4DFD366A98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F84D08-9EFF-CF18-BAB2-105629438C49}"/>
              </a:ext>
            </a:extLst>
          </p:cNvPr>
          <p:cNvSpPr>
            <a:spLocks noGrp="1"/>
          </p:cNvSpPr>
          <p:nvPr>
            <p:ph type="body" idx="1"/>
          </p:nvPr>
        </p:nvSpPr>
        <p:spPr/>
        <p:txBody>
          <a:bodyPr/>
          <a:lstStyle/>
          <a:p>
            <a:pPr marL="285750" indent="-285750">
              <a:buChar char="•"/>
            </a:pPr>
            <a:r>
              <a:rPr lang="en-US" b="1" dirty="0"/>
              <a:t>Wat is </a:t>
            </a:r>
            <a:r>
              <a:rPr lang="en-US" b="1" dirty="0" err="1"/>
              <a:t>een</a:t>
            </a:r>
            <a:r>
              <a:rPr lang="en-US" b="1" dirty="0"/>
              <a:t> </a:t>
            </a:r>
            <a:r>
              <a:rPr lang="en-US" b="1" dirty="0" err="1"/>
              <a:t>systeem</a:t>
            </a:r>
            <a:r>
              <a:rPr lang="en-US" b="1" dirty="0"/>
              <a:t>?</a:t>
            </a:r>
            <a:r>
              <a:rPr lang="en-US" dirty="0"/>
              <a:t> Een </a:t>
            </a:r>
            <a:r>
              <a:rPr lang="en-US" dirty="0" err="1"/>
              <a:t>systeem</a:t>
            </a:r>
            <a:r>
              <a:rPr lang="en-US" dirty="0"/>
              <a:t> is </a:t>
            </a:r>
            <a:r>
              <a:rPr lang="en-US" dirty="0" err="1"/>
              <a:t>een</a:t>
            </a:r>
            <a:r>
              <a:rPr lang="en-US" dirty="0"/>
              <a:t> </a:t>
            </a:r>
            <a:r>
              <a:rPr lang="en-US" dirty="0" err="1"/>
              <a:t>geheel</a:t>
            </a:r>
            <a:r>
              <a:rPr lang="en-US" dirty="0"/>
              <a:t> van </a:t>
            </a:r>
            <a:r>
              <a:rPr lang="en-US" dirty="0" err="1"/>
              <a:t>elementen</a:t>
            </a:r>
            <a:r>
              <a:rPr lang="en-US" dirty="0"/>
              <a:t> die op </a:t>
            </a:r>
            <a:r>
              <a:rPr lang="en-US" dirty="0" err="1"/>
              <a:t>een</a:t>
            </a:r>
            <a:r>
              <a:rPr lang="en-US" dirty="0"/>
              <a:t> </a:t>
            </a:r>
            <a:r>
              <a:rPr lang="en-US" dirty="0" err="1"/>
              <a:t>bepaalde</a:t>
            </a:r>
            <a:r>
              <a:rPr lang="en-US" dirty="0"/>
              <a:t> </a:t>
            </a:r>
            <a:r>
              <a:rPr lang="en-US" dirty="0" err="1"/>
              <a:t>manier</a:t>
            </a:r>
            <a:r>
              <a:rPr lang="en-US" dirty="0"/>
              <a:t> met </a:t>
            </a:r>
            <a:r>
              <a:rPr lang="en-US" dirty="0" err="1"/>
              <a:t>elkaar</a:t>
            </a:r>
            <a:r>
              <a:rPr lang="en-US" dirty="0"/>
              <a:t> </a:t>
            </a:r>
            <a:r>
              <a:rPr lang="en-US" dirty="0" err="1"/>
              <a:t>verbonden</a:t>
            </a:r>
            <a:r>
              <a:rPr lang="en-US" dirty="0"/>
              <a:t> </a:t>
            </a:r>
            <a:r>
              <a:rPr lang="en-US" dirty="0" err="1"/>
              <a:t>zijn</a:t>
            </a:r>
            <a:r>
              <a:rPr lang="en-US" dirty="0"/>
              <a:t> </a:t>
            </a:r>
            <a:r>
              <a:rPr lang="en-US" dirty="0" err="1"/>
              <a:t>en</a:t>
            </a:r>
            <a:r>
              <a:rPr lang="en-US" dirty="0"/>
              <a:t> </a:t>
            </a:r>
            <a:r>
              <a:rPr lang="en-US" dirty="0" err="1"/>
              <a:t>elkaar</a:t>
            </a:r>
            <a:r>
              <a:rPr lang="en-US" dirty="0"/>
              <a:t> </a:t>
            </a:r>
            <a:r>
              <a:rPr lang="en-US" dirty="0" err="1"/>
              <a:t>beïnvloeden</a:t>
            </a:r>
            <a:r>
              <a:rPr lang="en-US" dirty="0"/>
              <a:t>. Dit </a:t>
            </a:r>
            <a:r>
              <a:rPr lang="en-US" dirty="0" err="1"/>
              <a:t>kunnen</a:t>
            </a:r>
            <a:r>
              <a:rPr lang="en-US" dirty="0"/>
              <a:t> families, </a:t>
            </a:r>
            <a:r>
              <a:rPr lang="en-US" dirty="0" err="1"/>
              <a:t>organisaties</a:t>
            </a:r>
            <a:r>
              <a:rPr lang="en-US" dirty="0"/>
              <a:t> of teams </a:t>
            </a:r>
            <a:r>
              <a:rPr lang="en-US" dirty="0" err="1"/>
              <a:t>zijn</a:t>
            </a:r>
            <a:r>
              <a:rPr lang="en-US" dirty="0"/>
              <a:t>. Binnen </a:t>
            </a:r>
            <a:r>
              <a:rPr lang="en-US" dirty="0" err="1"/>
              <a:t>een</a:t>
            </a:r>
            <a:r>
              <a:rPr lang="en-US" dirty="0"/>
              <a:t> </a:t>
            </a:r>
            <a:r>
              <a:rPr lang="en-US" dirty="0" err="1"/>
              <a:t>gemeentelijke</a:t>
            </a:r>
            <a:r>
              <a:rPr lang="en-US" dirty="0"/>
              <a:t> </a:t>
            </a:r>
            <a:r>
              <a:rPr lang="en-US" dirty="0" err="1"/>
              <a:t>organisatie</a:t>
            </a:r>
            <a:r>
              <a:rPr lang="en-US" dirty="0"/>
              <a:t> </a:t>
            </a:r>
            <a:r>
              <a:rPr lang="en-US" dirty="0" err="1"/>
              <a:t>vormen</a:t>
            </a:r>
            <a:r>
              <a:rPr lang="en-US" dirty="0"/>
              <a:t> </a:t>
            </a:r>
            <a:r>
              <a:rPr lang="en-US" dirty="0" err="1"/>
              <a:t>medewerkers</a:t>
            </a:r>
            <a:r>
              <a:rPr lang="en-US" dirty="0"/>
              <a:t>, </a:t>
            </a:r>
            <a:r>
              <a:rPr lang="en-US" dirty="0" err="1"/>
              <a:t>afdelingen</a:t>
            </a:r>
            <a:r>
              <a:rPr lang="en-US" dirty="0"/>
              <a:t> </a:t>
            </a:r>
            <a:r>
              <a:rPr lang="en-US" dirty="0" err="1"/>
              <a:t>en</a:t>
            </a:r>
            <a:r>
              <a:rPr lang="en-US" dirty="0"/>
              <a:t> externe partners </a:t>
            </a:r>
            <a:r>
              <a:rPr lang="en-US" dirty="0" err="1"/>
              <a:t>samen</a:t>
            </a:r>
            <a:r>
              <a:rPr lang="en-US" dirty="0"/>
              <a:t> </a:t>
            </a:r>
            <a:r>
              <a:rPr lang="en-US" dirty="0" err="1"/>
              <a:t>een</a:t>
            </a:r>
            <a:r>
              <a:rPr lang="en-US" dirty="0"/>
              <a:t> </a:t>
            </a:r>
            <a:r>
              <a:rPr lang="en-US" dirty="0" err="1"/>
              <a:t>systeem</a:t>
            </a:r>
            <a:r>
              <a:rPr lang="en-US" dirty="0"/>
              <a:t> </a:t>
            </a:r>
            <a:r>
              <a:rPr lang="en-US" dirty="0" err="1"/>
              <a:t>waarin</a:t>
            </a:r>
            <a:r>
              <a:rPr lang="en-US" dirty="0"/>
              <a:t> </a:t>
            </a:r>
            <a:r>
              <a:rPr lang="en-US" dirty="0" err="1"/>
              <a:t>patronen</a:t>
            </a:r>
            <a:r>
              <a:rPr lang="en-US" dirty="0"/>
              <a:t>, </a:t>
            </a:r>
            <a:r>
              <a:rPr lang="en-US" dirty="0" err="1"/>
              <a:t>relaties</a:t>
            </a:r>
            <a:r>
              <a:rPr lang="en-US" dirty="0"/>
              <a:t> </a:t>
            </a:r>
            <a:r>
              <a:rPr lang="en-US" dirty="0" err="1"/>
              <a:t>en</a:t>
            </a:r>
            <a:r>
              <a:rPr lang="en-US" dirty="0"/>
              <a:t> </a:t>
            </a:r>
            <a:r>
              <a:rPr lang="en-US" dirty="0" err="1"/>
              <a:t>interacties</a:t>
            </a:r>
            <a:r>
              <a:rPr lang="en-US" dirty="0"/>
              <a:t> het </a:t>
            </a:r>
            <a:r>
              <a:rPr lang="en-US" dirty="0" err="1"/>
              <a:t>functioneren</a:t>
            </a:r>
            <a:r>
              <a:rPr lang="en-US" dirty="0"/>
              <a:t> </a:t>
            </a:r>
            <a:r>
              <a:rPr lang="en-US" dirty="0" err="1"/>
              <a:t>beïnvloeden</a:t>
            </a:r>
            <a:r>
              <a:rPr lang="en-US" dirty="0"/>
              <a:t>.</a:t>
            </a:r>
            <a:endParaRPr lang="nl-NL" dirty="0"/>
          </a:p>
          <a:p>
            <a:pPr marL="285750" indent="-285750">
              <a:buChar char="•"/>
            </a:pPr>
            <a:r>
              <a:rPr lang="en-US" b="1" dirty="0" err="1"/>
              <a:t>Systemisch</a:t>
            </a:r>
            <a:r>
              <a:rPr lang="en-US" b="1" dirty="0"/>
              <a:t> </a:t>
            </a:r>
            <a:r>
              <a:rPr lang="en-US" b="1" dirty="0" err="1"/>
              <a:t>perspectief</a:t>
            </a:r>
            <a:r>
              <a:rPr lang="en-US" b="1" dirty="0"/>
              <a:t>:</a:t>
            </a:r>
            <a:r>
              <a:rPr lang="en-US" dirty="0"/>
              <a:t> </a:t>
            </a:r>
            <a:r>
              <a:rPr lang="en-US" dirty="0" err="1"/>
              <a:t>Systemisch</a:t>
            </a:r>
            <a:r>
              <a:rPr lang="en-US" dirty="0"/>
              <a:t> </a:t>
            </a:r>
            <a:r>
              <a:rPr lang="en-US" dirty="0" err="1"/>
              <a:t>werken</a:t>
            </a:r>
            <a:r>
              <a:rPr lang="en-US" dirty="0"/>
              <a:t> </a:t>
            </a:r>
            <a:r>
              <a:rPr lang="en-US" dirty="0" err="1"/>
              <a:t>richt</a:t>
            </a:r>
            <a:r>
              <a:rPr lang="en-US" dirty="0"/>
              <a:t> </a:t>
            </a:r>
            <a:r>
              <a:rPr lang="en-US" dirty="0" err="1"/>
              <a:t>zich</a:t>
            </a:r>
            <a:r>
              <a:rPr lang="en-US" dirty="0"/>
              <a:t> </a:t>
            </a:r>
            <a:r>
              <a:rPr lang="en-US" dirty="0" err="1"/>
              <a:t>niet</a:t>
            </a:r>
            <a:r>
              <a:rPr lang="en-US" dirty="0"/>
              <a:t> </a:t>
            </a:r>
            <a:r>
              <a:rPr lang="en-US" dirty="0" err="1"/>
              <a:t>alleen</a:t>
            </a:r>
            <a:r>
              <a:rPr lang="en-US" dirty="0"/>
              <a:t> op </a:t>
            </a:r>
            <a:r>
              <a:rPr lang="en-US" dirty="0" err="1"/>
              <a:t>individuen</a:t>
            </a:r>
            <a:r>
              <a:rPr lang="en-US" dirty="0"/>
              <a:t>, maar </a:t>
            </a:r>
            <a:r>
              <a:rPr lang="en-US" dirty="0" err="1"/>
              <a:t>vooral</a:t>
            </a:r>
            <a:r>
              <a:rPr lang="en-US" dirty="0"/>
              <a:t> op de </a:t>
            </a:r>
            <a:r>
              <a:rPr lang="en-US" dirty="0" err="1"/>
              <a:t>onderliggende</a:t>
            </a:r>
            <a:r>
              <a:rPr lang="en-US" dirty="0"/>
              <a:t> </a:t>
            </a:r>
            <a:r>
              <a:rPr lang="en-US" dirty="0" err="1"/>
              <a:t>structuren</a:t>
            </a:r>
            <a:r>
              <a:rPr lang="en-US" dirty="0"/>
              <a:t>, </a:t>
            </a:r>
            <a:r>
              <a:rPr lang="en-US" dirty="0" err="1"/>
              <a:t>relaties</a:t>
            </a:r>
            <a:r>
              <a:rPr lang="en-US" dirty="0"/>
              <a:t> </a:t>
            </a:r>
            <a:r>
              <a:rPr lang="en-US" dirty="0" err="1"/>
              <a:t>en</a:t>
            </a:r>
            <a:r>
              <a:rPr lang="en-US" dirty="0"/>
              <a:t> </a:t>
            </a:r>
            <a:r>
              <a:rPr lang="en-US" dirty="0" err="1"/>
              <a:t>dynamieken</a:t>
            </a:r>
            <a:r>
              <a:rPr lang="en-US" dirty="0"/>
              <a:t> </a:t>
            </a:r>
            <a:r>
              <a:rPr lang="en-US" dirty="0" err="1"/>
              <a:t>binnen</a:t>
            </a:r>
            <a:r>
              <a:rPr lang="en-US" dirty="0"/>
              <a:t> het </a:t>
            </a:r>
            <a:r>
              <a:rPr lang="en-US" dirty="0" err="1"/>
              <a:t>systeem</a:t>
            </a:r>
            <a:r>
              <a:rPr lang="en-US" dirty="0"/>
              <a:t>. Door </a:t>
            </a:r>
            <a:r>
              <a:rPr lang="en-US" dirty="0" err="1"/>
              <a:t>systemisch</a:t>
            </a:r>
            <a:r>
              <a:rPr lang="en-US" dirty="0"/>
              <a:t> </a:t>
            </a:r>
            <a:r>
              <a:rPr lang="en-US" dirty="0" err="1"/>
              <a:t>te</a:t>
            </a:r>
            <a:r>
              <a:rPr lang="en-US" dirty="0"/>
              <a:t> </a:t>
            </a:r>
            <a:r>
              <a:rPr lang="en-US" dirty="0" err="1"/>
              <a:t>kijken</a:t>
            </a:r>
            <a:r>
              <a:rPr lang="en-US" dirty="0"/>
              <a:t>, </a:t>
            </a:r>
            <a:r>
              <a:rPr lang="en-US" dirty="0" err="1"/>
              <a:t>kunnen</a:t>
            </a:r>
            <a:r>
              <a:rPr lang="en-US" dirty="0"/>
              <a:t> we </a:t>
            </a:r>
            <a:r>
              <a:rPr lang="en-US" dirty="0" err="1"/>
              <a:t>inzicht</a:t>
            </a:r>
            <a:r>
              <a:rPr lang="en-US" dirty="0"/>
              <a:t> </a:t>
            </a:r>
            <a:r>
              <a:rPr lang="en-US" dirty="0" err="1"/>
              <a:t>krijgen</a:t>
            </a:r>
            <a:r>
              <a:rPr lang="en-US" dirty="0"/>
              <a:t> in </a:t>
            </a:r>
            <a:r>
              <a:rPr lang="en-US" dirty="0" err="1"/>
              <a:t>patronen</a:t>
            </a:r>
            <a:r>
              <a:rPr lang="en-US" dirty="0"/>
              <a:t> die </a:t>
            </a:r>
            <a:r>
              <a:rPr lang="en-US" dirty="0" err="1"/>
              <a:t>problemen</a:t>
            </a:r>
            <a:r>
              <a:rPr lang="en-US" dirty="0"/>
              <a:t> </a:t>
            </a:r>
            <a:r>
              <a:rPr lang="en-US" dirty="0" err="1"/>
              <a:t>veroorzaken</a:t>
            </a:r>
            <a:r>
              <a:rPr lang="en-US" dirty="0"/>
              <a:t> </a:t>
            </a:r>
            <a:r>
              <a:rPr lang="en-US" dirty="0" err="1"/>
              <a:t>en</a:t>
            </a:r>
            <a:r>
              <a:rPr lang="en-US" dirty="0"/>
              <a:t> </a:t>
            </a:r>
            <a:r>
              <a:rPr lang="en-US" dirty="0" err="1"/>
              <a:t>deze</a:t>
            </a:r>
            <a:r>
              <a:rPr lang="en-US" dirty="0"/>
              <a:t> op </a:t>
            </a:r>
            <a:r>
              <a:rPr lang="en-US" dirty="0" err="1"/>
              <a:t>een</a:t>
            </a:r>
            <a:r>
              <a:rPr lang="en-US" dirty="0"/>
              <a:t> </a:t>
            </a:r>
            <a:r>
              <a:rPr lang="en-US" dirty="0" err="1"/>
              <a:t>diepgaand</a:t>
            </a:r>
            <a:r>
              <a:rPr lang="en-US" dirty="0"/>
              <a:t> </a:t>
            </a:r>
            <a:r>
              <a:rPr lang="en-US" dirty="0" err="1"/>
              <a:t>niveau</a:t>
            </a:r>
            <a:r>
              <a:rPr lang="en-US" dirty="0"/>
              <a:t> </a:t>
            </a:r>
            <a:r>
              <a:rPr lang="en-US" dirty="0" err="1"/>
              <a:t>aanpakken</a:t>
            </a:r>
            <a:r>
              <a:rPr lang="en-US" dirty="0"/>
              <a:t>. Dit </a:t>
            </a:r>
            <a:r>
              <a:rPr lang="en-US" dirty="0" err="1"/>
              <a:t>helpt</a:t>
            </a:r>
            <a:r>
              <a:rPr lang="en-US" dirty="0"/>
              <a:t> om </a:t>
            </a:r>
            <a:r>
              <a:rPr lang="en-US" dirty="0" err="1"/>
              <a:t>duurzame</a:t>
            </a:r>
            <a:r>
              <a:rPr lang="en-US" dirty="0"/>
              <a:t> </a:t>
            </a:r>
            <a:r>
              <a:rPr lang="en-US" dirty="0" err="1"/>
              <a:t>oplossingen</a:t>
            </a:r>
            <a:r>
              <a:rPr lang="en-US" dirty="0"/>
              <a:t> </a:t>
            </a:r>
            <a:r>
              <a:rPr lang="en-US" dirty="0" err="1"/>
              <a:t>te</a:t>
            </a:r>
            <a:r>
              <a:rPr lang="en-US" dirty="0"/>
              <a:t> </a:t>
            </a:r>
            <a:r>
              <a:rPr lang="en-US" dirty="0" err="1"/>
              <a:t>vinden</a:t>
            </a:r>
            <a:r>
              <a:rPr lang="en-US" dirty="0"/>
              <a:t> in </a:t>
            </a:r>
            <a:r>
              <a:rPr lang="en-US" dirty="0" err="1"/>
              <a:t>plaats</a:t>
            </a:r>
            <a:r>
              <a:rPr lang="en-US" dirty="0"/>
              <a:t> van </a:t>
            </a:r>
            <a:r>
              <a:rPr lang="en-US" dirty="0" err="1"/>
              <a:t>slechts</a:t>
            </a:r>
            <a:r>
              <a:rPr lang="en-US" dirty="0"/>
              <a:t> </a:t>
            </a:r>
            <a:r>
              <a:rPr lang="en-US" dirty="0" err="1"/>
              <a:t>symptomen</a:t>
            </a:r>
            <a:r>
              <a:rPr lang="en-US" dirty="0"/>
              <a:t> </a:t>
            </a:r>
            <a:r>
              <a:rPr lang="en-US" dirty="0" err="1"/>
              <a:t>te</a:t>
            </a:r>
            <a:r>
              <a:rPr lang="en-US" dirty="0"/>
              <a:t> </a:t>
            </a:r>
            <a:r>
              <a:rPr lang="en-US" dirty="0" err="1"/>
              <a:t>bestrijden</a:t>
            </a:r>
            <a:r>
              <a:rPr lang="en-US" dirty="0"/>
              <a:t>.</a:t>
            </a:r>
            <a:endParaRPr lang="nl-NL" dirty="0"/>
          </a:p>
          <a:p>
            <a:endParaRPr lang="en-US" dirty="0"/>
          </a:p>
        </p:txBody>
      </p:sp>
      <p:sp>
        <p:nvSpPr>
          <p:cNvPr id="4" name="Tijdelijke aanduiding voor dianummer 3">
            <a:extLst>
              <a:ext uri="{FF2B5EF4-FFF2-40B4-BE49-F238E27FC236}">
                <a16:creationId xmlns:a16="http://schemas.microsoft.com/office/drawing/2014/main" id="{71BED891-31D2-1DF2-BA6C-9364E8AAC72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6125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99E18-EE3E-634B-E7FE-6D9DBC65E9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42E84F-9E75-EB02-2414-2E0775F527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6D1A2B-6BCE-D96B-837C-102884DAA8DE}"/>
              </a:ext>
            </a:extLst>
          </p:cNvPr>
          <p:cNvSpPr>
            <a:spLocks noGrp="1"/>
          </p:cNvSpPr>
          <p:nvPr>
            <p:ph type="body" idx="1"/>
          </p:nvPr>
        </p:nvSpPr>
        <p:spPr/>
        <p:txBody>
          <a:bodyPr/>
          <a:lstStyle/>
          <a:p>
            <a:r>
              <a:rPr lang="nl-NL"/>
              <a:t>Binnen een </a:t>
            </a:r>
            <a:r>
              <a:rPr lang="nl-NL" b="1"/>
              <a:t>ambtelijke organisatie</a:t>
            </a:r>
            <a:r>
              <a:rPr lang="nl-NL"/>
              <a:t> is binding zichtbaar in de manier waarop medewerkers zich verbonden voelen met hun afdeling, werkwijze of beleid. Een voorbeeld hiervan is wanneer ambtenaren jarenlang binnen dezelfde afdeling of functie werken en daardoor sterk gehecht raken aan bestaande processen. Dit kan ervoor zorgen dat veranderingen, zoals de introductie van nieuwe werkwijzen of digitalisering, weerstand oproepen. De binding met ‘hoe we het altijd gedaan hebben’ kan ervoor zorgen dat vernieuwingen stroef verlopen, zelfs wanneer deze objectief gezien voordelen bieden.</a:t>
            </a:r>
          </a:p>
          <a:p>
            <a:r>
              <a:rPr lang="nl-NL"/>
              <a:t>Een ander voorbeeld is hoe gemeentelijke herstructureringen, zoals fusies of reorganisaties, invloed kunnen hebben op de binding van ambtenaren met hun werkplek en collega’s. Als teams worden samengevoegd of afdelingen worden opgeheven, kunnen medewerkers zich ontworteld voelen en moeite hebben om zich opnieuw te verbinden met de organisatie. Dit kan leiden tot verminderde motivatie, verhoogd ziekteverzuim of een gevoel van vervreemding. Door systemisch te kijken, kan het management hierop inspelen door medewerkers actief te betrekken bij veranderingen, erkenning te geven aan oude structuren en ruimte te bieden voor de emoties en loyaliteiten die spelen.</a:t>
            </a:r>
          </a:p>
          <a:p>
            <a:endParaRPr lang="nl-NL" dirty="0"/>
          </a:p>
          <a:p>
            <a:endParaRPr lang="nl-NL" dirty="0"/>
          </a:p>
        </p:txBody>
      </p:sp>
      <p:sp>
        <p:nvSpPr>
          <p:cNvPr id="4" name="Tijdelijke aanduiding voor dianummer 3">
            <a:extLst>
              <a:ext uri="{FF2B5EF4-FFF2-40B4-BE49-F238E27FC236}">
                <a16:creationId xmlns:a16="http://schemas.microsoft.com/office/drawing/2014/main" id="{91CCFEA1-5BE7-6754-BC70-208CD909F5D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043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8795D-2301-C423-DF98-BA30B9BF4DD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BEFF14A-062F-7ED1-F29F-2A82936950B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121F66B-938D-1222-0091-477093EEA489}"/>
              </a:ext>
            </a:extLst>
          </p:cNvPr>
          <p:cNvSpPr>
            <a:spLocks noGrp="1"/>
          </p:cNvSpPr>
          <p:nvPr>
            <p:ph type="body" idx="1"/>
          </p:nvPr>
        </p:nvSpPr>
        <p:spPr/>
        <p:txBody>
          <a:bodyPr/>
          <a:lstStyle/>
          <a:p>
            <a:r>
              <a:rPr lang="nl-NL"/>
              <a:t>Binnen een </a:t>
            </a:r>
            <a:r>
              <a:rPr lang="nl-NL" b="1"/>
              <a:t>ambtelijke organisatie</a:t>
            </a:r>
            <a:r>
              <a:rPr lang="nl-NL"/>
              <a:t> is ordening zichtbaar in de manier waarop verantwoordelijkheden en besluitvorming zijn ingericht. Een voorbeeld hiervan is wanneer een ervaren beleidsmedewerker, die diepgaande kennis heeft van een bepaald dossier, de rol van een leidinggevende overneemt zonder dat dit formeel erkend wordt. Collega’s kunnen hierdoor in verwarring raken over wie daadwerkelijk de leiding heeft, en de formele manager kan zich buitengesloten voelen. Dit kan spanningen veroorzaken en ervoor zorgen dat besluitvorming moeizamer verloopt, omdat de natuurlijke ordening wordt genegeerd.</a:t>
            </a:r>
          </a:p>
          <a:p>
            <a:r>
              <a:rPr lang="nl-NL" dirty="0"/>
              <a:t>Een ander voorbeeld is hoe reorganisaties binnen de ambtelijke organisatie invloed kunnen hebben op de ordening. Wanneer afdelingen worden samengevoegd of functies worden herverdeeld, kan het voorkomen dat medewerkers plotseling onder een andere leidinggevende vallen of nieuwe taken krijgen zonder duidelijke afbakening. Als er geen expliciete ordening wordt aangebracht in verantwoordelijkheden en besluitvorming, kan dit leiden tot rolonduidelijkheid, onzekerheid en afname van productiviteit. Door systemisch te kijken, kan het management ervoor zorgen dat de nieuwe ordening helder wordt gecommuniceerd en erkend, zodat medewerkers zich veilig voelen binnen hun nieuwe positie.</a:t>
            </a:r>
          </a:p>
          <a:p>
            <a:endParaRPr lang="nl-NL" dirty="0"/>
          </a:p>
        </p:txBody>
      </p:sp>
      <p:sp>
        <p:nvSpPr>
          <p:cNvPr id="4" name="Tijdelijke aanduiding voor dianummer 3">
            <a:extLst>
              <a:ext uri="{FF2B5EF4-FFF2-40B4-BE49-F238E27FC236}">
                <a16:creationId xmlns:a16="http://schemas.microsoft.com/office/drawing/2014/main" id="{F76330B7-CC16-B52E-3FAA-830FACD0122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29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7709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8AB4-3C72-0949-6122-B4CB4FDD61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5C56BB7-3CD5-82B8-9088-F5D16B56285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86E664-B0AC-4497-9531-0CE19BC65055}"/>
              </a:ext>
            </a:extLst>
          </p:cNvPr>
          <p:cNvSpPr>
            <a:spLocks noGrp="1"/>
          </p:cNvSpPr>
          <p:nvPr>
            <p:ph type="body" idx="1"/>
          </p:nvPr>
        </p:nvSpPr>
        <p:spPr/>
        <p:txBody>
          <a:bodyPr/>
          <a:lstStyle/>
          <a:p>
            <a:r>
              <a:rPr lang="nl-NL"/>
              <a:t>Binnen een </a:t>
            </a:r>
            <a:r>
              <a:rPr lang="nl-NL" b="1"/>
              <a:t>ambtelijke organisatie</a:t>
            </a:r>
            <a:r>
              <a:rPr lang="nl-NL"/>
              <a:t> is deze balans zichtbaar in de manier waarop werkdruk, waardering en verantwoordelijkheid verdeeld zijn. Een voorbeeld hiervan is wanneer bepaalde medewerkers structureel extra taken oppakken zonder dat dit wordt erkend of gecompenseerd. Als een beleidsadviseur steeds moet inspringen op urgente dossiers zonder daar tijd of ruimte voor terug te krijgen, kan dit op termijn leiden tot demotivatie en zelfs burn-out. De balans is dan verstoord, omdat er meer gegeven dan ontvangen wordt.</a:t>
            </a:r>
          </a:p>
          <a:p>
            <a:r>
              <a:rPr lang="nl-NL"/>
              <a:t>Een ander voorbeeld is hoe de samenwerking tussen afdelingen beïnvloed kan worden door een scheve balans in geven en nemen. Wanneer een afdeling steeds extra informatie of ondersteuning moet leveren aan een andere afdeling zonder dat dit wordt teruggegeven, kan dit leiden tot frustratie en weerstand. Bijvoorbeeld, als de afdeling Communicatie telkens ad-hocverzoeken krijgt zonder dat er tijdig input vanuit beleidsafdelingen komt, kan dit hun werkdruk verhogen en de samenwerking verslechteren. Door systemisch te kijken, kan het management patronen herkennen waarin de balans verstoord is en maatregelen nemen om de wederkerigheid te herstellen, bijvoorbeeld door werkafspraken helderder te maken of medewerkers expliciet erkenning en ruimte te geven.</a:t>
            </a:r>
          </a:p>
          <a:p>
            <a:endParaRPr lang="nl-NL" dirty="0"/>
          </a:p>
          <a:p>
            <a:endParaRPr lang="nl-NL" dirty="0"/>
          </a:p>
        </p:txBody>
      </p:sp>
      <p:sp>
        <p:nvSpPr>
          <p:cNvPr id="4" name="Tijdelijke aanduiding voor dianummer 3">
            <a:extLst>
              <a:ext uri="{FF2B5EF4-FFF2-40B4-BE49-F238E27FC236}">
                <a16:creationId xmlns:a16="http://schemas.microsoft.com/office/drawing/2014/main" id="{9B186AC8-202D-9FA0-4D2C-1B7C4835244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759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EA578-1763-9649-0F6B-046002298A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118497-45B8-FC23-E6AF-52C5DECBFED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26FA0EF-08E7-FC4D-A9D9-673CBAA5BE43}"/>
              </a:ext>
            </a:extLst>
          </p:cNvPr>
          <p:cNvSpPr>
            <a:spLocks noGrp="1"/>
          </p:cNvSpPr>
          <p:nvPr>
            <p:ph type="body" idx="1"/>
          </p:nvPr>
        </p:nvSpPr>
        <p:spPr/>
        <p:txBody>
          <a:bodyPr/>
          <a:lstStyle/>
          <a:p>
            <a:r>
              <a:rPr lang="nl-NL" dirty="0"/>
              <a:t>In een organisatie is het belangrijk dat mensen zich gewaardeerd voelen voor hun bijdrage én dat ze bereid zijn om anderen te steunen.</a:t>
            </a:r>
          </a:p>
          <a:p>
            <a:endParaRPr lang="nl-NL" dirty="0"/>
          </a:p>
        </p:txBody>
      </p:sp>
      <p:sp>
        <p:nvSpPr>
          <p:cNvPr id="4" name="Tijdelijke aanduiding voor dianummer 3">
            <a:extLst>
              <a:ext uri="{FF2B5EF4-FFF2-40B4-BE49-F238E27FC236}">
                <a16:creationId xmlns:a16="http://schemas.microsoft.com/office/drawing/2014/main" id="{5F8E0E0F-9DBD-F899-207B-4758FA32865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31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288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5515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3029C07F-4C55-6283-41D8-6D5E801658DF}"/>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5E71A594-5F2B-D041-B184-62D2F9872BC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9E6E294B-13C1-8B05-D89C-D0624028FD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618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77DB9267-B50B-4678-0214-EB64CFC4970C}"/>
            </a:ext>
          </a:extLst>
        </p:cNvPr>
        <p:cNvGrpSpPr/>
        <p:nvPr/>
      </p:nvGrpSpPr>
      <p:grpSpPr>
        <a:xfrm>
          <a:off x="0" y="0"/>
          <a:ext cx="0" cy="0"/>
          <a:chOff x="0" y="0"/>
          <a:chExt cx="0" cy="0"/>
        </a:xfrm>
      </p:grpSpPr>
      <p:sp>
        <p:nvSpPr>
          <p:cNvPr id="178" name="Google Shape;178;p3:notes">
            <a:extLst>
              <a:ext uri="{FF2B5EF4-FFF2-40B4-BE49-F238E27FC236}">
                <a16:creationId xmlns:a16="http://schemas.microsoft.com/office/drawing/2014/main" id="{36A6EC84-135A-C15E-7C0A-056D5121344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3:notes">
            <a:extLst>
              <a:ext uri="{FF2B5EF4-FFF2-40B4-BE49-F238E27FC236}">
                <a16:creationId xmlns:a16="http://schemas.microsoft.com/office/drawing/2014/main" id="{1D8D1206-B430-D2A2-C0F9-D710C114AF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287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a:extLst>
            <a:ext uri="{FF2B5EF4-FFF2-40B4-BE49-F238E27FC236}">
              <a16:creationId xmlns:a16="http://schemas.microsoft.com/office/drawing/2014/main" id="{A2EC5C86-9640-D14B-4399-B7B08C0F0A94}"/>
            </a:ext>
          </a:extLst>
        </p:cNvPr>
        <p:cNvGrpSpPr/>
        <p:nvPr/>
      </p:nvGrpSpPr>
      <p:grpSpPr>
        <a:xfrm>
          <a:off x="0" y="0"/>
          <a:ext cx="0" cy="0"/>
          <a:chOff x="0" y="0"/>
          <a:chExt cx="0" cy="0"/>
        </a:xfrm>
      </p:grpSpPr>
      <p:sp>
        <p:nvSpPr>
          <p:cNvPr id="252" name="Google Shape;252;p6:notes">
            <a:extLst>
              <a:ext uri="{FF2B5EF4-FFF2-40B4-BE49-F238E27FC236}">
                <a16:creationId xmlns:a16="http://schemas.microsoft.com/office/drawing/2014/main" id="{00737865-FBE5-7FBB-898E-0B9D7C0C2D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6:notes">
            <a:extLst>
              <a:ext uri="{FF2B5EF4-FFF2-40B4-BE49-F238E27FC236}">
                <a16:creationId xmlns:a16="http://schemas.microsoft.com/office/drawing/2014/main" id="{D58B0E17-179B-EDB6-4D2C-ADA0F3180A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36615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dk1"/>
        </a:solidFill>
        <a:effectLst/>
      </p:bgPr>
    </p:bg>
    <p:spTree>
      <p:nvGrpSpPr>
        <p:cNvPr id="1" name="Shape 12"/>
        <p:cNvGrpSpPr/>
        <p:nvPr/>
      </p:nvGrpSpPr>
      <p:grpSpPr>
        <a:xfrm>
          <a:off x="0" y="0"/>
          <a:ext cx="0" cy="0"/>
          <a:chOff x="0" y="0"/>
          <a:chExt cx="0" cy="0"/>
        </a:xfrm>
      </p:grpSpPr>
      <p:sp>
        <p:nvSpPr>
          <p:cNvPr id="13" name="Google Shape;13;p19"/>
          <p:cNvSpPr/>
          <p:nvPr/>
        </p:nvSpPr>
        <p:spPr>
          <a:xfrm rot="-600000">
            <a:off x="1937117" y="3931190"/>
            <a:ext cx="11421220" cy="3948440"/>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 name="Google Shape;14;p19"/>
          <p:cNvSpPr/>
          <p:nvPr/>
        </p:nvSpPr>
        <p:spPr>
          <a:xfrm rot="-600000">
            <a:off x="-834646" y="4395858"/>
            <a:ext cx="4356933" cy="2989662"/>
          </a:xfrm>
          <a:prstGeom prst="roundRect">
            <a:avLst>
              <a:gd name="adj" fmla="val 1091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sp>
        <p:nvSpPr>
          <p:cNvPr id="15" name="Google Shape;15;p19"/>
          <p:cNvSpPr txBox="1">
            <a:spLocks noGrp="1"/>
          </p:cNvSpPr>
          <p:nvPr>
            <p:ph type="title"/>
          </p:nvPr>
        </p:nvSpPr>
        <p:spPr>
          <a:xfrm>
            <a:off x="831852" y="1293145"/>
            <a:ext cx="10520362" cy="115296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5400"/>
              <a:buFont typeface="Century Gothic"/>
              <a:buNone/>
              <a:defRPr sz="54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 name="Google Shape;16;p19"/>
          <p:cNvPicPr preferRelativeResize="0"/>
          <p:nvPr/>
        </p:nvPicPr>
        <p:blipFill rotWithShape="1">
          <a:blip r:embed="rId2">
            <a:alphaModFix/>
          </a:blip>
          <a:srcRect/>
          <a:stretch/>
        </p:blipFill>
        <p:spPr>
          <a:xfrm>
            <a:off x="838200" y="4876800"/>
            <a:ext cx="2845252" cy="1362852"/>
          </a:xfrm>
          <a:prstGeom prst="rect">
            <a:avLst/>
          </a:prstGeom>
          <a:noFill/>
          <a:ln>
            <a:noFill/>
          </a:ln>
        </p:spPr>
      </p:pic>
      <p:pic>
        <p:nvPicPr>
          <p:cNvPr id="17" name="Google Shape;17;p19"/>
          <p:cNvPicPr preferRelativeResize="0"/>
          <p:nvPr/>
        </p:nvPicPr>
        <p:blipFill rotWithShape="1">
          <a:blip r:embed="rId3">
            <a:alphaModFix/>
          </a:blip>
          <a:srcRect/>
          <a:stretch/>
        </p:blipFill>
        <p:spPr>
          <a:xfrm>
            <a:off x="3697966" y="4876800"/>
            <a:ext cx="2974064" cy="758260"/>
          </a:xfrm>
          <a:prstGeom prst="rect">
            <a:avLst/>
          </a:prstGeom>
          <a:noFill/>
          <a:ln>
            <a:noFill/>
          </a:ln>
        </p:spPr>
      </p:pic>
      <p:sp>
        <p:nvSpPr>
          <p:cNvPr id="18" name="Google Shape;18;p19"/>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1"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9" name="Google Shape;19;p19"/>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lt1"/>
              </a:buClr>
              <a:buSzPts val="1800"/>
              <a:buNone/>
              <a:defRPr sz="1800" b="0" i="0">
                <a:solidFill>
                  <a:schemeClr val="lt1"/>
                </a:solidFill>
                <a:latin typeface="Century Gothic"/>
                <a:ea typeface="Century Gothic"/>
                <a:cs typeface="Century Gothic"/>
                <a:sym typeface="Century Gothic"/>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151">
          <p15:clr>
            <a:srgbClr val="FBAE40"/>
          </p15:clr>
        </p15:guide>
        <p15:guide id="2" pos="5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onker Dubbel">
  <p:cSld name="Donker Dubbel">
    <p:spTree>
      <p:nvGrpSpPr>
        <p:cNvPr id="1" name="Shape 83"/>
        <p:cNvGrpSpPr/>
        <p:nvPr/>
      </p:nvGrpSpPr>
      <p:grpSpPr>
        <a:xfrm>
          <a:off x="0" y="0"/>
          <a:ext cx="0" cy="0"/>
          <a:chOff x="0" y="0"/>
          <a:chExt cx="0" cy="0"/>
        </a:xfrm>
      </p:grpSpPr>
      <p:sp>
        <p:nvSpPr>
          <p:cNvPr id="84" name="Google Shape;84;p3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5" name="Google Shape;85;p3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1"/>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7" name="Google Shape;87;p3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88" name="Google Shape;88;p31"/>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9" name="Google Shape;89;p3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onker Dubbel Speciaal">
  <p:cSld name="Donker Dubbel Speciaal">
    <p:spTree>
      <p:nvGrpSpPr>
        <p:cNvPr id="1" name="Shape 90"/>
        <p:cNvGrpSpPr/>
        <p:nvPr/>
      </p:nvGrpSpPr>
      <p:grpSpPr>
        <a:xfrm>
          <a:off x="0" y="0"/>
          <a:ext cx="0" cy="0"/>
          <a:chOff x="0" y="0"/>
          <a:chExt cx="0" cy="0"/>
        </a:xfrm>
      </p:grpSpPr>
      <p:sp>
        <p:nvSpPr>
          <p:cNvPr id="91" name="Google Shape;91;p32"/>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2" name="Google Shape;92;p32"/>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3" name="Google Shape;93;p32"/>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2"/>
          <p:cNvSpPr txBox="1">
            <a:spLocks noGrp="1"/>
          </p:cNvSpPr>
          <p:nvPr>
            <p:ph type="body" idx="1"/>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5" name="Google Shape;95;p32"/>
          <p:cNvSpPr txBox="1">
            <a:spLocks noGrp="1"/>
          </p:cNvSpPr>
          <p:nvPr>
            <p:ph type="body" idx="2"/>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96" name="Google Shape;96;p3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97" name="Google Shape;97;p32"/>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ofdstuk Rood">
  <p:cSld name="Hoofdstuk Rood">
    <p:bg>
      <p:bgPr>
        <a:solidFill>
          <a:schemeClr val="dk1"/>
        </a:solidFill>
        <a:effectLst/>
      </p:bgPr>
    </p:bg>
    <p:spTree>
      <p:nvGrpSpPr>
        <p:cNvPr id="1" name="Shape 98"/>
        <p:cNvGrpSpPr/>
        <p:nvPr/>
      </p:nvGrpSpPr>
      <p:grpSpPr>
        <a:xfrm>
          <a:off x="0" y="0"/>
          <a:ext cx="0" cy="0"/>
          <a:chOff x="0" y="0"/>
          <a:chExt cx="0" cy="0"/>
        </a:xfrm>
      </p:grpSpPr>
      <p:sp>
        <p:nvSpPr>
          <p:cNvPr id="99" name="Google Shape;99;p33"/>
          <p:cNvSpPr/>
          <p:nvPr/>
        </p:nvSpPr>
        <p:spPr>
          <a:xfrm rot="-288502">
            <a:off x="-907267" y="-589010"/>
            <a:ext cx="11223467" cy="5893458"/>
          </a:xfrm>
          <a:prstGeom prst="roundRect">
            <a:avLst>
              <a:gd name="adj" fmla="val 645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0" name="Google Shape;100;p33"/>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2" name="Google Shape;102;p3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odstuk Groen">
  <p:cSld name="Hoodstuk Groen">
    <p:bg>
      <p:bgPr>
        <a:solidFill>
          <a:schemeClr val="dk1"/>
        </a:solidFill>
        <a:effectLst/>
      </p:bgPr>
    </p:bg>
    <p:spTree>
      <p:nvGrpSpPr>
        <p:cNvPr id="1" name="Shape 103"/>
        <p:cNvGrpSpPr/>
        <p:nvPr/>
      </p:nvGrpSpPr>
      <p:grpSpPr>
        <a:xfrm>
          <a:off x="0" y="0"/>
          <a:ext cx="0" cy="0"/>
          <a:chOff x="0" y="0"/>
          <a:chExt cx="0" cy="0"/>
        </a:xfrm>
      </p:grpSpPr>
      <p:sp>
        <p:nvSpPr>
          <p:cNvPr id="104" name="Google Shape;104;p34"/>
          <p:cNvSpPr/>
          <p:nvPr/>
        </p:nvSpPr>
        <p:spPr>
          <a:xfrm rot="-288502">
            <a:off x="-907267" y="-589010"/>
            <a:ext cx="11223467" cy="5893458"/>
          </a:xfrm>
          <a:prstGeom prst="roundRect">
            <a:avLst>
              <a:gd name="adj" fmla="val 6458"/>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05" name="Google Shape;105;p34"/>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4"/>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07" name="Google Shape;107;p3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oofstul Blauw">
  <p:cSld name="Hoofstul Blauw">
    <p:bg>
      <p:bgPr>
        <a:solidFill>
          <a:schemeClr val="dk1"/>
        </a:solidFill>
        <a:effectLst/>
      </p:bgPr>
    </p:bg>
    <p:spTree>
      <p:nvGrpSpPr>
        <p:cNvPr id="1" name="Shape 108"/>
        <p:cNvGrpSpPr/>
        <p:nvPr/>
      </p:nvGrpSpPr>
      <p:grpSpPr>
        <a:xfrm>
          <a:off x="0" y="0"/>
          <a:ext cx="0" cy="0"/>
          <a:chOff x="0" y="0"/>
          <a:chExt cx="0" cy="0"/>
        </a:xfrm>
      </p:grpSpPr>
      <p:sp>
        <p:nvSpPr>
          <p:cNvPr id="109" name="Google Shape;109;p35"/>
          <p:cNvSpPr/>
          <p:nvPr/>
        </p:nvSpPr>
        <p:spPr>
          <a:xfrm rot="-288502">
            <a:off x="-907267" y="-589010"/>
            <a:ext cx="11223467" cy="5893458"/>
          </a:xfrm>
          <a:prstGeom prst="roundRect">
            <a:avLst>
              <a:gd name="adj" fmla="val 6458"/>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10" name="Google Shape;110;p35"/>
          <p:cNvSpPr txBox="1">
            <a:spLocks noGrp="1"/>
          </p:cNvSpPr>
          <p:nvPr>
            <p:ph type="title"/>
          </p:nvPr>
        </p:nvSpPr>
        <p:spPr>
          <a:xfrm>
            <a:off x="838200" y="2026656"/>
            <a:ext cx="673496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5"/>
          <p:cNvSpPr txBox="1">
            <a:spLocks noGrp="1"/>
          </p:cNvSpPr>
          <p:nvPr>
            <p:ph type="body" idx="1"/>
          </p:nvPr>
        </p:nvSpPr>
        <p:spPr>
          <a:xfrm>
            <a:off x="839788" y="2709000"/>
            <a:ext cx="673144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12" name="Google Shape;112;p3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eeld 2">
  <p:cSld name="1_Beeld 2">
    <p:bg>
      <p:bgPr>
        <a:solidFill>
          <a:schemeClr val="dk1"/>
        </a:solidFill>
        <a:effectLst/>
      </p:bgPr>
    </p:bg>
    <p:spTree>
      <p:nvGrpSpPr>
        <p:cNvPr id="1" name="Shape 121"/>
        <p:cNvGrpSpPr/>
        <p:nvPr/>
      </p:nvGrpSpPr>
      <p:grpSpPr>
        <a:xfrm>
          <a:off x="0" y="0"/>
          <a:ext cx="0" cy="0"/>
          <a:chOff x="0" y="0"/>
          <a:chExt cx="0" cy="0"/>
        </a:xfrm>
      </p:grpSpPr>
      <p:grpSp>
        <p:nvGrpSpPr>
          <p:cNvPr id="122" name="Google Shape;122;p37"/>
          <p:cNvGrpSpPr/>
          <p:nvPr/>
        </p:nvGrpSpPr>
        <p:grpSpPr>
          <a:xfrm>
            <a:off x="6023425" y="4633472"/>
            <a:ext cx="6815393" cy="3096965"/>
            <a:chOff x="165332" y="2778464"/>
            <a:chExt cx="9857215" cy="4479190"/>
          </a:xfrm>
        </p:grpSpPr>
        <p:sp>
          <p:nvSpPr>
            <p:cNvPr id="123" name="Google Shape;123;p37"/>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24" name="Google Shape;124;p37"/>
            <p:cNvSpPr/>
            <p:nvPr/>
          </p:nvSpPr>
          <p:spPr>
            <a:xfrm rot="-600000">
              <a:off x="391811" y="3372600"/>
              <a:ext cx="4356933" cy="2989662"/>
            </a:xfrm>
            <a:prstGeom prst="roundRect">
              <a:avLst>
                <a:gd name="adj" fmla="val 14185"/>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25" name="Google Shape;125;p37"/>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26" name="Google Shape;126;p37"/>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27" name="Google Shape;127;p37"/>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eeld 2">
  <p:cSld name="2_Beeld 2">
    <p:bg>
      <p:bgPr>
        <a:solidFill>
          <a:schemeClr val="dk1"/>
        </a:solidFill>
        <a:effectLst/>
      </p:bgPr>
    </p:bg>
    <p:spTree>
      <p:nvGrpSpPr>
        <p:cNvPr id="1" name="Shape 129"/>
        <p:cNvGrpSpPr/>
        <p:nvPr/>
      </p:nvGrpSpPr>
      <p:grpSpPr>
        <a:xfrm>
          <a:off x="0" y="0"/>
          <a:ext cx="0" cy="0"/>
          <a:chOff x="0" y="0"/>
          <a:chExt cx="0" cy="0"/>
        </a:xfrm>
      </p:grpSpPr>
      <p:grpSp>
        <p:nvGrpSpPr>
          <p:cNvPr id="130" name="Google Shape;130;p38"/>
          <p:cNvGrpSpPr/>
          <p:nvPr/>
        </p:nvGrpSpPr>
        <p:grpSpPr>
          <a:xfrm>
            <a:off x="6023425" y="4633472"/>
            <a:ext cx="6815393" cy="3096965"/>
            <a:chOff x="165332" y="2778464"/>
            <a:chExt cx="9857215" cy="4479190"/>
          </a:xfrm>
        </p:grpSpPr>
        <p:sp>
          <p:nvSpPr>
            <p:cNvPr id="131" name="Google Shape;131;p38"/>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32" name="Google Shape;132;p38"/>
            <p:cNvSpPr/>
            <p:nvPr/>
          </p:nvSpPr>
          <p:spPr>
            <a:xfrm rot="-600000">
              <a:off x="391811" y="3372600"/>
              <a:ext cx="4356933" cy="2989662"/>
            </a:xfrm>
            <a:prstGeom prst="roundRect">
              <a:avLst>
                <a:gd name="adj" fmla="val 14185"/>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33" name="Google Shape;133;p38"/>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34" name="Google Shape;134;p38"/>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35" name="Google Shape;135;p38"/>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Beeld 2">
  <p:cSld name="3_Beeld 2">
    <p:bg>
      <p:bgPr>
        <a:solidFill>
          <a:schemeClr val="dk1"/>
        </a:solidFill>
        <a:effectLst/>
      </p:bgPr>
    </p:bg>
    <p:spTree>
      <p:nvGrpSpPr>
        <p:cNvPr id="1" name="Shape 137"/>
        <p:cNvGrpSpPr/>
        <p:nvPr/>
      </p:nvGrpSpPr>
      <p:grpSpPr>
        <a:xfrm>
          <a:off x="0" y="0"/>
          <a:ext cx="0" cy="0"/>
          <a:chOff x="0" y="0"/>
          <a:chExt cx="0" cy="0"/>
        </a:xfrm>
      </p:grpSpPr>
      <p:grpSp>
        <p:nvGrpSpPr>
          <p:cNvPr id="138" name="Google Shape;138;p39"/>
          <p:cNvGrpSpPr/>
          <p:nvPr/>
        </p:nvGrpSpPr>
        <p:grpSpPr>
          <a:xfrm>
            <a:off x="6023425" y="4633472"/>
            <a:ext cx="6815393" cy="3096965"/>
            <a:chOff x="165332" y="2778464"/>
            <a:chExt cx="9857215" cy="4479190"/>
          </a:xfrm>
        </p:grpSpPr>
        <p:sp>
          <p:nvSpPr>
            <p:cNvPr id="139" name="Google Shape;139;p39"/>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0" name="Google Shape;140;p39"/>
            <p:cNvSpPr/>
            <p:nvPr/>
          </p:nvSpPr>
          <p:spPr>
            <a:xfrm rot="-600000">
              <a:off x="391811" y="3372600"/>
              <a:ext cx="4356933" cy="2989662"/>
            </a:xfrm>
            <a:prstGeom prst="roundRect">
              <a:avLst>
                <a:gd name="adj" fmla="val 14185"/>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141" name="Google Shape;141;p39"/>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142" name="Google Shape;142;p39"/>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143" name="Google Shape;143;p39"/>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9"/>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jzonder 1">
  <p:cSld name="Bijzonder 1">
    <p:bg>
      <p:bgPr>
        <a:solidFill>
          <a:schemeClr val="lt1"/>
        </a:solidFill>
        <a:effectLst/>
      </p:bgPr>
    </p:bg>
    <p:spTree>
      <p:nvGrpSpPr>
        <p:cNvPr id="1" name="Shape 145"/>
        <p:cNvGrpSpPr/>
        <p:nvPr/>
      </p:nvGrpSpPr>
      <p:grpSpPr>
        <a:xfrm>
          <a:off x="0" y="0"/>
          <a:ext cx="0" cy="0"/>
          <a:chOff x="0" y="0"/>
          <a:chExt cx="0" cy="0"/>
        </a:xfrm>
      </p:grpSpPr>
      <p:sp>
        <p:nvSpPr>
          <p:cNvPr id="146" name="Google Shape;146;p40"/>
          <p:cNvSpPr/>
          <p:nvPr/>
        </p:nvSpPr>
        <p:spPr>
          <a:xfrm rot="-300000">
            <a:off x="-639066" y="1624366"/>
            <a:ext cx="7278735" cy="6003104"/>
          </a:xfrm>
          <a:prstGeom prst="roundRect">
            <a:avLst>
              <a:gd name="adj" fmla="val 545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7" name="Google Shape;147;p40"/>
          <p:cNvSpPr/>
          <p:nvPr/>
        </p:nvSpPr>
        <p:spPr>
          <a:xfrm rot="-300000">
            <a:off x="6034187" y="1330032"/>
            <a:ext cx="7724817" cy="6003104"/>
          </a:xfrm>
          <a:prstGeom prst="roundRect">
            <a:avLst>
              <a:gd name="adj" fmla="val 545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48" name="Google Shape;148;p40"/>
          <p:cNvSpPr txBox="1">
            <a:spLocks noGrp="1"/>
          </p:cNvSpPr>
          <p:nvPr>
            <p:ph type="title"/>
          </p:nvPr>
        </p:nvSpPr>
        <p:spPr>
          <a:xfrm>
            <a:off x="838200" y="334800"/>
            <a:ext cx="11000844"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body" idx="1"/>
          </p:nvPr>
        </p:nvSpPr>
        <p:spPr>
          <a:xfrm>
            <a:off x="6427851" y="2088000"/>
            <a:ext cx="5076000" cy="389763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0" name="Google Shape;150;p40"/>
          <p:cNvSpPr txBox="1">
            <a:spLocks noGrp="1"/>
          </p:cNvSpPr>
          <p:nvPr>
            <p:ph type="body" idx="2"/>
          </p:nvPr>
        </p:nvSpPr>
        <p:spPr>
          <a:xfrm>
            <a:off x="842021" y="2087999"/>
            <a:ext cx="5076000" cy="3897639"/>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1" name="Google Shape;151;p40"/>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52" name="Google Shape;152;p40"/>
          <p:cNvSpPr txBox="1">
            <a:spLocks noGrp="1"/>
          </p:cNvSpPr>
          <p:nvPr>
            <p:ph type="body" idx="3"/>
          </p:nvPr>
        </p:nvSpPr>
        <p:spPr>
          <a:xfrm>
            <a:off x="838200" y="1015201"/>
            <a:ext cx="10514013" cy="7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40"/>
              </a:spcBef>
              <a:spcAft>
                <a:spcPts val="0"/>
              </a:spcAft>
              <a:buClr>
                <a:schemeClr val="dk1"/>
              </a:buClr>
              <a:buSzPts val="1800"/>
              <a:buNone/>
              <a:defRPr sz="1800"/>
            </a:lvl1pPr>
            <a:lvl2pPr marL="914400" lvl="1" indent="-228600" algn="l">
              <a:lnSpc>
                <a:spcPct val="90000"/>
              </a:lnSpc>
              <a:spcBef>
                <a:spcPts val="540"/>
              </a:spcBef>
              <a:spcAft>
                <a:spcPts val="0"/>
              </a:spcAft>
              <a:buClr>
                <a:schemeClr val="dk1"/>
              </a:buClr>
              <a:buSzPts val="1800"/>
              <a:buNone/>
              <a:defRPr sz="1800"/>
            </a:lvl2pPr>
            <a:lvl3pPr marL="1371600" lvl="2" indent="-228600" algn="l">
              <a:lnSpc>
                <a:spcPct val="90000"/>
              </a:lnSpc>
              <a:spcBef>
                <a:spcPts val="540"/>
              </a:spcBef>
              <a:spcAft>
                <a:spcPts val="0"/>
              </a:spcAft>
              <a:buClr>
                <a:schemeClr val="dk1"/>
              </a:buClr>
              <a:buSzPts val="1800"/>
              <a:buNone/>
              <a:defRPr sz="1800"/>
            </a:lvl3pPr>
            <a:lvl4pPr marL="1828800" lvl="3" indent="-228600" algn="l">
              <a:lnSpc>
                <a:spcPct val="90000"/>
              </a:lnSpc>
              <a:spcBef>
                <a:spcPts val="540"/>
              </a:spcBef>
              <a:spcAft>
                <a:spcPts val="0"/>
              </a:spcAft>
              <a:buClr>
                <a:schemeClr val="dk1"/>
              </a:buClr>
              <a:buSzPts val="1800"/>
              <a:buNone/>
              <a:defRPr sz="1800"/>
            </a:lvl4pPr>
            <a:lvl5pPr marL="2286000" lvl="4" indent="-228600" algn="l">
              <a:lnSpc>
                <a:spcPct val="90000"/>
              </a:lnSpc>
              <a:spcBef>
                <a:spcPts val="540"/>
              </a:spcBef>
              <a:spcAft>
                <a:spcPts val="0"/>
              </a:spcAft>
              <a:buClr>
                <a:schemeClr val="dk1"/>
              </a:buClr>
              <a:buSzPts val="1800"/>
              <a:buNone/>
              <a:defRPr sz="1800"/>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jzonder 3">
  <p:cSld name="Bijzonder 3">
    <p:bg>
      <p:bgPr>
        <a:solidFill>
          <a:schemeClr val="lt1"/>
        </a:solidFill>
        <a:effectLst/>
      </p:bgPr>
    </p:bg>
    <p:spTree>
      <p:nvGrpSpPr>
        <p:cNvPr id="1" name="Shape 153"/>
        <p:cNvGrpSpPr/>
        <p:nvPr/>
      </p:nvGrpSpPr>
      <p:grpSpPr>
        <a:xfrm>
          <a:off x="0" y="0"/>
          <a:ext cx="0" cy="0"/>
          <a:chOff x="0" y="0"/>
          <a:chExt cx="0" cy="0"/>
        </a:xfrm>
      </p:grpSpPr>
      <p:sp>
        <p:nvSpPr>
          <p:cNvPr id="154" name="Google Shape;154;p42"/>
          <p:cNvSpPr/>
          <p:nvPr/>
        </p:nvSpPr>
        <p:spPr>
          <a:xfrm rot="-288502">
            <a:off x="-912945" y="-926512"/>
            <a:ext cx="10302922" cy="2601345"/>
          </a:xfrm>
          <a:prstGeom prst="roundRect">
            <a:avLst>
              <a:gd name="adj" fmla="val 11674"/>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5" name="Google Shape;155;p42"/>
          <p:cNvSpPr txBox="1">
            <a:spLocks noGrp="1"/>
          </p:cNvSpPr>
          <p:nvPr>
            <p:ph type="title"/>
          </p:nvPr>
        </p:nvSpPr>
        <p:spPr>
          <a:xfrm>
            <a:off x="838200" y="334800"/>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2"/>
          <p:cNvSpPr txBox="1">
            <a:spLocks noGrp="1"/>
          </p:cNvSpPr>
          <p:nvPr>
            <p:ph type="body" idx="1"/>
          </p:nvPr>
        </p:nvSpPr>
        <p:spPr>
          <a:xfrm>
            <a:off x="842022" y="2340000"/>
            <a:ext cx="5141299" cy="3865243"/>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157" name="Google Shape;157;p42"/>
          <p:cNvSpPr/>
          <p:nvPr/>
        </p:nvSpPr>
        <p:spPr>
          <a:xfrm rot="-300000">
            <a:off x="6238193" y="1529517"/>
            <a:ext cx="6694029" cy="4114954"/>
          </a:xfrm>
          <a:prstGeom prst="roundRect">
            <a:avLst>
              <a:gd name="adj" fmla="val 8391"/>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158" name="Google Shape;158;p42"/>
          <p:cNvSpPr txBox="1">
            <a:spLocks noGrp="1"/>
          </p:cNvSpPr>
          <p:nvPr>
            <p:ph type="body" idx="2"/>
          </p:nvPr>
        </p:nvSpPr>
        <p:spPr>
          <a:xfrm>
            <a:off x="7246722" y="2340000"/>
            <a:ext cx="3881721" cy="2876488"/>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59" name="Google Shape;159;p42"/>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160" name="Google Shape;160;p42"/>
          <p:cNvSpPr txBox="1">
            <a:spLocks noGrp="1"/>
          </p:cNvSpPr>
          <p:nvPr>
            <p:ph type="body" idx="3"/>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nker Normaal">
  <p:cSld name="Donker Normaal">
    <p:spTree>
      <p:nvGrpSpPr>
        <p:cNvPr id="1" name="Shape 20"/>
        <p:cNvGrpSpPr/>
        <p:nvPr/>
      </p:nvGrpSpPr>
      <p:grpSpPr>
        <a:xfrm>
          <a:off x="0" y="0"/>
          <a:ext cx="0" cy="0"/>
          <a:chOff x="0" y="0"/>
          <a:chExt cx="0" cy="0"/>
        </a:xfrm>
      </p:grpSpPr>
      <p:sp>
        <p:nvSpPr>
          <p:cNvPr id="21" name="Google Shape;21;p21"/>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21"/>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42022" y="2088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24" name="Google Shape;24;p21"/>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25" name="Google Shape;25;p21"/>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it Leeg">
  <p:cSld name="Wit Leeg">
    <p:spTree>
      <p:nvGrpSpPr>
        <p:cNvPr id="1" name="Shape 161"/>
        <p:cNvGrpSpPr/>
        <p:nvPr/>
      </p:nvGrpSpPr>
      <p:grpSpPr>
        <a:xfrm>
          <a:off x="0" y="0"/>
          <a:ext cx="0" cy="0"/>
          <a:chOff x="0" y="0"/>
          <a:chExt cx="0" cy="0"/>
        </a:xfrm>
      </p:grpSpPr>
      <p:sp>
        <p:nvSpPr>
          <p:cNvPr id="162" name="Google Shape;162;p4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211E5B"/>
              </a:buClr>
              <a:buSzPts val="4000"/>
              <a:buFont typeface="Century Gothic"/>
              <a:buNone/>
              <a:defRPr sz="4000" b="1" i="0">
                <a:solidFill>
                  <a:srgbClr val="211E5B"/>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164" name="Google Shape;164;p4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eeld Breed">
  <p:cSld name="Beeld Breed">
    <p:spTree>
      <p:nvGrpSpPr>
        <p:cNvPr id="1" name="Shape 165"/>
        <p:cNvGrpSpPr/>
        <p:nvPr/>
      </p:nvGrpSpPr>
      <p:grpSpPr>
        <a:xfrm>
          <a:off x="0" y="0"/>
          <a:ext cx="0" cy="0"/>
          <a:chOff x="0" y="0"/>
          <a:chExt cx="0" cy="0"/>
        </a:xfrm>
      </p:grpSpPr>
      <p:sp>
        <p:nvSpPr>
          <p:cNvPr id="166" name="Google Shape;166;p44"/>
          <p:cNvSpPr>
            <a:spLocks noGrp="1"/>
          </p:cNvSpPr>
          <p:nvPr>
            <p:ph type="pic" idx="2"/>
          </p:nvPr>
        </p:nvSpPr>
        <p:spPr>
          <a:xfrm>
            <a:off x="0" y="0"/>
            <a:ext cx="12192000" cy="5188857"/>
          </a:xfrm>
          <a:prstGeom prst="rect">
            <a:avLst/>
          </a:prstGeom>
          <a:solidFill>
            <a:schemeClr val="accent2"/>
          </a:solidFill>
          <a:ln>
            <a:noFill/>
          </a:ln>
        </p:spPr>
      </p:sp>
      <p:pic>
        <p:nvPicPr>
          <p:cNvPr id="167" name="Google Shape;167;p44"/>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eeld 2">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D738187-49FB-BCAE-021D-4D67C9CFFC22}"/>
              </a:ext>
            </a:extLst>
          </p:cNvPr>
          <p:cNvGrpSpPr/>
          <p:nvPr userDrawn="1"/>
        </p:nvGrpSpPr>
        <p:grpSpPr>
          <a:xfrm>
            <a:off x="6180015" y="5013665"/>
            <a:ext cx="6490747" cy="2336580"/>
            <a:chOff x="391811" y="3328343"/>
            <a:chExt cx="9387674" cy="3379433"/>
          </a:xfrm>
        </p:grpSpPr>
        <p:sp>
          <p:nvSpPr>
            <p:cNvPr id="5" name="Rounded Rectangle 4">
              <a:extLst>
                <a:ext uri="{FF2B5EF4-FFF2-40B4-BE49-F238E27FC236}">
                  <a16:creationId xmlns:a16="http://schemas.microsoft.com/office/drawing/2014/main" id="{A83C1F19-3064-5900-0E8F-50F5A4D2C38C}"/>
                </a:ext>
              </a:extLst>
            </p:cNvPr>
            <p:cNvSpPr/>
            <p:nvPr userDrawn="1"/>
          </p:nvSpPr>
          <p:spPr>
            <a:xfrm rot="21000000">
              <a:off x="3150573" y="3328343"/>
              <a:ext cx="6628912" cy="3379433"/>
            </a:xfrm>
            <a:prstGeom prst="roundRect">
              <a:avLst>
                <a:gd name="adj" fmla="val 966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entury Gothic" panose="020B0502020202020204" pitchFamily="34" charset="0"/>
              </a:endParaRPr>
            </a:p>
          </p:txBody>
        </p:sp>
        <p:sp>
          <p:nvSpPr>
            <p:cNvPr id="6" name="Rounded Rectangle 5">
              <a:extLst>
                <a:ext uri="{FF2B5EF4-FFF2-40B4-BE49-F238E27FC236}">
                  <a16:creationId xmlns:a16="http://schemas.microsoft.com/office/drawing/2014/main" id="{A6357DE4-C2C5-0C1A-6A4C-47E2FE10E7E1}"/>
                </a:ext>
              </a:extLst>
            </p:cNvPr>
            <p:cNvSpPr/>
            <p:nvPr userDrawn="1"/>
          </p:nvSpPr>
          <p:spPr>
            <a:xfrm rot="-600000">
              <a:off x="391811" y="3372600"/>
              <a:ext cx="4356933" cy="2989662"/>
            </a:xfrm>
            <a:prstGeom prst="roundRect">
              <a:avLst>
                <a:gd name="adj" fmla="val 141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Century Gothic" panose="020B0502020202020204" pitchFamily="34" charset="0"/>
              </a:endParaRPr>
            </a:p>
          </p:txBody>
        </p:sp>
        <p:pic>
          <p:nvPicPr>
            <p:cNvPr id="9" name="Graphic 8">
              <a:extLst>
                <a:ext uri="{FF2B5EF4-FFF2-40B4-BE49-F238E27FC236}">
                  <a16:creationId xmlns:a16="http://schemas.microsoft.com/office/drawing/2014/main" id="{5675386F-720C-AA1D-3D05-C675A852FA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4657" y="3853542"/>
              <a:ext cx="2845252" cy="1362852"/>
            </a:xfrm>
            <a:prstGeom prst="rect">
              <a:avLst/>
            </a:prstGeom>
          </p:spPr>
        </p:pic>
        <p:pic>
          <p:nvPicPr>
            <p:cNvPr id="10" name="Graphic 9">
              <a:extLst>
                <a:ext uri="{FF2B5EF4-FFF2-40B4-BE49-F238E27FC236}">
                  <a16:creationId xmlns:a16="http://schemas.microsoft.com/office/drawing/2014/main" id="{FEEEA455-9B2C-C37E-F6E0-6235405AE96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9711" y="3863476"/>
              <a:ext cx="2855618" cy="728062"/>
            </a:xfrm>
            <a:prstGeom prst="rect">
              <a:avLst/>
            </a:prstGeom>
          </p:spPr>
        </p:pic>
      </p:grpSp>
      <p:sp>
        <p:nvSpPr>
          <p:cNvPr id="7" name="Titel 1">
            <a:extLst>
              <a:ext uri="{FF2B5EF4-FFF2-40B4-BE49-F238E27FC236}">
                <a16:creationId xmlns:a16="http://schemas.microsoft.com/office/drawing/2014/main" id="{FED56B51-757A-5CF3-9F8B-23C380FA4DDE}"/>
              </a:ext>
            </a:extLst>
          </p:cNvPr>
          <p:cNvSpPr>
            <a:spLocks noGrp="1"/>
          </p:cNvSpPr>
          <p:nvPr>
            <p:ph type="title" hasCustomPrompt="1"/>
          </p:nvPr>
        </p:nvSpPr>
        <p:spPr>
          <a:xfrm>
            <a:off x="7344000" y="683999"/>
            <a:ext cx="4015573" cy="3600000"/>
          </a:xfrm>
        </p:spPr>
        <p:txBody>
          <a:bodyPr/>
          <a:lstStyle>
            <a:lvl1pPr>
              <a:defRPr/>
            </a:lvl1pPr>
          </a:lstStyle>
          <a:p>
            <a:r>
              <a:rPr lang="en-US" sz="4000" b="1" i="0" dirty="0" err="1">
                <a:solidFill>
                  <a:schemeClr val="bg1"/>
                </a:solidFill>
                <a:latin typeface="Century Gothic" panose="020B0502020202020204" pitchFamily="34" charset="0"/>
              </a:rPr>
              <a:t>Omdat</a:t>
            </a:r>
            <a:r>
              <a:rPr lang="en-US" sz="4000" b="1" i="0" dirty="0">
                <a:solidFill>
                  <a:schemeClr val="bg1"/>
                </a:solidFill>
                <a:latin typeface="Century Gothic" panose="020B0502020202020204" pitchFamily="34" charset="0"/>
              </a:rPr>
              <a:t>…</a:t>
            </a:r>
            <a:endParaRPr lang="en-NL" sz="4000" b="1" i="0" dirty="0">
              <a:solidFill>
                <a:schemeClr val="bg1"/>
              </a:solidFill>
              <a:latin typeface="Century Gothic" panose="020B0502020202020204" pitchFamily="34" charset="0"/>
            </a:endParaRPr>
          </a:p>
        </p:txBody>
      </p:sp>
      <p:sp>
        <p:nvSpPr>
          <p:cNvPr id="11" name="Tijdelijke aanduiding voor afbeelding 6">
            <a:extLst>
              <a:ext uri="{FF2B5EF4-FFF2-40B4-BE49-F238E27FC236}">
                <a16:creationId xmlns:a16="http://schemas.microsoft.com/office/drawing/2014/main" id="{F781DA98-087C-9AF8-3F72-54E77C081570}"/>
              </a:ext>
            </a:extLst>
          </p:cNvPr>
          <p:cNvSpPr>
            <a:spLocks noGrp="1"/>
          </p:cNvSpPr>
          <p:nvPr>
            <p:ph type="pic" sz="quarter" idx="10"/>
          </p:nvPr>
        </p:nvSpPr>
        <p:spPr>
          <a:xfrm>
            <a:off x="0" y="0"/>
            <a:ext cx="6973888" cy="6858000"/>
          </a:xfrm>
        </p:spPr>
        <p:txBody>
          <a:bodyPr/>
          <a:lstStyle/>
          <a:p>
            <a:endParaRPr lang="nl-NL"/>
          </a:p>
        </p:txBody>
      </p:sp>
    </p:spTree>
    <p:extLst>
      <p:ext uri="{BB962C8B-B14F-4D97-AF65-F5344CB8AC3E}">
        <p14:creationId xmlns:p14="http://schemas.microsoft.com/office/powerpoint/2010/main" val="155979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Dia Speciaal Leeg">
  <p:cSld name="1_Dia Speciaal Leeg">
    <p:spTree>
      <p:nvGrpSpPr>
        <p:cNvPr id="1" name="Shape 34"/>
        <p:cNvGrpSpPr/>
        <p:nvPr/>
      </p:nvGrpSpPr>
      <p:grpSpPr>
        <a:xfrm>
          <a:off x="0" y="0"/>
          <a:ext cx="0" cy="0"/>
          <a:chOff x="0" y="0"/>
          <a:chExt cx="0" cy="0"/>
        </a:xfrm>
      </p:grpSpPr>
      <p:sp>
        <p:nvSpPr>
          <p:cNvPr id="35" name="Google Shape;35;p65"/>
          <p:cNvSpPr/>
          <p:nvPr/>
        </p:nvSpPr>
        <p:spPr>
          <a:xfrm rot="-288502">
            <a:off x="-912945" y="-838410"/>
            <a:ext cx="10302922" cy="2601345"/>
          </a:xfrm>
          <a:prstGeom prst="roundRect">
            <a:avLst>
              <a:gd name="adj" fmla="val 11674"/>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Century Gothic"/>
              <a:ea typeface="Century Gothic"/>
              <a:cs typeface="Century Gothic"/>
              <a:sym typeface="Century Gothic"/>
            </a:endParaRPr>
          </a:p>
        </p:txBody>
      </p:sp>
      <p:sp>
        <p:nvSpPr>
          <p:cNvPr id="36" name="Google Shape;36;p65"/>
          <p:cNvSpPr txBox="1">
            <a:spLocks noGrp="1"/>
          </p:cNvSpPr>
          <p:nvPr>
            <p:ph type="title"/>
          </p:nvPr>
        </p:nvSpPr>
        <p:spPr>
          <a:xfrm>
            <a:off x="838200" y="333375"/>
            <a:ext cx="10514011"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4000"/>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body" idx="1"/>
          </p:nvPr>
        </p:nvSpPr>
        <p:spPr>
          <a:xfrm>
            <a:off x="839789" y="1015200"/>
            <a:ext cx="10512424"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660"/>
              </a:spcBef>
              <a:spcAft>
                <a:spcPts val="0"/>
              </a:spcAft>
              <a:buSzPts val="2200"/>
              <a:buNone/>
              <a:defRPr sz="1800">
                <a:solidFill>
                  <a:schemeClr val="lt1"/>
                </a:solidFill>
              </a:defRPr>
            </a:lvl1pPr>
            <a:lvl2pPr marL="914400" lvl="1" indent="-342900" algn="l">
              <a:lnSpc>
                <a:spcPct val="90000"/>
              </a:lnSpc>
              <a:spcBef>
                <a:spcPts val="540"/>
              </a:spcBef>
              <a:spcAft>
                <a:spcPts val="0"/>
              </a:spcAft>
              <a:buSzPts val="1800"/>
              <a:buChar char="•"/>
              <a:defRPr/>
            </a:lvl2pPr>
            <a:lvl3pPr marL="1371600" lvl="2" indent="-330200" algn="l">
              <a:lnSpc>
                <a:spcPct val="90000"/>
              </a:lnSpc>
              <a:spcBef>
                <a:spcPts val="480"/>
              </a:spcBef>
              <a:spcAft>
                <a:spcPts val="0"/>
              </a:spcAft>
              <a:buSzPts val="1600"/>
              <a:buChar char="•"/>
              <a:defRPr/>
            </a:lvl3pPr>
            <a:lvl4pPr marL="1828800" lvl="3" indent="-317500" algn="l">
              <a:lnSpc>
                <a:spcPct val="90000"/>
              </a:lnSpc>
              <a:spcBef>
                <a:spcPts val="420"/>
              </a:spcBef>
              <a:spcAft>
                <a:spcPts val="0"/>
              </a:spcAft>
              <a:buSzPts val="14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pic>
        <p:nvPicPr>
          <p:cNvPr id="38" name="Google Shape;38;p65"/>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extLst>
      <p:ext uri="{BB962C8B-B14F-4D97-AF65-F5344CB8AC3E}">
        <p14:creationId xmlns:p14="http://schemas.microsoft.com/office/powerpoint/2010/main" val="249303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eeld 2">
  <p:cSld name="Beeld 2">
    <p:bg>
      <p:bgPr>
        <a:solidFill>
          <a:schemeClr val="dk1"/>
        </a:solidFill>
        <a:effectLst/>
      </p:bgPr>
    </p:bg>
    <p:spTree>
      <p:nvGrpSpPr>
        <p:cNvPr id="1" name="Shape 26"/>
        <p:cNvGrpSpPr/>
        <p:nvPr/>
      </p:nvGrpSpPr>
      <p:grpSpPr>
        <a:xfrm>
          <a:off x="0" y="0"/>
          <a:ext cx="0" cy="0"/>
          <a:chOff x="0" y="0"/>
          <a:chExt cx="0" cy="0"/>
        </a:xfrm>
      </p:grpSpPr>
      <p:grpSp>
        <p:nvGrpSpPr>
          <p:cNvPr id="27" name="Google Shape;27;p22"/>
          <p:cNvGrpSpPr/>
          <p:nvPr/>
        </p:nvGrpSpPr>
        <p:grpSpPr>
          <a:xfrm>
            <a:off x="6023425" y="4633472"/>
            <a:ext cx="6815393" cy="3096965"/>
            <a:chOff x="165332" y="2778464"/>
            <a:chExt cx="9857215" cy="4479190"/>
          </a:xfrm>
        </p:grpSpPr>
        <p:sp>
          <p:nvSpPr>
            <p:cNvPr id="28" name="Google Shape;28;p22"/>
            <p:cNvSpPr/>
            <p:nvPr/>
          </p:nvSpPr>
          <p:spPr>
            <a:xfrm rot="-600000">
              <a:off x="3150573" y="3328343"/>
              <a:ext cx="6628912" cy="3379433"/>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22"/>
            <p:cNvSpPr/>
            <p:nvPr/>
          </p:nvSpPr>
          <p:spPr>
            <a:xfrm rot="-600000">
              <a:off x="391811" y="3372600"/>
              <a:ext cx="4356933" cy="2989662"/>
            </a:xfrm>
            <a:prstGeom prst="roundRect">
              <a:avLst>
                <a:gd name="adj" fmla="val 14185"/>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30" name="Google Shape;30;p22"/>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31" name="Google Shape;31;p22"/>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32" name="Google Shape;32;p22"/>
          <p:cNvSpPr txBox="1">
            <a:spLocks noGrp="1"/>
          </p:cNvSpPr>
          <p:nvPr>
            <p:ph type="title"/>
          </p:nvPr>
        </p:nvSpPr>
        <p:spPr>
          <a:xfrm>
            <a:off x="7344000" y="683999"/>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2"/>
          <p:cNvSpPr>
            <a:spLocks noGrp="1"/>
          </p:cNvSpPr>
          <p:nvPr>
            <p:ph type="pic" idx="2"/>
          </p:nvPr>
        </p:nvSpPr>
        <p:spPr>
          <a:xfrm>
            <a:off x="0" y="0"/>
            <a:ext cx="6973888"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cht Leeg">
  <p:cSld name="Licht Leeg">
    <p:spTree>
      <p:nvGrpSpPr>
        <p:cNvPr id="1" name="Shape 44"/>
        <p:cNvGrpSpPr/>
        <p:nvPr/>
      </p:nvGrpSpPr>
      <p:grpSpPr>
        <a:xfrm>
          <a:off x="0" y="0"/>
          <a:ext cx="0" cy="0"/>
          <a:chOff x="0" y="0"/>
          <a:chExt cx="0" cy="0"/>
        </a:xfrm>
      </p:grpSpPr>
      <p:sp>
        <p:nvSpPr>
          <p:cNvPr id="45" name="Google Shape;45;p23"/>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23"/>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48" name="Google Shape;48;p23"/>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eeld 1">
  <p:cSld name="Beeld 1">
    <p:bg>
      <p:bgPr>
        <a:solidFill>
          <a:schemeClr val="dk1"/>
        </a:solidFill>
        <a:effectLst/>
      </p:bgPr>
    </p:bg>
    <p:spTree>
      <p:nvGrpSpPr>
        <p:cNvPr id="1" name="Shape 49"/>
        <p:cNvGrpSpPr/>
        <p:nvPr/>
      </p:nvGrpSpPr>
      <p:grpSpPr>
        <a:xfrm>
          <a:off x="0" y="0"/>
          <a:ext cx="0" cy="0"/>
          <a:chOff x="0" y="0"/>
          <a:chExt cx="0" cy="0"/>
        </a:xfrm>
      </p:grpSpPr>
      <p:grpSp>
        <p:nvGrpSpPr>
          <p:cNvPr id="50" name="Google Shape;50;p26"/>
          <p:cNvGrpSpPr/>
          <p:nvPr/>
        </p:nvGrpSpPr>
        <p:grpSpPr>
          <a:xfrm>
            <a:off x="6023425" y="4632532"/>
            <a:ext cx="6821617" cy="3102950"/>
            <a:chOff x="165332" y="2777105"/>
            <a:chExt cx="9866216" cy="4487846"/>
          </a:xfrm>
        </p:grpSpPr>
        <p:sp>
          <p:nvSpPr>
            <p:cNvPr id="51" name="Google Shape;51;p26"/>
            <p:cNvSpPr/>
            <p:nvPr/>
          </p:nvSpPr>
          <p:spPr>
            <a:xfrm rot="-600000">
              <a:off x="3151158" y="3327607"/>
              <a:ext cx="6636744" cy="3386841"/>
            </a:xfrm>
            <a:prstGeom prst="roundRect">
              <a:avLst>
                <a:gd name="adj" fmla="val 9664"/>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2" name="Google Shape;52;p26"/>
            <p:cNvSpPr/>
            <p:nvPr/>
          </p:nvSpPr>
          <p:spPr>
            <a:xfrm rot="-600000">
              <a:off x="391811" y="3372600"/>
              <a:ext cx="4356933" cy="2989662"/>
            </a:xfrm>
            <a:prstGeom prst="roundRect">
              <a:avLst>
                <a:gd name="adj" fmla="val 14185"/>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entury Gothic"/>
                <a:ea typeface="Century Gothic"/>
                <a:cs typeface="Century Gothic"/>
                <a:sym typeface="Century Gothic"/>
              </a:endParaRPr>
            </a:p>
          </p:txBody>
        </p:sp>
        <p:pic>
          <p:nvPicPr>
            <p:cNvPr id="53" name="Google Shape;53;p26"/>
            <p:cNvPicPr preferRelativeResize="0"/>
            <p:nvPr/>
          </p:nvPicPr>
          <p:blipFill rotWithShape="1">
            <a:blip r:embed="rId2">
              <a:alphaModFix/>
            </a:blip>
            <a:srcRect/>
            <a:stretch/>
          </p:blipFill>
          <p:spPr>
            <a:xfrm>
              <a:off x="2064657" y="3853542"/>
              <a:ext cx="2845252" cy="1362852"/>
            </a:xfrm>
            <a:prstGeom prst="rect">
              <a:avLst/>
            </a:prstGeom>
            <a:noFill/>
            <a:ln>
              <a:noFill/>
            </a:ln>
          </p:spPr>
        </p:pic>
        <p:pic>
          <p:nvPicPr>
            <p:cNvPr id="54" name="Google Shape;54;p26"/>
            <p:cNvPicPr preferRelativeResize="0"/>
            <p:nvPr/>
          </p:nvPicPr>
          <p:blipFill rotWithShape="1">
            <a:blip r:embed="rId3">
              <a:alphaModFix/>
            </a:blip>
            <a:srcRect/>
            <a:stretch/>
          </p:blipFill>
          <p:spPr>
            <a:xfrm>
              <a:off x="4939711" y="3863476"/>
              <a:ext cx="2855618" cy="728062"/>
            </a:xfrm>
            <a:prstGeom prst="rect">
              <a:avLst/>
            </a:prstGeom>
            <a:noFill/>
            <a:ln>
              <a:noFill/>
            </a:ln>
          </p:spPr>
        </p:pic>
      </p:grpSp>
      <p:sp>
        <p:nvSpPr>
          <p:cNvPr id="55" name="Google Shape;55;p26"/>
          <p:cNvSpPr txBox="1">
            <a:spLocks noGrp="1"/>
          </p:cNvSpPr>
          <p:nvPr>
            <p:ph type="title"/>
          </p:nvPr>
        </p:nvSpPr>
        <p:spPr>
          <a:xfrm>
            <a:off x="7344000" y="684000"/>
            <a:ext cx="4015573" cy="36000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40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a:spLocks noGrp="1"/>
          </p:cNvSpPr>
          <p:nvPr>
            <p:ph type="pic" idx="2"/>
          </p:nvPr>
        </p:nvSpPr>
        <p:spPr>
          <a:xfrm>
            <a:off x="0" y="0"/>
            <a:ext cx="6973888" cy="6858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cht Normaal">
  <p:cSld name="Licht Normaal">
    <p:spTree>
      <p:nvGrpSpPr>
        <p:cNvPr id="1" name="Shape 57"/>
        <p:cNvGrpSpPr/>
        <p:nvPr/>
      </p:nvGrpSpPr>
      <p:grpSpPr>
        <a:xfrm>
          <a:off x="0" y="0"/>
          <a:ext cx="0" cy="0"/>
          <a:chOff x="0" y="0"/>
          <a:chExt cx="0" cy="0"/>
        </a:xfrm>
      </p:grpSpPr>
      <p:sp>
        <p:nvSpPr>
          <p:cNvPr id="58" name="Google Shape;58;p27"/>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9" name="Google Shape;59;p27"/>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842022" y="2232000"/>
            <a:ext cx="10510191"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2" name="Google Shape;62;p27"/>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cht Dubbel">
  <p:cSld name="Licht Dubbel">
    <p:spTree>
      <p:nvGrpSpPr>
        <p:cNvPr id="1" name="Shape 63"/>
        <p:cNvGrpSpPr/>
        <p:nvPr/>
      </p:nvGrpSpPr>
      <p:grpSpPr>
        <a:xfrm>
          <a:off x="0" y="0"/>
          <a:ext cx="0" cy="0"/>
          <a:chOff x="0" y="0"/>
          <a:chExt cx="0" cy="0"/>
        </a:xfrm>
      </p:grpSpPr>
      <p:sp>
        <p:nvSpPr>
          <p:cNvPr id="64" name="Google Shape;64;p28"/>
          <p:cNvSpPr/>
          <p:nvPr/>
        </p:nvSpPr>
        <p:spPr>
          <a:xfrm rot="-288502">
            <a:off x="-912945" y="-926512"/>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5" name="Google Shape;65;p28"/>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body" idx="1"/>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7" name="Google Shape;67;p28"/>
          <p:cNvSpPr txBox="1">
            <a:spLocks noGrp="1"/>
          </p:cNvSpPr>
          <p:nvPr>
            <p:ph type="body" idx="2"/>
          </p:nvPr>
        </p:nvSpPr>
        <p:spPr>
          <a:xfrm>
            <a:off x="839788" y="1015719"/>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68" name="Google Shape;68;p28"/>
          <p:cNvSpPr txBox="1">
            <a:spLocks noGrp="1"/>
          </p:cNvSpPr>
          <p:nvPr>
            <p:ph type="body" idx="3"/>
          </p:nvPr>
        </p:nvSpPr>
        <p:spPr>
          <a:xfrm>
            <a:off x="6510300"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69" name="Google Shape;69;p28"/>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cht Dubbel Speciaal">
  <p:cSld name="Licht Dubbel Speciaal">
    <p:spTree>
      <p:nvGrpSpPr>
        <p:cNvPr id="1" name="Shape 70"/>
        <p:cNvGrpSpPr/>
        <p:nvPr/>
      </p:nvGrpSpPr>
      <p:grpSpPr>
        <a:xfrm>
          <a:off x="0" y="0"/>
          <a:ext cx="0" cy="0"/>
          <a:chOff x="0" y="0"/>
          <a:chExt cx="0" cy="0"/>
        </a:xfrm>
      </p:grpSpPr>
      <p:sp>
        <p:nvSpPr>
          <p:cNvPr id="71" name="Google Shape;71;p29"/>
          <p:cNvSpPr/>
          <p:nvPr/>
        </p:nvSpPr>
        <p:spPr>
          <a:xfrm>
            <a:off x="6103159" y="0"/>
            <a:ext cx="6096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2" name="Google Shape;72;p29"/>
          <p:cNvSpPr/>
          <p:nvPr/>
        </p:nvSpPr>
        <p:spPr>
          <a:xfrm rot="-288502">
            <a:off x="-912945" y="-838410"/>
            <a:ext cx="10302922" cy="2601345"/>
          </a:xfrm>
          <a:prstGeom prst="roundRect">
            <a:avLst>
              <a:gd name="adj" fmla="val 11674"/>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3" name="Google Shape;73;p29"/>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4000"/>
              <a:buFont typeface="Century Gothic"/>
              <a:buNone/>
              <a:defRPr sz="4000" b="1" i="0">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txBox="1">
            <a:spLocks noGrp="1"/>
          </p:cNvSpPr>
          <p:nvPr>
            <p:ph type="body" idx="1"/>
          </p:nvPr>
        </p:nvSpPr>
        <p:spPr>
          <a:xfrm>
            <a:off x="839788" y="1006292"/>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dk1"/>
              </a:buClr>
              <a:buSzPts val="1800"/>
              <a:buNone/>
              <a:defRPr sz="1800">
                <a:solidFill>
                  <a:schemeClr val="dk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75" name="Google Shape;75;p29"/>
          <p:cNvPicPr preferRelativeResize="0"/>
          <p:nvPr/>
        </p:nvPicPr>
        <p:blipFill rotWithShape="1">
          <a:blip r:embed="rId2">
            <a:alphaModFix/>
          </a:blip>
          <a:srcRect/>
          <a:stretch/>
        </p:blipFill>
        <p:spPr>
          <a:xfrm>
            <a:off x="10826108" y="6082539"/>
            <a:ext cx="1052210" cy="504000"/>
          </a:xfrm>
          <a:prstGeom prst="rect">
            <a:avLst/>
          </a:prstGeom>
          <a:noFill/>
          <a:ln>
            <a:noFill/>
          </a:ln>
        </p:spPr>
      </p:pic>
      <p:sp>
        <p:nvSpPr>
          <p:cNvPr id="76" name="Google Shape;76;p29"/>
          <p:cNvSpPr txBox="1">
            <a:spLocks noGrp="1"/>
          </p:cNvSpPr>
          <p:nvPr>
            <p:ph type="body" idx="2"/>
          </p:nvPr>
        </p:nvSpPr>
        <p:spPr>
          <a:xfrm>
            <a:off x="650434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
        <p:nvSpPr>
          <p:cNvPr id="77" name="Google Shape;77;p29"/>
          <p:cNvSpPr txBox="1">
            <a:spLocks noGrp="1"/>
          </p:cNvSpPr>
          <p:nvPr>
            <p:ph type="body" idx="3"/>
          </p:nvPr>
        </p:nvSpPr>
        <p:spPr>
          <a:xfrm>
            <a:off x="842022" y="2088000"/>
            <a:ext cx="4860000" cy="4187687"/>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500"/>
              </a:spcBef>
              <a:spcAft>
                <a:spcPts val="0"/>
              </a:spcAft>
              <a:buClr>
                <a:srgbClr val="211E5B"/>
              </a:buClr>
              <a:buSzPts val="2200"/>
              <a:buNone/>
              <a:defRPr sz="2200" b="0">
                <a:solidFill>
                  <a:srgbClr val="211E5B"/>
                </a:solidFill>
                <a:latin typeface="Century Gothic"/>
                <a:ea typeface="Century Gothic"/>
                <a:cs typeface="Century Gothic"/>
                <a:sym typeface="Century Gothic"/>
              </a:defRPr>
            </a:lvl1pPr>
            <a:lvl2pPr marL="914400" lvl="1" indent="-342900" algn="l">
              <a:lnSpc>
                <a:spcPct val="130000"/>
              </a:lnSpc>
              <a:spcBef>
                <a:spcPts val="1000"/>
              </a:spcBef>
              <a:spcAft>
                <a:spcPts val="0"/>
              </a:spcAft>
              <a:buClr>
                <a:srgbClr val="211E5B"/>
              </a:buClr>
              <a:buSzPts val="1800"/>
              <a:buChar char="•"/>
              <a:defRPr sz="1800" b="0">
                <a:solidFill>
                  <a:srgbClr val="211E5B"/>
                </a:solidFill>
                <a:latin typeface="Century Gothic"/>
                <a:ea typeface="Century Gothic"/>
                <a:cs typeface="Century Gothic"/>
                <a:sym typeface="Century Gothic"/>
              </a:defRPr>
            </a:lvl2pPr>
            <a:lvl3pPr marL="1371600" lvl="2" indent="-330200" algn="l">
              <a:lnSpc>
                <a:spcPct val="130000"/>
              </a:lnSpc>
              <a:spcBef>
                <a:spcPts val="1000"/>
              </a:spcBef>
              <a:spcAft>
                <a:spcPts val="0"/>
              </a:spcAft>
              <a:buClr>
                <a:srgbClr val="211E5B"/>
              </a:buClr>
              <a:buSzPts val="1600"/>
              <a:buChar char="•"/>
              <a:defRPr sz="1600" b="0">
                <a:solidFill>
                  <a:srgbClr val="211E5B"/>
                </a:solidFill>
                <a:latin typeface="Century Gothic"/>
                <a:ea typeface="Century Gothic"/>
                <a:cs typeface="Century Gothic"/>
                <a:sym typeface="Century Gothic"/>
              </a:defRPr>
            </a:lvl3pPr>
            <a:lvl4pPr marL="1828800" lvl="3" indent="-317500" algn="l">
              <a:lnSpc>
                <a:spcPct val="130000"/>
              </a:lnSpc>
              <a:spcBef>
                <a:spcPts val="1000"/>
              </a:spcBef>
              <a:spcAft>
                <a:spcPts val="0"/>
              </a:spcAft>
              <a:buClr>
                <a:srgbClr val="211E5B"/>
              </a:buClr>
              <a:buSzPts val="1400"/>
              <a:buChar char="•"/>
              <a:defRPr sz="1400" b="0">
                <a:solidFill>
                  <a:srgbClr val="211E5B"/>
                </a:solidFill>
                <a:latin typeface="Century Gothic"/>
                <a:ea typeface="Century Gothic"/>
                <a:cs typeface="Century Gothic"/>
                <a:sym typeface="Century Gothic"/>
              </a:defRPr>
            </a:lvl4pPr>
            <a:lvl5pPr marL="2286000" lvl="4" indent="-304800" algn="l">
              <a:lnSpc>
                <a:spcPct val="130000"/>
              </a:lnSpc>
              <a:spcBef>
                <a:spcPts val="1000"/>
              </a:spcBef>
              <a:spcAft>
                <a:spcPts val="0"/>
              </a:spcAft>
              <a:buClr>
                <a:srgbClr val="211E5B"/>
              </a:buClr>
              <a:buSzPts val="1200"/>
              <a:buChar char="•"/>
              <a:defRPr sz="1200">
                <a:solidFill>
                  <a:srgbClr val="211E5B"/>
                </a:solidFill>
                <a:latin typeface="Century Gothic"/>
                <a:ea typeface="Century Gothic"/>
                <a:cs typeface="Century Gothic"/>
                <a:sym typeface="Century Gothic"/>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nker Leeg">
  <p:cSld name="Donker Leeg">
    <p:spTree>
      <p:nvGrpSpPr>
        <p:cNvPr id="1" name="Shape 78"/>
        <p:cNvGrpSpPr/>
        <p:nvPr/>
      </p:nvGrpSpPr>
      <p:grpSpPr>
        <a:xfrm>
          <a:off x="0" y="0"/>
          <a:ext cx="0" cy="0"/>
          <a:chOff x="0" y="0"/>
          <a:chExt cx="0" cy="0"/>
        </a:xfrm>
      </p:grpSpPr>
      <p:sp>
        <p:nvSpPr>
          <p:cNvPr id="79" name="Google Shape;79;p30"/>
          <p:cNvSpPr/>
          <p:nvPr/>
        </p:nvSpPr>
        <p:spPr>
          <a:xfrm rot="-288502">
            <a:off x="-912945" y="-838410"/>
            <a:ext cx="10302922" cy="2601345"/>
          </a:xfrm>
          <a:prstGeom prst="roundRect">
            <a:avLst>
              <a:gd name="adj" fmla="val 11674"/>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0" name="Google Shape;80;p30"/>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4000"/>
              <a:buFont typeface="Century Gothic"/>
              <a:buNone/>
              <a:defRPr sz="4000" b="1" i="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839788" y="1015200"/>
            <a:ext cx="10512425" cy="72000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540"/>
              </a:spcBef>
              <a:spcAft>
                <a:spcPts val="0"/>
              </a:spcAft>
              <a:buClr>
                <a:schemeClr val="lt1"/>
              </a:buClr>
              <a:buSzPts val="1800"/>
              <a:buNone/>
              <a:defRPr sz="1800">
                <a:solidFill>
                  <a:schemeClr val="lt1"/>
                </a:solidFill>
              </a:defRPr>
            </a:lvl1pPr>
            <a:lvl2pPr marL="914400" lvl="1" indent="-342900" algn="l">
              <a:lnSpc>
                <a:spcPct val="90000"/>
              </a:lnSpc>
              <a:spcBef>
                <a:spcPts val="540"/>
              </a:spcBef>
              <a:spcAft>
                <a:spcPts val="0"/>
              </a:spcAft>
              <a:buClr>
                <a:schemeClr val="dk1"/>
              </a:buClr>
              <a:buSzPts val="1800"/>
              <a:buChar char="•"/>
              <a:defRPr/>
            </a:lvl2pPr>
            <a:lvl3pPr marL="1371600" lvl="2" indent="-342900" algn="l">
              <a:lnSpc>
                <a:spcPct val="90000"/>
              </a:lnSpc>
              <a:spcBef>
                <a:spcPts val="540"/>
              </a:spcBef>
              <a:spcAft>
                <a:spcPts val="0"/>
              </a:spcAft>
              <a:buClr>
                <a:schemeClr val="dk1"/>
              </a:buClr>
              <a:buSzPts val="1800"/>
              <a:buChar char="•"/>
              <a:defRPr/>
            </a:lvl3pPr>
            <a:lvl4pPr marL="1828800" lvl="3" indent="-342900" algn="l">
              <a:lnSpc>
                <a:spcPct val="90000"/>
              </a:lnSpc>
              <a:spcBef>
                <a:spcPts val="540"/>
              </a:spcBef>
              <a:spcAft>
                <a:spcPts val="0"/>
              </a:spcAft>
              <a:buClr>
                <a:schemeClr val="dk1"/>
              </a:buClr>
              <a:buSzPts val="1800"/>
              <a:buChar char="•"/>
              <a:defRPr/>
            </a:lvl4pPr>
            <a:lvl5pPr marL="2286000" lvl="4" indent="-342900" algn="l">
              <a:lnSpc>
                <a:spcPct val="90000"/>
              </a:lnSpc>
              <a:spcBef>
                <a:spcPts val="540"/>
              </a:spcBef>
              <a:spcAft>
                <a:spcPts val="0"/>
              </a:spcAft>
              <a:buClr>
                <a:schemeClr val="dk1"/>
              </a:buClr>
              <a:buSzPts val="1800"/>
              <a:buChar char="•"/>
              <a:defRPr/>
            </a:lvl5pPr>
            <a:lvl6pPr marL="2743200" lvl="5" indent="-342900" algn="l">
              <a:lnSpc>
                <a:spcPct val="90000"/>
              </a:lnSpc>
              <a:spcBef>
                <a:spcPts val="540"/>
              </a:spcBef>
              <a:spcAft>
                <a:spcPts val="0"/>
              </a:spcAft>
              <a:buClr>
                <a:schemeClr val="dk1"/>
              </a:buClr>
              <a:buSzPts val="1800"/>
              <a:buChar char="•"/>
              <a:defRPr/>
            </a:lvl6pPr>
            <a:lvl7pPr marL="3200400" lvl="6" indent="-342900" algn="l">
              <a:lnSpc>
                <a:spcPct val="90000"/>
              </a:lnSpc>
              <a:spcBef>
                <a:spcPts val="540"/>
              </a:spcBef>
              <a:spcAft>
                <a:spcPts val="0"/>
              </a:spcAft>
              <a:buClr>
                <a:schemeClr val="dk1"/>
              </a:buClr>
              <a:buSzPts val="1800"/>
              <a:buChar char="•"/>
              <a:defRPr/>
            </a:lvl7pPr>
            <a:lvl8pPr marL="3657600" lvl="7" indent="-342900" algn="l">
              <a:lnSpc>
                <a:spcPct val="90000"/>
              </a:lnSpc>
              <a:spcBef>
                <a:spcPts val="540"/>
              </a:spcBef>
              <a:spcAft>
                <a:spcPts val="0"/>
              </a:spcAft>
              <a:buClr>
                <a:schemeClr val="dk1"/>
              </a:buClr>
              <a:buSzPts val="1800"/>
              <a:buChar char="•"/>
              <a:defRPr/>
            </a:lvl8pPr>
            <a:lvl9pPr marL="4114800" lvl="8" indent="-342900" algn="l">
              <a:lnSpc>
                <a:spcPct val="90000"/>
              </a:lnSpc>
              <a:spcBef>
                <a:spcPts val="540"/>
              </a:spcBef>
              <a:spcAft>
                <a:spcPts val="0"/>
              </a:spcAft>
              <a:buClr>
                <a:schemeClr val="dk1"/>
              </a:buClr>
              <a:buSzPts val="1800"/>
              <a:buChar char="•"/>
              <a:defRPr/>
            </a:lvl9pPr>
          </a:lstStyle>
          <a:p>
            <a:endParaRPr/>
          </a:p>
        </p:txBody>
      </p:sp>
      <p:pic>
        <p:nvPicPr>
          <p:cNvPr id="82" name="Google Shape;82;p30"/>
          <p:cNvPicPr preferRelativeResize="0"/>
          <p:nvPr/>
        </p:nvPicPr>
        <p:blipFill rotWithShape="1">
          <a:blip r:embed="rId2">
            <a:alphaModFix/>
          </a:blip>
          <a:srcRect/>
          <a:stretch/>
        </p:blipFill>
        <p:spPr>
          <a:xfrm>
            <a:off x="10826108" y="6082539"/>
            <a:ext cx="1052210" cy="504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9788" y="335446"/>
            <a:ext cx="10515600" cy="720000"/>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800" y="1825200"/>
            <a:ext cx="10515600" cy="4351338"/>
          </a:xfrm>
          <a:prstGeom prst="rect">
            <a:avLst/>
          </a:prstGeom>
          <a:noFill/>
          <a:ln>
            <a:noFill/>
          </a:ln>
        </p:spPr>
        <p:txBody>
          <a:bodyPr spcFirstLastPara="1" wrap="square" lIns="0" tIns="0" rIns="0" bIns="0" anchor="t" anchorCtr="0">
            <a:normAutofit/>
          </a:bodyPr>
          <a:lstStyle>
            <a:lvl1pPr marL="457200" marR="0" lvl="0" indent="-368300" algn="l" rtl="0">
              <a:lnSpc>
                <a:spcPct val="90000"/>
              </a:lnSpc>
              <a:spcBef>
                <a:spcPts val="660"/>
              </a:spcBef>
              <a:spcAft>
                <a:spcPts val="0"/>
              </a:spcAft>
              <a:buClr>
                <a:schemeClr val="dk1"/>
              </a:buClr>
              <a:buSzPts val="2200"/>
              <a:buFont typeface="Arial"/>
              <a:buChar char="•"/>
              <a:defRPr sz="2200" b="0" i="0" u="none" strike="noStrike" cap="none">
                <a:solidFill>
                  <a:schemeClr val="dk1"/>
                </a:solidFill>
                <a:latin typeface="Century Gothic"/>
                <a:ea typeface="Century Gothic"/>
                <a:cs typeface="Century Gothic"/>
                <a:sym typeface="Century Gothic"/>
              </a:defRPr>
            </a:lvl1pPr>
            <a:lvl2pPr marL="914400" marR="0" lvl="1"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2pPr>
            <a:lvl3pPr marL="1371600" marR="0" lvl="2" indent="-330200" algn="l" rtl="0">
              <a:lnSpc>
                <a:spcPct val="90000"/>
              </a:lnSpc>
              <a:spcBef>
                <a:spcPts val="48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2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4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210">
          <p15:clr>
            <a:srgbClr val="F26B43"/>
          </p15:clr>
        </p15:guide>
        <p15:guide id="4" pos="211">
          <p15:clr>
            <a:srgbClr val="F26B43"/>
          </p15:clr>
        </p15:guide>
        <p15:guide id="5" pos="7469">
          <p15:clr>
            <a:srgbClr val="F26B43"/>
          </p15:clr>
        </p15:guide>
        <p15:guide id="6" pos="529">
          <p15:clr>
            <a:srgbClr val="F26B43"/>
          </p15:clr>
        </p15:guide>
        <p15:guide id="7" pos="715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ideo" Target="https://player.vimeo.com/video/1060882611?h=5f16ab22b8&amp;amp;app_id=122963"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3.xml"/><Relationship Id="rId1" Type="http://schemas.openxmlformats.org/officeDocument/2006/relationships/video" Target="https://www.youtube.com/embed/0Mvek_77xi8?feature=oembed" TargetMode="Externa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video" Target="https://www.youtube.com/embed/_hTfAjzPrQU?feature=oembed" TargetMode="External"/><Relationship Id="rId5" Type="http://schemas.openxmlformats.org/officeDocument/2006/relationships/image" Target="../media/image48.jpe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aeno.nl/" TargetMode="External"/><Relationship Id="rId7" Type="http://schemas.openxmlformats.org/officeDocument/2006/relationships/hyperlink" Target="http://www.tinyurl.com/JDR-Nieuws"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aeno.nl/nieuwsbrieven" TargetMode="External"/><Relationship Id="rId11" Type="http://schemas.openxmlformats.org/officeDocument/2006/relationships/image" Target="../media/image52.png"/><Relationship Id="rId5" Type="http://schemas.openxmlformats.org/officeDocument/2006/relationships/hyperlink" Target="https://www.aeno.nl/agenda" TargetMode="External"/><Relationship Id="rId10" Type="http://schemas.openxmlformats.org/officeDocument/2006/relationships/image" Target="../media/image51.png"/><Relationship Id="rId4" Type="http://schemas.openxmlformats.org/officeDocument/2006/relationships/hyperlink" Target="http://www.aeno.nl/communities" TargetMode="External"/><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
          <p:cNvSpPr txBox="1">
            <a:spLocks noGrp="1"/>
          </p:cNvSpPr>
          <p:nvPr>
            <p:ph type="ctrTitle" idx="4294967295"/>
          </p:nvPr>
        </p:nvSpPr>
        <p:spPr>
          <a:xfrm>
            <a:off x="792700" y="248556"/>
            <a:ext cx="10606500" cy="150023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4000"/>
              <a:buFont typeface="Century Gothic"/>
              <a:buNone/>
            </a:pPr>
            <a:r>
              <a:rPr lang="nl-NL" sz="4800" b="1" i="0" u="none" strike="noStrike" cap="none" dirty="0">
                <a:solidFill>
                  <a:schemeClr val="lt1"/>
                </a:solidFill>
                <a:latin typeface="Century Gothic" panose="020B0502020202020204" pitchFamily="34" charset="0"/>
                <a:ea typeface="Arial"/>
                <a:cs typeface="Arial"/>
                <a:sym typeface="Arial"/>
              </a:rPr>
              <a:t>Grip op mentale kracht van je team</a:t>
            </a:r>
            <a:endParaRPr lang="nl-NL" sz="3000" b="1" i="0" u="none" strike="noStrike" cap="none" dirty="0">
              <a:solidFill>
                <a:schemeClr val="lt1"/>
              </a:solidFill>
              <a:latin typeface="Century Gothic" panose="020B0502020202020204" pitchFamily="34" charset="0"/>
              <a:ea typeface="Arial"/>
              <a:cs typeface="Arial"/>
              <a:sym typeface="Arial"/>
            </a:endParaRPr>
          </a:p>
        </p:txBody>
      </p:sp>
      <p:sp>
        <p:nvSpPr>
          <p:cNvPr id="174" name="Google Shape;174;p1"/>
          <p:cNvSpPr txBox="1">
            <a:spLocks noGrp="1"/>
          </p:cNvSpPr>
          <p:nvPr>
            <p:ph type="body" idx="1"/>
          </p:nvPr>
        </p:nvSpPr>
        <p:spPr>
          <a:xfrm>
            <a:off x="838201" y="2969545"/>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dirty="0"/>
              <a:t>Donald Meulensteen</a:t>
            </a:r>
            <a:endParaRPr dirty="0"/>
          </a:p>
        </p:txBody>
      </p:sp>
      <p:sp>
        <p:nvSpPr>
          <p:cNvPr id="175" name="Google Shape;175;p1"/>
          <p:cNvSpPr txBox="1">
            <a:spLocks noGrp="1"/>
          </p:cNvSpPr>
          <p:nvPr>
            <p:ph type="body" idx="2"/>
          </p:nvPr>
        </p:nvSpPr>
        <p:spPr>
          <a:xfrm>
            <a:off x="831851" y="3271170"/>
            <a:ext cx="5833829" cy="2308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nl-NL" dirty="0"/>
              <a:t>9 april 2025 </a:t>
            </a:r>
            <a:endParaRPr dirty="0"/>
          </a:p>
        </p:txBody>
      </p:sp>
      <p:sp>
        <p:nvSpPr>
          <p:cNvPr id="176" name="Google Shape;176;p1"/>
          <p:cNvSpPr txBox="1"/>
          <p:nvPr/>
        </p:nvSpPr>
        <p:spPr>
          <a:xfrm>
            <a:off x="4974336" y="8814816"/>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
        <p:nvSpPr>
          <p:cNvPr id="2" name="Tekstvak 1">
            <a:extLst>
              <a:ext uri="{FF2B5EF4-FFF2-40B4-BE49-F238E27FC236}">
                <a16:creationId xmlns:a16="http://schemas.microsoft.com/office/drawing/2014/main" id="{6822B327-B248-408B-E77D-17D314DDA1B4}"/>
              </a:ext>
            </a:extLst>
          </p:cNvPr>
          <p:cNvSpPr txBox="1"/>
          <p:nvPr/>
        </p:nvSpPr>
        <p:spPr>
          <a:xfrm>
            <a:off x="792700" y="1883695"/>
            <a:ext cx="6183103" cy="461665"/>
          </a:xfrm>
          <a:prstGeom prst="rect">
            <a:avLst/>
          </a:prstGeom>
          <a:noFill/>
        </p:spPr>
        <p:txBody>
          <a:bodyPr wrap="none" rtlCol="0">
            <a:spAutoFit/>
          </a:bodyPr>
          <a:lstStyle/>
          <a:p>
            <a:r>
              <a:rPr lang="nl-NL" sz="2400" b="1" dirty="0">
                <a:solidFill>
                  <a:schemeClr val="lt1"/>
                </a:solidFill>
                <a:latin typeface="Century Gothic" panose="020B0502020202020204" pitchFamily="34" charset="0"/>
              </a:rPr>
              <a:t>Inzicht in 3 wetenschappelijke modellen</a:t>
            </a:r>
            <a:endParaRPr lang="nl-NL" sz="24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6"/>
          <p:cNvSpPr txBox="1"/>
          <p:nvPr/>
        </p:nvSpPr>
        <p:spPr>
          <a:xfrm>
            <a:off x="842022" y="1336432"/>
            <a:ext cx="10510191" cy="5083256"/>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lt1"/>
              </a:buClr>
              <a:buSzPts val="22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4000"/>
              <a:buFont typeface="Century Gothic"/>
              <a:buNone/>
            </a:pPr>
            <a:r>
              <a:rPr lang="nl-NL" dirty="0">
                <a:solidFill>
                  <a:schemeClr val="lt1"/>
                </a:solidFill>
              </a:rPr>
              <a:t>De BUFFER strategie</a:t>
            </a:r>
            <a:endParaRPr dirty="0"/>
          </a:p>
        </p:txBody>
      </p:sp>
      <p:pic>
        <p:nvPicPr>
          <p:cNvPr id="2" name="Google Shape;226;p46">
            <a:extLst>
              <a:ext uri="{FF2B5EF4-FFF2-40B4-BE49-F238E27FC236}">
                <a16:creationId xmlns:a16="http://schemas.microsoft.com/office/drawing/2014/main" id="{B622E07D-C57B-F79D-0D58-AEBA05950D95}"/>
              </a:ext>
            </a:extLst>
          </p:cNvPr>
          <p:cNvPicPr preferRelativeResize="0"/>
          <p:nvPr/>
        </p:nvPicPr>
        <p:blipFill rotWithShape="1">
          <a:blip r:embed="rId3">
            <a:alphaModFix/>
          </a:blip>
          <a:srcRect/>
          <a:stretch/>
        </p:blipFill>
        <p:spPr>
          <a:xfrm>
            <a:off x="500772" y="1776326"/>
            <a:ext cx="10645340" cy="25311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a:extLst>
            <a:ext uri="{FF2B5EF4-FFF2-40B4-BE49-F238E27FC236}">
              <a16:creationId xmlns:a16="http://schemas.microsoft.com/office/drawing/2014/main" id="{DA6C495B-FA28-A9EB-E377-42C5692D6B91}"/>
            </a:ext>
          </a:extLst>
        </p:cNvPr>
        <p:cNvGrpSpPr/>
        <p:nvPr/>
      </p:nvGrpSpPr>
      <p:grpSpPr>
        <a:xfrm>
          <a:off x="0" y="0"/>
          <a:ext cx="0" cy="0"/>
          <a:chOff x="0" y="0"/>
          <a:chExt cx="0" cy="0"/>
        </a:xfrm>
      </p:grpSpPr>
      <p:sp>
        <p:nvSpPr>
          <p:cNvPr id="255" name="Google Shape;255;p6">
            <a:extLst>
              <a:ext uri="{FF2B5EF4-FFF2-40B4-BE49-F238E27FC236}">
                <a16:creationId xmlns:a16="http://schemas.microsoft.com/office/drawing/2014/main" id="{431DDE4F-5A5F-DF81-A016-9FA4303B6963}"/>
              </a:ext>
            </a:extLst>
          </p:cNvPr>
          <p:cNvSpPr txBox="1"/>
          <p:nvPr/>
        </p:nvSpPr>
        <p:spPr>
          <a:xfrm>
            <a:off x="842022" y="1336432"/>
            <a:ext cx="10510191" cy="5083256"/>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Clr>
                <a:schemeClr val="lt1"/>
              </a:buClr>
              <a:buSzPts val="22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6">
            <a:extLst>
              <a:ext uri="{FF2B5EF4-FFF2-40B4-BE49-F238E27FC236}">
                <a16:creationId xmlns:a16="http://schemas.microsoft.com/office/drawing/2014/main" id="{FDC33283-8763-39FD-A1EB-42056B932CF9}"/>
              </a:ext>
            </a:extLst>
          </p:cNvPr>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4000"/>
              <a:buFont typeface="Century Gothic"/>
              <a:buNone/>
            </a:pPr>
            <a:r>
              <a:rPr lang="nl-NL">
                <a:solidFill>
                  <a:schemeClr val="lt1"/>
                </a:solidFill>
              </a:rPr>
              <a:t>De BOOST strategie</a:t>
            </a:r>
            <a:endParaRPr/>
          </a:p>
        </p:txBody>
      </p:sp>
      <p:pic>
        <p:nvPicPr>
          <p:cNvPr id="257" name="Google Shape;257;p6">
            <a:extLst>
              <a:ext uri="{FF2B5EF4-FFF2-40B4-BE49-F238E27FC236}">
                <a16:creationId xmlns:a16="http://schemas.microsoft.com/office/drawing/2014/main" id="{6FA32A83-ED97-9207-42E2-2C3820A2C59A}"/>
              </a:ext>
            </a:extLst>
          </p:cNvPr>
          <p:cNvPicPr preferRelativeResize="0"/>
          <p:nvPr/>
        </p:nvPicPr>
        <p:blipFill rotWithShape="1">
          <a:blip r:embed="rId3">
            <a:alphaModFix/>
          </a:blip>
          <a:srcRect/>
          <a:stretch/>
        </p:blipFill>
        <p:spPr>
          <a:xfrm>
            <a:off x="376891" y="1778557"/>
            <a:ext cx="11308260" cy="2813539"/>
          </a:xfrm>
          <a:prstGeom prst="rect">
            <a:avLst/>
          </a:prstGeom>
          <a:noFill/>
          <a:ln>
            <a:noFill/>
          </a:ln>
        </p:spPr>
      </p:pic>
    </p:spTree>
    <p:extLst>
      <p:ext uri="{BB962C8B-B14F-4D97-AF65-F5344CB8AC3E}">
        <p14:creationId xmlns:p14="http://schemas.microsoft.com/office/powerpoint/2010/main" val="14907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9C2933BF-3BD9-C116-D474-5803D800E8A7}"/>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1C257250-D39E-CEF4-F727-1CBC90871F1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17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877E51-89A6-1691-75E0-34CB1E85F174}"/>
              </a:ext>
            </a:extLst>
          </p:cNvPr>
          <p:cNvSpPr>
            <a:spLocks noGrp="1"/>
          </p:cNvSpPr>
          <p:nvPr>
            <p:ph type="title"/>
          </p:nvPr>
        </p:nvSpPr>
        <p:spPr>
          <a:xfrm>
            <a:off x="838200" y="333375"/>
            <a:ext cx="10514013" cy="720000"/>
          </a:xfrm>
        </p:spPr>
        <p:txBody>
          <a:bodyPr>
            <a:normAutofit/>
          </a:bodyPr>
          <a:lstStyle/>
          <a:p>
            <a:r>
              <a:rPr lang="nl-NL" dirty="0">
                <a:solidFill>
                  <a:schemeClr val="bg1"/>
                </a:solidFill>
              </a:rPr>
              <a:t>De </a:t>
            </a:r>
            <a:r>
              <a:rPr lang="nl-NL" dirty="0">
                <a:solidFill>
                  <a:schemeClr val="bg1"/>
                </a:solidFill>
                <a:sym typeface="Wingdings" panose="05000000000000000000" pitchFamily="2" charset="2"/>
              </a:rPr>
              <a:t>verliescyclus</a:t>
            </a:r>
            <a:endParaRPr lang="nl-NL" dirty="0">
              <a:solidFill>
                <a:schemeClr val="bg1"/>
              </a:solidFill>
            </a:endParaRPr>
          </a:p>
        </p:txBody>
      </p:sp>
      <p:pic>
        <p:nvPicPr>
          <p:cNvPr id="3" name="Afbeelding 2">
            <a:extLst>
              <a:ext uri="{FF2B5EF4-FFF2-40B4-BE49-F238E27FC236}">
                <a16:creationId xmlns:a16="http://schemas.microsoft.com/office/drawing/2014/main" id="{F33FF35D-CA9A-B72D-61FC-47FC901C418C}"/>
              </a:ext>
            </a:extLst>
          </p:cNvPr>
          <p:cNvPicPr>
            <a:picLocks noChangeAspect="1"/>
          </p:cNvPicPr>
          <p:nvPr/>
        </p:nvPicPr>
        <p:blipFill>
          <a:blip r:embed="rId2"/>
          <a:srcRect t="64306"/>
          <a:stretch/>
        </p:blipFill>
        <p:spPr>
          <a:xfrm>
            <a:off x="406064" y="1348830"/>
            <a:ext cx="10774699" cy="963312"/>
          </a:xfrm>
          <a:prstGeom prst="rect">
            <a:avLst/>
          </a:prstGeom>
        </p:spPr>
      </p:pic>
      <p:pic>
        <p:nvPicPr>
          <p:cNvPr id="2" name="Afbeelding 1">
            <a:extLst>
              <a:ext uri="{FF2B5EF4-FFF2-40B4-BE49-F238E27FC236}">
                <a16:creationId xmlns:a16="http://schemas.microsoft.com/office/drawing/2014/main" id="{B177F198-6AB0-3FA8-982F-90526927B7B5}"/>
              </a:ext>
            </a:extLst>
          </p:cNvPr>
          <p:cNvPicPr>
            <a:picLocks noChangeAspect="1"/>
          </p:cNvPicPr>
          <p:nvPr/>
        </p:nvPicPr>
        <p:blipFill>
          <a:blip r:embed="rId2"/>
          <a:srcRect l="35219" r="35396" b="73690"/>
          <a:stretch/>
        </p:blipFill>
        <p:spPr>
          <a:xfrm>
            <a:off x="4034789" y="4080809"/>
            <a:ext cx="3166111" cy="710037"/>
          </a:xfrm>
          <a:prstGeom prst="rect">
            <a:avLst/>
          </a:prstGeom>
        </p:spPr>
      </p:pic>
      <p:pic>
        <p:nvPicPr>
          <p:cNvPr id="4" name="Afbeelding 3">
            <a:extLst>
              <a:ext uri="{FF2B5EF4-FFF2-40B4-BE49-F238E27FC236}">
                <a16:creationId xmlns:a16="http://schemas.microsoft.com/office/drawing/2014/main" id="{E3A3B583-8CC3-430C-6283-7DB6CEDCABBD}"/>
              </a:ext>
            </a:extLst>
          </p:cNvPr>
          <p:cNvPicPr>
            <a:picLocks noChangeAspect="1"/>
          </p:cNvPicPr>
          <p:nvPr/>
        </p:nvPicPr>
        <p:blipFill>
          <a:blip r:embed="rId2"/>
          <a:srcRect l="12359" r="63278" b="34170"/>
          <a:stretch/>
        </p:blipFill>
        <p:spPr>
          <a:xfrm rot="21095601">
            <a:off x="7159607" y="2308173"/>
            <a:ext cx="2625098" cy="1776606"/>
          </a:xfrm>
          <a:prstGeom prst="rect">
            <a:avLst/>
          </a:prstGeom>
        </p:spPr>
      </p:pic>
      <p:pic>
        <p:nvPicPr>
          <p:cNvPr id="5" name="Afbeelding 4">
            <a:extLst>
              <a:ext uri="{FF2B5EF4-FFF2-40B4-BE49-F238E27FC236}">
                <a16:creationId xmlns:a16="http://schemas.microsoft.com/office/drawing/2014/main" id="{16DE5A72-C50F-4A2E-94EC-12D6628877C8}"/>
              </a:ext>
            </a:extLst>
          </p:cNvPr>
          <p:cNvPicPr>
            <a:picLocks noChangeAspect="1"/>
          </p:cNvPicPr>
          <p:nvPr/>
        </p:nvPicPr>
        <p:blipFill>
          <a:blip r:embed="rId2"/>
          <a:srcRect l="63278" r="12040" b="38795"/>
          <a:stretch/>
        </p:blipFill>
        <p:spPr>
          <a:xfrm rot="949572">
            <a:off x="1682260" y="2429035"/>
            <a:ext cx="2659389" cy="1651774"/>
          </a:xfrm>
          <a:prstGeom prst="rect">
            <a:avLst/>
          </a:prstGeom>
        </p:spPr>
      </p:pic>
    </p:spTree>
    <p:extLst>
      <p:ext uri="{BB962C8B-B14F-4D97-AF65-F5344CB8AC3E}">
        <p14:creationId xmlns:p14="http://schemas.microsoft.com/office/powerpoint/2010/main" val="114058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8"/>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4000"/>
              <a:buFont typeface="Century Gothic"/>
              <a:buNone/>
            </a:pPr>
            <a:r>
              <a:rPr lang="nl-NL" dirty="0">
                <a:solidFill>
                  <a:schemeClr val="lt1"/>
                </a:solidFill>
              </a:rPr>
              <a:t>De winstcyclus</a:t>
            </a:r>
            <a:endParaRPr b="0" dirty="0">
              <a:solidFill>
                <a:schemeClr val="lt1"/>
              </a:solidFill>
            </a:endParaRPr>
          </a:p>
        </p:txBody>
      </p:sp>
      <p:pic>
        <p:nvPicPr>
          <p:cNvPr id="460" name="Google Shape;460;p8"/>
          <p:cNvPicPr preferRelativeResize="0"/>
          <p:nvPr/>
        </p:nvPicPr>
        <p:blipFill rotWithShape="1">
          <a:blip r:embed="rId3">
            <a:alphaModFix/>
          </a:blip>
          <a:srcRect/>
          <a:stretch/>
        </p:blipFill>
        <p:spPr>
          <a:xfrm>
            <a:off x="838200" y="1643787"/>
            <a:ext cx="10657114" cy="25262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8">
          <a:extLst>
            <a:ext uri="{FF2B5EF4-FFF2-40B4-BE49-F238E27FC236}">
              <a16:creationId xmlns:a16="http://schemas.microsoft.com/office/drawing/2014/main" id="{2144E63C-0C91-80A0-5EDD-0C12A6BE8532}"/>
            </a:ext>
          </a:extLst>
        </p:cNvPr>
        <p:cNvGrpSpPr/>
        <p:nvPr/>
      </p:nvGrpSpPr>
      <p:grpSpPr>
        <a:xfrm>
          <a:off x="0" y="0"/>
          <a:ext cx="0" cy="0"/>
          <a:chOff x="0" y="0"/>
          <a:chExt cx="0" cy="0"/>
        </a:xfrm>
      </p:grpSpPr>
      <p:pic>
        <p:nvPicPr>
          <p:cNvPr id="4" name="Onlinemedia 3" title="JD-R model door VIVIC voor A&amp;O fonds Gemeenten 2025">
            <a:hlinkClick r:id="" action="ppaction://media"/>
            <a:extLst>
              <a:ext uri="{FF2B5EF4-FFF2-40B4-BE49-F238E27FC236}">
                <a16:creationId xmlns:a16="http://schemas.microsoft.com/office/drawing/2014/main" id="{36315B30-FF8C-A4E3-C6C9-39D63B0B9500}"/>
              </a:ext>
            </a:extLst>
          </p:cNvPr>
          <p:cNvPicPr>
            <a:picLocks noRot="1" noChangeAspect="1"/>
          </p:cNvPicPr>
          <p:nvPr>
            <a:videoFile r:link="rId1"/>
          </p:nvPr>
        </p:nvPicPr>
        <p:blipFill>
          <a:blip r:embed="rId4"/>
          <a:stretch>
            <a:fillRect/>
          </a:stretch>
        </p:blipFill>
        <p:spPr>
          <a:xfrm>
            <a:off x="523754" y="193431"/>
            <a:ext cx="8225449" cy="4630616"/>
          </a:xfrm>
          <a:prstGeom prst="rect">
            <a:avLst/>
          </a:prstGeom>
        </p:spPr>
      </p:pic>
      <p:pic>
        <p:nvPicPr>
          <p:cNvPr id="2" name="Onlinemedia 1" title="JD-R model door VIVIC voor A&amp;O fonds Gemeenten 2025">
            <a:hlinkClick r:id="" action="ppaction://media"/>
            <a:extLst>
              <a:ext uri="{FF2B5EF4-FFF2-40B4-BE49-F238E27FC236}">
                <a16:creationId xmlns:a16="http://schemas.microsoft.com/office/drawing/2014/main" id="{B4D33C6B-99AD-FA89-DD9A-F54B8D64799B}"/>
              </a:ext>
            </a:extLst>
          </p:cNvPr>
          <p:cNvPicPr>
            <a:picLocks noRot="1" noChangeAspect="1"/>
          </p:cNvPicPr>
          <p:nvPr>
            <a:videoFile r:link="rId1"/>
          </p:nvPr>
        </p:nvPicPr>
        <p:blipFill>
          <a:blip r:embed="rId5"/>
          <a:stretch>
            <a:fillRect/>
          </a:stretch>
        </p:blipFill>
        <p:spPr>
          <a:xfrm>
            <a:off x="9525" y="0"/>
            <a:ext cx="12172950" cy="6858000"/>
          </a:xfrm>
          <a:prstGeom prst="rect">
            <a:avLst/>
          </a:prstGeom>
        </p:spPr>
      </p:pic>
    </p:spTree>
    <p:extLst>
      <p:ext uri="{BB962C8B-B14F-4D97-AF65-F5344CB8AC3E}">
        <p14:creationId xmlns:p14="http://schemas.microsoft.com/office/powerpoint/2010/main" val="33850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45BD8-5CBC-D063-E04A-5DB43BF26038}"/>
              </a:ext>
            </a:extLst>
          </p:cNvPr>
          <p:cNvSpPr>
            <a:spLocks noGrp="1"/>
          </p:cNvSpPr>
          <p:nvPr>
            <p:ph type="title"/>
          </p:nvPr>
        </p:nvSpPr>
        <p:spPr/>
        <p:txBody>
          <a:bodyPr/>
          <a:lstStyle/>
          <a:p>
            <a:r>
              <a:rPr lang="en-US" dirty="0" err="1"/>
              <a:t>Zelfdeterminatie</a:t>
            </a:r>
            <a:r>
              <a:rPr lang="en-US" dirty="0"/>
              <a:t> </a:t>
            </a:r>
            <a:r>
              <a:rPr lang="en-US" dirty="0" err="1"/>
              <a:t>theorie</a:t>
            </a:r>
            <a:endParaRPr lang="nl-NL" dirty="0"/>
          </a:p>
        </p:txBody>
      </p:sp>
      <p:sp>
        <p:nvSpPr>
          <p:cNvPr id="3" name="Tijdelijke aanduiding voor tekst 2">
            <a:extLst>
              <a:ext uri="{FF2B5EF4-FFF2-40B4-BE49-F238E27FC236}">
                <a16:creationId xmlns:a16="http://schemas.microsoft.com/office/drawing/2014/main" id="{7327C513-5058-2F83-F816-615A46ADCA82}"/>
              </a:ext>
            </a:extLst>
          </p:cNvPr>
          <p:cNvSpPr>
            <a:spLocks noGrp="1"/>
          </p:cNvSpPr>
          <p:nvPr>
            <p:ph type="body" idx="1"/>
          </p:nvPr>
        </p:nvSpPr>
        <p:spPr>
          <a:xfrm>
            <a:off x="841693" y="2728050"/>
            <a:ext cx="9103169" cy="700950"/>
          </a:xfrm>
        </p:spPr>
        <p:txBody>
          <a:bodyPr/>
          <a:lstStyle/>
          <a:p>
            <a:r>
              <a:rPr lang="nl-NL" dirty="0"/>
              <a:t>Een theorie over zelfmotivatie, </a:t>
            </a:r>
          </a:p>
          <a:p>
            <a:r>
              <a:rPr lang="nl-NL" dirty="0"/>
              <a:t>en de omstandigheden die dat bevorderen</a:t>
            </a:r>
          </a:p>
        </p:txBody>
      </p:sp>
    </p:spTree>
    <p:extLst>
      <p:ext uri="{BB962C8B-B14F-4D97-AF65-F5344CB8AC3E}">
        <p14:creationId xmlns:p14="http://schemas.microsoft.com/office/powerpoint/2010/main" val="247854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tekenfilm, schermopname, grafische vormgeving&#10;&#10;Door AI gegenereerde inhoud is mogelijk onjuist.">
            <a:extLst>
              <a:ext uri="{FF2B5EF4-FFF2-40B4-BE49-F238E27FC236}">
                <a16:creationId xmlns:a16="http://schemas.microsoft.com/office/drawing/2014/main" id="{6FCCDA63-B500-F8C9-B254-D33B3985FE2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9852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F79FB-FEBA-EDB2-A282-968C4512194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7396B5D-60B1-C139-C1A5-EBD72883C1E1}"/>
              </a:ext>
            </a:extLst>
          </p:cNvPr>
          <p:cNvSpPr>
            <a:spLocks noGrp="1"/>
          </p:cNvSpPr>
          <p:nvPr>
            <p:ph type="title"/>
          </p:nvPr>
        </p:nvSpPr>
        <p:spPr/>
        <p:txBody>
          <a:bodyPr/>
          <a:lstStyle/>
          <a:p>
            <a:r>
              <a:rPr lang="en-US" dirty="0"/>
              <a:t>Over </a:t>
            </a:r>
            <a:r>
              <a:rPr lang="en-US" dirty="0" err="1"/>
              <a:t>motivatie</a:t>
            </a:r>
          </a:p>
        </p:txBody>
      </p:sp>
      <p:pic>
        <p:nvPicPr>
          <p:cNvPr id="4" name="Afbeelding 3" descr="Afbeelding met kleding, tekenfilm, animatie&#10;&#10;Door AI gegenereerde inhoud is mogelijk onjuist.">
            <a:extLst>
              <a:ext uri="{FF2B5EF4-FFF2-40B4-BE49-F238E27FC236}">
                <a16:creationId xmlns:a16="http://schemas.microsoft.com/office/drawing/2014/main" id="{142D16A8-FC4A-21A9-83AA-683DBAFB70B2}"/>
              </a:ext>
            </a:extLst>
          </p:cNvPr>
          <p:cNvPicPr>
            <a:picLocks noChangeAspect="1"/>
          </p:cNvPicPr>
          <p:nvPr/>
        </p:nvPicPr>
        <p:blipFill>
          <a:blip r:embed="rId3"/>
          <a:srcRect l="30385" t="13675" r="29519" b="13162"/>
          <a:stretch/>
        </p:blipFill>
        <p:spPr>
          <a:xfrm>
            <a:off x="949569" y="2332892"/>
            <a:ext cx="2508746" cy="2590808"/>
          </a:xfrm>
          <a:prstGeom prst="rect">
            <a:avLst/>
          </a:prstGeom>
        </p:spPr>
      </p:pic>
      <p:pic>
        <p:nvPicPr>
          <p:cNvPr id="15" name="Afbeelding 14" descr="Afbeelding met kleding, persoon&#10;&#10;Door AI gegenereerde inhoud is mogelijk onjuist.">
            <a:extLst>
              <a:ext uri="{FF2B5EF4-FFF2-40B4-BE49-F238E27FC236}">
                <a16:creationId xmlns:a16="http://schemas.microsoft.com/office/drawing/2014/main" id="{B78DF3FF-B6DE-6631-7F2F-CEE539F32ADD}"/>
              </a:ext>
            </a:extLst>
          </p:cNvPr>
          <p:cNvPicPr>
            <a:picLocks noChangeAspect="1"/>
          </p:cNvPicPr>
          <p:nvPr/>
        </p:nvPicPr>
        <p:blipFill>
          <a:blip r:embed="rId4"/>
          <a:srcRect l="29135" t="6325" r="27596" b="9231"/>
          <a:stretch/>
        </p:blipFill>
        <p:spPr>
          <a:xfrm>
            <a:off x="3470032" y="2332422"/>
            <a:ext cx="2368107" cy="2590837"/>
          </a:xfrm>
          <a:prstGeom prst="rect">
            <a:avLst/>
          </a:prstGeom>
        </p:spPr>
      </p:pic>
      <p:sp>
        <p:nvSpPr>
          <p:cNvPr id="17" name="Tekstvak 16">
            <a:extLst>
              <a:ext uri="{FF2B5EF4-FFF2-40B4-BE49-F238E27FC236}">
                <a16:creationId xmlns:a16="http://schemas.microsoft.com/office/drawing/2014/main" id="{E01DAB2B-9D71-8BD6-2E84-3D6B9CD5071E}"/>
              </a:ext>
            </a:extLst>
          </p:cNvPr>
          <p:cNvSpPr txBox="1"/>
          <p:nvPr/>
        </p:nvSpPr>
        <p:spPr>
          <a:xfrm>
            <a:off x="1868365" y="5008685"/>
            <a:ext cx="2960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Extrinsieke motivatie</a:t>
            </a:r>
            <a:endParaRPr lang="nl-NL" b="1" dirty="0">
              <a:solidFill>
                <a:srgbClr val="002060"/>
              </a:solidFill>
              <a:latin typeface="Century Gothic" panose="020B0502020202020204" pitchFamily="34" charset="0"/>
            </a:endParaRPr>
          </a:p>
        </p:txBody>
      </p:sp>
      <p:sp>
        <p:nvSpPr>
          <p:cNvPr id="21" name="Tekstvak 20">
            <a:extLst>
              <a:ext uri="{FF2B5EF4-FFF2-40B4-BE49-F238E27FC236}">
                <a16:creationId xmlns:a16="http://schemas.microsoft.com/office/drawing/2014/main" id="{C3101EA8-3054-02EA-4CCE-932F8352A6B1}"/>
              </a:ext>
            </a:extLst>
          </p:cNvPr>
          <p:cNvSpPr txBox="1"/>
          <p:nvPr/>
        </p:nvSpPr>
        <p:spPr>
          <a:xfrm>
            <a:off x="7108580" y="5008685"/>
            <a:ext cx="2960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Intrinsieke motivatie</a:t>
            </a:r>
            <a:endParaRPr lang="nl-NL" b="1" dirty="0">
              <a:solidFill>
                <a:srgbClr val="002060"/>
              </a:solidFill>
              <a:latin typeface="Century Gothic" panose="020B0502020202020204" pitchFamily="34" charset="0"/>
            </a:endParaRPr>
          </a:p>
        </p:txBody>
      </p:sp>
      <p:pic>
        <p:nvPicPr>
          <p:cNvPr id="22" name="Afbeelding 21" descr="Afbeelding met Dans, illustratie, tekening, tekenfilm&#10;&#10;Door AI gegenereerde inhoud is mogelijk onjuist.">
            <a:extLst>
              <a:ext uri="{FF2B5EF4-FFF2-40B4-BE49-F238E27FC236}">
                <a16:creationId xmlns:a16="http://schemas.microsoft.com/office/drawing/2014/main" id="{CCF39EAE-E2C0-ED8F-87DB-33A243F7FB99}"/>
              </a:ext>
            </a:extLst>
          </p:cNvPr>
          <p:cNvPicPr>
            <a:picLocks noChangeAspect="1"/>
          </p:cNvPicPr>
          <p:nvPr/>
        </p:nvPicPr>
        <p:blipFill>
          <a:blip r:embed="rId5"/>
          <a:srcRect l="24992" t="7008" r="17373" b="13162"/>
          <a:stretch/>
        </p:blipFill>
        <p:spPr>
          <a:xfrm>
            <a:off x="7103246" y="2332892"/>
            <a:ext cx="3134762" cy="2579088"/>
          </a:xfrm>
          <a:prstGeom prst="rect">
            <a:avLst/>
          </a:prstGeom>
        </p:spPr>
      </p:pic>
    </p:spTree>
    <p:extLst>
      <p:ext uri="{BB962C8B-B14F-4D97-AF65-F5344CB8AC3E}">
        <p14:creationId xmlns:p14="http://schemas.microsoft.com/office/powerpoint/2010/main" val="17270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A67D-7532-EB2F-3BDE-ED90A06E382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604A420-26A0-1F97-3253-E9EFDC979A81}"/>
              </a:ext>
            </a:extLst>
          </p:cNvPr>
          <p:cNvSpPr>
            <a:spLocks noGrp="1"/>
          </p:cNvSpPr>
          <p:nvPr>
            <p:ph type="title"/>
          </p:nvPr>
        </p:nvSpPr>
        <p:spPr/>
        <p:txBody>
          <a:bodyPr/>
          <a:lstStyle/>
          <a:p>
            <a:r>
              <a:rPr lang="en-US" dirty="0" err="1"/>
              <a:t>Motivatie</a:t>
            </a:r>
            <a:r>
              <a:rPr lang="en-US" dirty="0"/>
              <a:t> </a:t>
            </a:r>
            <a:r>
              <a:rPr lang="en-US" dirty="0" err="1"/>
              <a:t>volgens</a:t>
            </a:r>
            <a:r>
              <a:rPr lang="en-US" dirty="0"/>
              <a:t> ZDT</a:t>
            </a:r>
          </a:p>
        </p:txBody>
      </p:sp>
      <p:pic>
        <p:nvPicPr>
          <p:cNvPr id="3" name="Afbeelding 2" descr="Afbeelding met tekenfilm, tekening, clipart, illustratie&#10;&#10;Door AI gegenereerde inhoud is mogelijk onjuist.">
            <a:extLst>
              <a:ext uri="{FF2B5EF4-FFF2-40B4-BE49-F238E27FC236}">
                <a16:creationId xmlns:a16="http://schemas.microsoft.com/office/drawing/2014/main" id="{EF5207B4-6F2A-E03B-0DF9-1A287855BBF0}"/>
              </a:ext>
            </a:extLst>
          </p:cNvPr>
          <p:cNvPicPr>
            <a:picLocks noChangeAspect="1"/>
          </p:cNvPicPr>
          <p:nvPr/>
        </p:nvPicPr>
        <p:blipFill>
          <a:blip r:embed="rId3"/>
          <a:srcRect l="25000" t="8611" r="24531" b="9028"/>
          <a:stretch/>
        </p:blipFill>
        <p:spPr>
          <a:xfrm>
            <a:off x="3790950" y="2019300"/>
            <a:ext cx="4600582" cy="4219582"/>
          </a:xfrm>
          <a:prstGeom prst="rect">
            <a:avLst/>
          </a:prstGeom>
        </p:spPr>
      </p:pic>
      <p:pic>
        <p:nvPicPr>
          <p:cNvPr id="4" name="Afbeelding 3" descr="Afbeelding met klok, tekenfilm, tekening, illustratie&#10;&#10;Door AI gegenereerde inhoud is mogelijk onjuist.">
            <a:extLst>
              <a:ext uri="{FF2B5EF4-FFF2-40B4-BE49-F238E27FC236}">
                <a16:creationId xmlns:a16="http://schemas.microsoft.com/office/drawing/2014/main" id="{44E4E60C-99D3-63A2-EF84-26A164BD0BC2}"/>
              </a:ext>
            </a:extLst>
          </p:cNvPr>
          <p:cNvPicPr>
            <a:picLocks noChangeAspect="1"/>
          </p:cNvPicPr>
          <p:nvPr/>
        </p:nvPicPr>
        <p:blipFill>
          <a:blip r:embed="rId4"/>
          <a:srcRect l="4922" t="9910" r="4531" b="8639"/>
          <a:stretch/>
        </p:blipFill>
        <p:spPr>
          <a:xfrm>
            <a:off x="838200" y="3565698"/>
            <a:ext cx="2276492" cy="1128232"/>
          </a:xfrm>
          <a:prstGeom prst="rect">
            <a:avLst/>
          </a:prstGeom>
        </p:spPr>
      </p:pic>
      <p:pic>
        <p:nvPicPr>
          <p:cNvPr id="5" name="Afbeelding 4" descr="Afbeelding met schoeisel, kleding, Broek, persoon&#10;&#10;Door AI gegenereerde inhoud is mogelijk onjuist.">
            <a:extLst>
              <a:ext uri="{FF2B5EF4-FFF2-40B4-BE49-F238E27FC236}">
                <a16:creationId xmlns:a16="http://schemas.microsoft.com/office/drawing/2014/main" id="{A0407078-B509-A473-F286-06BA1546AF17}"/>
              </a:ext>
            </a:extLst>
          </p:cNvPr>
          <p:cNvPicPr>
            <a:picLocks noChangeAspect="1"/>
          </p:cNvPicPr>
          <p:nvPr/>
        </p:nvPicPr>
        <p:blipFill>
          <a:blip r:embed="rId5"/>
          <a:srcRect l="25198" t="7083" r="28750" b="8687"/>
          <a:stretch/>
        </p:blipFill>
        <p:spPr>
          <a:xfrm>
            <a:off x="9072903" y="3429000"/>
            <a:ext cx="1557011" cy="1566397"/>
          </a:xfrm>
          <a:prstGeom prst="rect">
            <a:avLst/>
          </a:prstGeom>
        </p:spPr>
      </p:pic>
    </p:spTree>
    <p:extLst>
      <p:ext uri="{BB962C8B-B14F-4D97-AF65-F5344CB8AC3E}">
        <p14:creationId xmlns:p14="http://schemas.microsoft.com/office/powerpoint/2010/main" val="22749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8B5A3A-CFBE-329A-45C3-D6BBA00EFF2F}"/>
              </a:ext>
            </a:extLst>
          </p:cNvPr>
          <p:cNvSpPr>
            <a:spLocks noGrp="1"/>
          </p:cNvSpPr>
          <p:nvPr>
            <p:ph type="title"/>
          </p:nvPr>
        </p:nvSpPr>
        <p:spPr>
          <a:xfrm>
            <a:off x="1175610" y="1989000"/>
            <a:ext cx="6734961" cy="720000"/>
          </a:xfrm>
        </p:spPr>
        <p:txBody>
          <a:bodyPr>
            <a:normAutofit/>
          </a:bodyPr>
          <a:lstStyle/>
          <a:p>
            <a:pPr marL="742950" indent="-742950">
              <a:buClr>
                <a:schemeClr val="bg1"/>
              </a:buClr>
              <a:buFont typeface="+mj-lt"/>
              <a:buAutoNum type="arabicPeriod"/>
            </a:pPr>
            <a:r>
              <a:rPr lang="en-US" sz="3600" b="0" dirty="0">
                <a:solidFill>
                  <a:schemeClr val="bg1"/>
                </a:solidFill>
              </a:rPr>
              <a:t>Het JD-R model</a:t>
            </a:r>
            <a:endParaRPr lang="nl-NL" sz="3600" b="0" dirty="0">
              <a:solidFill>
                <a:schemeClr val="bg1"/>
              </a:solidFill>
            </a:endParaRPr>
          </a:p>
        </p:txBody>
      </p:sp>
      <p:sp>
        <p:nvSpPr>
          <p:cNvPr id="5" name="Titel 1">
            <a:extLst>
              <a:ext uri="{FF2B5EF4-FFF2-40B4-BE49-F238E27FC236}">
                <a16:creationId xmlns:a16="http://schemas.microsoft.com/office/drawing/2014/main" id="{F5F42AF2-B140-98CD-5F63-7E6EC6569FA0}"/>
              </a:ext>
            </a:extLst>
          </p:cNvPr>
          <p:cNvSpPr txBox="1">
            <a:spLocks/>
          </p:cNvSpPr>
          <p:nvPr/>
        </p:nvSpPr>
        <p:spPr>
          <a:xfrm>
            <a:off x="1175610" y="2898613"/>
            <a:ext cx="784266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2"/>
            </a:pPr>
            <a:r>
              <a:rPr lang="en-US" sz="3600" b="0" dirty="0" err="1">
                <a:solidFill>
                  <a:schemeClr val="bg1"/>
                </a:solidFill>
              </a:rPr>
              <a:t>Zelfdeterminatie</a:t>
            </a:r>
            <a:r>
              <a:rPr lang="en-US" sz="3600" b="0" dirty="0">
                <a:solidFill>
                  <a:schemeClr val="bg1"/>
                </a:solidFill>
              </a:rPr>
              <a:t> </a:t>
            </a:r>
            <a:r>
              <a:rPr lang="en-US" sz="3600" b="0" dirty="0" err="1">
                <a:solidFill>
                  <a:schemeClr val="bg1"/>
                </a:solidFill>
              </a:rPr>
              <a:t>theorie</a:t>
            </a:r>
            <a:endParaRPr lang="nl-NL" sz="3600" b="0" dirty="0">
              <a:solidFill>
                <a:schemeClr val="bg1"/>
              </a:solidFill>
            </a:endParaRPr>
          </a:p>
        </p:txBody>
      </p:sp>
      <p:sp>
        <p:nvSpPr>
          <p:cNvPr id="6" name="Titel 1">
            <a:extLst>
              <a:ext uri="{FF2B5EF4-FFF2-40B4-BE49-F238E27FC236}">
                <a16:creationId xmlns:a16="http://schemas.microsoft.com/office/drawing/2014/main" id="{1D41A7CE-6072-7788-88F3-ABCDE7B1435A}"/>
              </a:ext>
            </a:extLst>
          </p:cNvPr>
          <p:cNvSpPr txBox="1">
            <a:spLocks/>
          </p:cNvSpPr>
          <p:nvPr/>
        </p:nvSpPr>
        <p:spPr>
          <a:xfrm>
            <a:off x="1175610" y="3772800"/>
            <a:ext cx="998007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742950" indent="-742950">
              <a:buClr>
                <a:schemeClr val="bg1"/>
              </a:buClr>
              <a:buFont typeface="+mj-lt"/>
              <a:buAutoNum type="arabicPeriod" startAt="3"/>
            </a:pPr>
            <a:r>
              <a:rPr lang="en-US" sz="3600" b="0" dirty="0">
                <a:solidFill>
                  <a:schemeClr val="bg1"/>
                </a:solidFill>
              </a:rPr>
              <a:t>De </a:t>
            </a:r>
            <a:r>
              <a:rPr lang="en-US" sz="3600" b="0" dirty="0" err="1">
                <a:solidFill>
                  <a:schemeClr val="bg1"/>
                </a:solidFill>
              </a:rPr>
              <a:t>theorie</a:t>
            </a:r>
            <a:r>
              <a:rPr lang="en-US" sz="3600" b="0" dirty="0">
                <a:solidFill>
                  <a:schemeClr val="bg1"/>
                </a:solidFill>
              </a:rPr>
              <a:t> van </a:t>
            </a:r>
            <a:r>
              <a:rPr lang="en-US" sz="3600" b="0" dirty="0" err="1">
                <a:solidFill>
                  <a:schemeClr val="bg1"/>
                </a:solidFill>
              </a:rPr>
              <a:t>systemisch</a:t>
            </a:r>
            <a:r>
              <a:rPr lang="en-US" sz="3600" b="0" dirty="0">
                <a:solidFill>
                  <a:schemeClr val="bg1"/>
                </a:solidFill>
              </a:rPr>
              <a:t> </a:t>
            </a:r>
            <a:r>
              <a:rPr lang="en-US" sz="3600" b="0" dirty="0" err="1">
                <a:solidFill>
                  <a:schemeClr val="bg1"/>
                </a:solidFill>
              </a:rPr>
              <a:t>werken</a:t>
            </a:r>
            <a:endParaRPr lang="nl-NL" sz="3600" b="0" dirty="0">
              <a:solidFill>
                <a:schemeClr val="bg1"/>
              </a:solidFill>
            </a:endParaRPr>
          </a:p>
        </p:txBody>
      </p:sp>
      <p:sp>
        <p:nvSpPr>
          <p:cNvPr id="7" name="Titel 1">
            <a:extLst>
              <a:ext uri="{FF2B5EF4-FFF2-40B4-BE49-F238E27FC236}">
                <a16:creationId xmlns:a16="http://schemas.microsoft.com/office/drawing/2014/main" id="{C2E19050-5AD4-D83C-A77E-5CF3A0E79307}"/>
              </a:ext>
            </a:extLst>
          </p:cNvPr>
          <p:cNvSpPr txBox="1">
            <a:spLocks/>
          </p:cNvSpPr>
          <p:nvPr/>
        </p:nvSpPr>
        <p:spPr>
          <a:xfrm>
            <a:off x="1175610" y="1111931"/>
            <a:ext cx="4714650" cy="687601"/>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bg1"/>
              </a:buClr>
            </a:pPr>
            <a:r>
              <a:rPr lang="en-US" dirty="0" err="1">
                <a:solidFill>
                  <a:schemeClr val="bg1"/>
                </a:solidFill>
              </a:rPr>
              <a:t>Vandaag</a:t>
            </a:r>
            <a:r>
              <a:rPr lang="en-US" dirty="0">
                <a:solidFill>
                  <a:schemeClr val="bg1"/>
                </a:solidFill>
              </a:rPr>
              <a:t>:</a:t>
            </a:r>
            <a:endParaRPr lang="nl-NL" dirty="0">
              <a:solidFill>
                <a:schemeClr val="bg1"/>
              </a:solidFill>
            </a:endParaRPr>
          </a:p>
        </p:txBody>
      </p:sp>
    </p:spTree>
    <p:extLst>
      <p:ext uri="{BB962C8B-B14F-4D97-AF65-F5344CB8AC3E}">
        <p14:creationId xmlns:p14="http://schemas.microsoft.com/office/powerpoint/2010/main" val="36843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3258-1088-2958-7722-786EFB66129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1755C2D-DC4B-59B7-6A23-B331BCFBF6F5}"/>
              </a:ext>
            </a:extLst>
          </p:cNvPr>
          <p:cNvSpPr>
            <a:spLocks noGrp="1"/>
          </p:cNvSpPr>
          <p:nvPr>
            <p:ph type="title"/>
          </p:nvPr>
        </p:nvSpPr>
        <p:spPr/>
        <p:txBody>
          <a:bodyPr/>
          <a:lstStyle/>
          <a:p>
            <a:r>
              <a:rPr lang="en-US" dirty="0"/>
              <a:t>Over </a:t>
            </a:r>
            <a:r>
              <a:rPr lang="en-US" dirty="0" err="1"/>
              <a:t>motivatie</a:t>
            </a:r>
          </a:p>
        </p:txBody>
      </p:sp>
      <p:pic>
        <p:nvPicPr>
          <p:cNvPr id="4" name="Afbeelding 3" descr="Afbeelding met tekenfilm, tekening, illustratie, schets&#10;&#10;Door AI gegenereerde inhoud is mogelijk onjuist.">
            <a:extLst>
              <a:ext uri="{FF2B5EF4-FFF2-40B4-BE49-F238E27FC236}">
                <a16:creationId xmlns:a16="http://schemas.microsoft.com/office/drawing/2014/main" id="{75EC6829-C71D-082C-37EF-8E33A76024DF}"/>
              </a:ext>
            </a:extLst>
          </p:cNvPr>
          <p:cNvPicPr>
            <a:picLocks noChangeAspect="1"/>
          </p:cNvPicPr>
          <p:nvPr/>
        </p:nvPicPr>
        <p:blipFill>
          <a:blip r:embed="rId3"/>
          <a:srcRect l="13365" t="6496" r="13692" b="11111"/>
          <a:stretch/>
        </p:blipFill>
        <p:spPr>
          <a:xfrm>
            <a:off x="1031631" y="2203938"/>
            <a:ext cx="2011692" cy="1230926"/>
          </a:xfrm>
          <a:prstGeom prst="rect">
            <a:avLst/>
          </a:prstGeom>
        </p:spPr>
      </p:pic>
      <p:sp>
        <p:nvSpPr>
          <p:cNvPr id="15" name="Tekstvak 14">
            <a:extLst>
              <a:ext uri="{FF2B5EF4-FFF2-40B4-BE49-F238E27FC236}">
                <a16:creationId xmlns:a16="http://schemas.microsoft.com/office/drawing/2014/main" id="{263232A3-F58B-37F2-2B49-AA5EFC58CE14}"/>
              </a:ext>
            </a:extLst>
          </p:cNvPr>
          <p:cNvSpPr txBox="1"/>
          <p:nvPr/>
        </p:nvSpPr>
        <p:spPr>
          <a:xfrm>
            <a:off x="665284" y="3484684"/>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A-motivatie</a:t>
            </a:r>
            <a:endParaRPr lang="nl-NL" dirty="0">
              <a:latin typeface="Century Gothic" panose="020B0502020202020204" pitchFamily="34" charset="0"/>
            </a:endParaRPr>
          </a:p>
        </p:txBody>
      </p:sp>
      <p:pic>
        <p:nvPicPr>
          <p:cNvPr id="16" name="Afbeelding 15" descr="Afbeelding met kleding, animatie, illustratie, person&#10;&#10;Door AI gegenereerde inhoud is mogelijk onjuist.">
            <a:extLst>
              <a:ext uri="{FF2B5EF4-FFF2-40B4-BE49-F238E27FC236}">
                <a16:creationId xmlns:a16="http://schemas.microsoft.com/office/drawing/2014/main" id="{2A89252F-B2A6-95DD-68A6-C02EB6CE7105}"/>
              </a:ext>
            </a:extLst>
          </p:cNvPr>
          <p:cNvPicPr>
            <a:picLocks noChangeAspect="1"/>
          </p:cNvPicPr>
          <p:nvPr/>
        </p:nvPicPr>
        <p:blipFill>
          <a:blip r:embed="rId4"/>
          <a:srcRect l="9867" t="8547" r="9894" b="7863"/>
          <a:stretch/>
        </p:blipFill>
        <p:spPr>
          <a:xfrm>
            <a:off x="4555801" y="1981199"/>
            <a:ext cx="2737110" cy="1488836"/>
          </a:xfrm>
          <a:prstGeom prst="rect">
            <a:avLst/>
          </a:prstGeom>
        </p:spPr>
      </p:pic>
      <p:sp>
        <p:nvSpPr>
          <p:cNvPr id="17" name="Tekstvak 16">
            <a:extLst>
              <a:ext uri="{FF2B5EF4-FFF2-40B4-BE49-F238E27FC236}">
                <a16:creationId xmlns:a16="http://schemas.microsoft.com/office/drawing/2014/main" id="{711ABC57-0B19-2888-482C-006A74AD9CBE}"/>
              </a:ext>
            </a:extLst>
          </p:cNvPr>
          <p:cNvSpPr txBox="1"/>
          <p:nvPr/>
        </p:nvSpPr>
        <p:spPr>
          <a:xfrm>
            <a:off x="4545622" y="3484683"/>
            <a:ext cx="2743200" cy="70788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Extrinsieke </a:t>
            </a:r>
            <a:endParaRPr lang="nl-NL" dirty="0">
              <a:latin typeface="Century Gothic" panose="020B0502020202020204" pitchFamily="34" charset="0"/>
            </a:endParaRPr>
          </a:p>
          <a:p>
            <a:pPr algn="ctr"/>
            <a:r>
              <a:rPr lang="nl-NL" sz="2000" b="1" dirty="0">
                <a:latin typeface="Century Gothic" panose="020B0502020202020204" pitchFamily="34" charset="0"/>
              </a:rPr>
              <a:t>motivatie</a:t>
            </a:r>
            <a:endParaRPr lang="nl-NL" dirty="0">
              <a:latin typeface="Century Gothic" panose="020B0502020202020204" pitchFamily="34" charset="0"/>
            </a:endParaRPr>
          </a:p>
        </p:txBody>
      </p:sp>
      <p:pic>
        <p:nvPicPr>
          <p:cNvPr id="18" name="Afbeelding 17" descr="Afbeelding met Dans, illustratie, tekening, tekenfilm&#10;&#10;Door AI gegenereerde inhoud is mogelijk onjuist.">
            <a:extLst>
              <a:ext uri="{FF2B5EF4-FFF2-40B4-BE49-F238E27FC236}">
                <a16:creationId xmlns:a16="http://schemas.microsoft.com/office/drawing/2014/main" id="{5EFF1262-B95A-7C5B-024A-136E9BB6FEE2}"/>
              </a:ext>
            </a:extLst>
          </p:cNvPr>
          <p:cNvPicPr>
            <a:picLocks noChangeAspect="1"/>
          </p:cNvPicPr>
          <p:nvPr/>
        </p:nvPicPr>
        <p:blipFill>
          <a:blip r:embed="rId5"/>
          <a:srcRect l="23654" t="7692" r="19735" b="12821"/>
          <a:stretch/>
        </p:blipFill>
        <p:spPr>
          <a:xfrm>
            <a:off x="8698522" y="1711567"/>
            <a:ext cx="2189375" cy="1699851"/>
          </a:xfrm>
          <a:prstGeom prst="rect">
            <a:avLst/>
          </a:prstGeom>
        </p:spPr>
      </p:pic>
      <p:sp>
        <p:nvSpPr>
          <p:cNvPr id="19" name="Tekstvak 18">
            <a:extLst>
              <a:ext uri="{FF2B5EF4-FFF2-40B4-BE49-F238E27FC236}">
                <a16:creationId xmlns:a16="http://schemas.microsoft.com/office/drawing/2014/main" id="{2F34DA1E-9E55-CC5E-9A70-8F9B6B478724}"/>
              </a:ext>
            </a:extLst>
          </p:cNvPr>
          <p:cNvSpPr txBox="1"/>
          <p:nvPr/>
        </p:nvSpPr>
        <p:spPr>
          <a:xfrm>
            <a:off x="8425959" y="3484683"/>
            <a:ext cx="2743200" cy="70788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Intrinsieke </a:t>
            </a:r>
            <a:endParaRPr lang="nl-NL" dirty="0">
              <a:latin typeface="Century Gothic" panose="020B0502020202020204" pitchFamily="34" charset="0"/>
            </a:endParaRPr>
          </a:p>
          <a:p>
            <a:pPr algn="ctr"/>
            <a:r>
              <a:rPr lang="nl-NL" sz="2000" b="1" dirty="0">
                <a:latin typeface="Century Gothic" panose="020B0502020202020204" pitchFamily="34" charset="0"/>
              </a:rPr>
              <a:t>motivatie</a:t>
            </a:r>
            <a:endParaRPr lang="nl-NL" dirty="0">
              <a:latin typeface="Century Gothic" panose="020B0502020202020204" pitchFamily="34" charset="0"/>
              <a:cs typeface="Arial"/>
            </a:endParaRPr>
          </a:p>
        </p:txBody>
      </p:sp>
      <p:pic>
        <p:nvPicPr>
          <p:cNvPr id="9" name="Afbeelding 8" descr="Afbeelding met kleding, tekenfilm, animatie&#10;&#10;Door AI gegenereerde inhoud is mogelijk onjuist.">
            <a:extLst>
              <a:ext uri="{FF2B5EF4-FFF2-40B4-BE49-F238E27FC236}">
                <a16:creationId xmlns:a16="http://schemas.microsoft.com/office/drawing/2014/main" id="{C6D0B202-01CD-59CA-50E5-9CB28ABF35F3}"/>
              </a:ext>
            </a:extLst>
          </p:cNvPr>
          <p:cNvPicPr>
            <a:picLocks noChangeAspect="1"/>
          </p:cNvPicPr>
          <p:nvPr/>
        </p:nvPicPr>
        <p:blipFill>
          <a:blip r:embed="rId6"/>
          <a:srcRect l="30385" t="13675" r="29519" b="13162"/>
          <a:stretch/>
        </p:blipFill>
        <p:spPr>
          <a:xfrm>
            <a:off x="539261" y="4724399"/>
            <a:ext cx="1137146" cy="1184039"/>
          </a:xfrm>
          <a:prstGeom prst="rect">
            <a:avLst/>
          </a:prstGeom>
        </p:spPr>
      </p:pic>
      <p:pic>
        <p:nvPicPr>
          <p:cNvPr id="11" name="Afbeelding 10" descr="Afbeelding met kleding, persoon&#10;&#10;Door AI gegenereerde inhoud is mogelijk onjuist.">
            <a:extLst>
              <a:ext uri="{FF2B5EF4-FFF2-40B4-BE49-F238E27FC236}">
                <a16:creationId xmlns:a16="http://schemas.microsoft.com/office/drawing/2014/main" id="{40636B6A-6B73-231A-F9B1-087F90773745}"/>
              </a:ext>
            </a:extLst>
          </p:cNvPr>
          <p:cNvPicPr>
            <a:picLocks noChangeAspect="1"/>
          </p:cNvPicPr>
          <p:nvPr/>
        </p:nvPicPr>
        <p:blipFill>
          <a:blip r:embed="rId7"/>
          <a:srcRect l="29135" t="6325" r="27596" b="9231"/>
          <a:stretch/>
        </p:blipFill>
        <p:spPr>
          <a:xfrm>
            <a:off x="1676401" y="4759099"/>
            <a:ext cx="1078569" cy="1184068"/>
          </a:xfrm>
          <a:prstGeom prst="rect">
            <a:avLst/>
          </a:prstGeom>
        </p:spPr>
      </p:pic>
      <p:pic>
        <p:nvPicPr>
          <p:cNvPr id="13" name="Afbeelding 12" descr="Afbeelding met schets, tekenfilm, tekening, illustratie&#10;&#10;Door AI gegenereerde inhoud is mogelijk onjuist.">
            <a:extLst>
              <a:ext uri="{FF2B5EF4-FFF2-40B4-BE49-F238E27FC236}">
                <a16:creationId xmlns:a16="http://schemas.microsoft.com/office/drawing/2014/main" id="{1611252E-07CE-38C0-7330-745CB0EFA39E}"/>
              </a:ext>
            </a:extLst>
          </p:cNvPr>
          <p:cNvPicPr>
            <a:picLocks noChangeAspect="1"/>
          </p:cNvPicPr>
          <p:nvPr/>
        </p:nvPicPr>
        <p:blipFill>
          <a:blip r:embed="rId8"/>
          <a:srcRect l="29519" t="5641" r="29539" b="4444"/>
          <a:stretch/>
        </p:blipFill>
        <p:spPr>
          <a:xfrm>
            <a:off x="3411415" y="4724400"/>
            <a:ext cx="958912" cy="1172315"/>
          </a:xfrm>
          <a:prstGeom prst="rect">
            <a:avLst/>
          </a:prstGeom>
        </p:spPr>
      </p:pic>
      <p:pic>
        <p:nvPicPr>
          <p:cNvPr id="20" name="Afbeelding 19" descr="Afbeelding met tekenfilm, Menselijk gezicht, clipart, illustratie&#10;&#10;Door AI gegenereerde inhoud is mogelijk onjuist.">
            <a:extLst>
              <a:ext uri="{FF2B5EF4-FFF2-40B4-BE49-F238E27FC236}">
                <a16:creationId xmlns:a16="http://schemas.microsoft.com/office/drawing/2014/main" id="{11045436-0142-2EDD-9EFD-908A827A7AEB}"/>
              </a:ext>
            </a:extLst>
          </p:cNvPr>
          <p:cNvPicPr>
            <a:picLocks noChangeAspect="1"/>
          </p:cNvPicPr>
          <p:nvPr/>
        </p:nvPicPr>
        <p:blipFill>
          <a:blip r:embed="rId9"/>
          <a:srcRect l="30288" t="7521" r="29712" b="8643"/>
          <a:stretch/>
        </p:blipFill>
        <p:spPr>
          <a:xfrm>
            <a:off x="4548554" y="4747846"/>
            <a:ext cx="961306" cy="1165751"/>
          </a:xfrm>
          <a:prstGeom prst="rect">
            <a:avLst/>
          </a:prstGeom>
        </p:spPr>
      </p:pic>
      <p:pic>
        <p:nvPicPr>
          <p:cNvPr id="24" name="Afbeelding 23" descr="Afbeelding met tekenfilm, schermopname, clipart, illustratie&#10;&#10;Door AI gegenereerde inhoud is mogelijk onjuist.">
            <a:extLst>
              <a:ext uri="{FF2B5EF4-FFF2-40B4-BE49-F238E27FC236}">
                <a16:creationId xmlns:a16="http://schemas.microsoft.com/office/drawing/2014/main" id="{E89E3308-6BF3-3D2C-48F7-4C68AB5776FF}"/>
              </a:ext>
            </a:extLst>
          </p:cNvPr>
          <p:cNvPicPr>
            <a:picLocks noChangeAspect="1"/>
          </p:cNvPicPr>
          <p:nvPr/>
        </p:nvPicPr>
        <p:blipFill>
          <a:blip r:embed="rId10"/>
          <a:srcRect l="27986" t="8718" r="28635" b="8844"/>
          <a:stretch/>
        </p:blipFill>
        <p:spPr>
          <a:xfrm>
            <a:off x="6764871" y="4548553"/>
            <a:ext cx="1396744" cy="1515341"/>
          </a:xfrm>
          <a:prstGeom prst="rect">
            <a:avLst/>
          </a:prstGeom>
        </p:spPr>
      </p:pic>
      <p:pic>
        <p:nvPicPr>
          <p:cNvPr id="25" name="Afbeelding 24" descr="Afbeelding met tekening, Menselijk gezicht, illustratie, schets&#10;&#10;Door AI gegenereerde inhoud is mogelijk onjuist.">
            <a:extLst>
              <a:ext uri="{FF2B5EF4-FFF2-40B4-BE49-F238E27FC236}">
                <a16:creationId xmlns:a16="http://schemas.microsoft.com/office/drawing/2014/main" id="{25AB5FFB-6471-8DE0-B1EF-4B34DFCFD07C}"/>
              </a:ext>
            </a:extLst>
          </p:cNvPr>
          <p:cNvPicPr>
            <a:picLocks noChangeAspect="1"/>
          </p:cNvPicPr>
          <p:nvPr/>
        </p:nvPicPr>
        <p:blipFill>
          <a:blip r:embed="rId11"/>
          <a:srcRect l="24038" t="8547" r="23654" b="8697"/>
          <a:stretch/>
        </p:blipFill>
        <p:spPr>
          <a:xfrm>
            <a:off x="9800491" y="4759568"/>
            <a:ext cx="1383338" cy="1208889"/>
          </a:xfrm>
          <a:prstGeom prst="rect">
            <a:avLst/>
          </a:prstGeom>
        </p:spPr>
      </p:pic>
      <p:grpSp>
        <p:nvGrpSpPr>
          <p:cNvPr id="30" name="Groep 29">
            <a:extLst>
              <a:ext uri="{FF2B5EF4-FFF2-40B4-BE49-F238E27FC236}">
                <a16:creationId xmlns:a16="http://schemas.microsoft.com/office/drawing/2014/main" id="{79FC4173-03E2-68D1-16D1-13EEC79819E9}"/>
              </a:ext>
            </a:extLst>
          </p:cNvPr>
          <p:cNvGrpSpPr/>
          <p:nvPr/>
        </p:nvGrpSpPr>
        <p:grpSpPr>
          <a:xfrm>
            <a:off x="301867" y="4091353"/>
            <a:ext cx="4671646" cy="2372517"/>
            <a:chOff x="301867" y="4091353"/>
            <a:chExt cx="4671646" cy="2372517"/>
          </a:xfrm>
        </p:grpSpPr>
        <p:sp>
          <p:nvSpPr>
            <p:cNvPr id="12" name="Tekstvak 11">
              <a:extLst>
                <a:ext uri="{FF2B5EF4-FFF2-40B4-BE49-F238E27FC236}">
                  <a16:creationId xmlns:a16="http://schemas.microsoft.com/office/drawing/2014/main" id="{CD18B848-57F9-1DC4-D66E-310A15C4FA48}"/>
                </a:ext>
              </a:extLst>
            </p:cNvPr>
            <p:cNvSpPr txBox="1"/>
            <p:nvPr/>
          </p:nvSpPr>
          <p:spPr>
            <a:xfrm>
              <a:off x="301867" y="6063760"/>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Volledig extern</a:t>
              </a:r>
              <a:endParaRPr lang="nl-NL" dirty="0">
                <a:latin typeface="Century Gothic" panose="020B0502020202020204" pitchFamily="34" charset="0"/>
              </a:endParaRPr>
            </a:p>
          </p:txBody>
        </p:sp>
        <p:cxnSp>
          <p:nvCxnSpPr>
            <p:cNvPr id="26" name="Rechte verbindingslijn met pijl 25">
              <a:extLst>
                <a:ext uri="{FF2B5EF4-FFF2-40B4-BE49-F238E27FC236}">
                  <a16:creationId xmlns:a16="http://schemas.microsoft.com/office/drawing/2014/main" id="{6CC8DB7A-73B9-FF68-D4CE-1BBF1F23A6D0}"/>
                </a:ext>
              </a:extLst>
            </p:cNvPr>
            <p:cNvCxnSpPr/>
            <p:nvPr/>
          </p:nvCxnSpPr>
          <p:spPr>
            <a:xfrm flipH="1">
              <a:off x="2816468" y="4091353"/>
              <a:ext cx="2157045" cy="40444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1" name="Groep 30">
            <a:extLst>
              <a:ext uri="{FF2B5EF4-FFF2-40B4-BE49-F238E27FC236}">
                <a16:creationId xmlns:a16="http://schemas.microsoft.com/office/drawing/2014/main" id="{3196267A-C34B-8E7F-F23D-FFB2C8EF2704}"/>
              </a:ext>
            </a:extLst>
          </p:cNvPr>
          <p:cNvGrpSpPr/>
          <p:nvPr/>
        </p:nvGrpSpPr>
        <p:grpSpPr>
          <a:xfrm>
            <a:off x="3174020" y="4243752"/>
            <a:ext cx="2743200" cy="2220117"/>
            <a:chOff x="3174020" y="4243752"/>
            <a:chExt cx="2743200" cy="2220117"/>
          </a:xfrm>
        </p:grpSpPr>
        <p:sp>
          <p:nvSpPr>
            <p:cNvPr id="14" name="Tekstvak 13">
              <a:extLst>
                <a:ext uri="{FF2B5EF4-FFF2-40B4-BE49-F238E27FC236}">
                  <a16:creationId xmlns:a16="http://schemas.microsoft.com/office/drawing/2014/main" id="{1E8F3637-B5A8-5A0A-F519-A8F224567D6F}"/>
                </a:ext>
              </a:extLst>
            </p:cNvPr>
            <p:cNvSpPr txBox="1"/>
            <p:nvPr/>
          </p:nvSpPr>
          <p:spPr>
            <a:xfrm>
              <a:off x="3174020" y="6063759"/>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Vooral extern</a:t>
              </a:r>
              <a:endParaRPr lang="nl-NL" dirty="0">
                <a:latin typeface="Century Gothic" panose="020B0502020202020204" pitchFamily="34" charset="0"/>
              </a:endParaRPr>
            </a:p>
          </p:txBody>
        </p:sp>
        <p:cxnSp>
          <p:nvCxnSpPr>
            <p:cNvPr id="27" name="Rechte verbindingslijn met pijl 26">
              <a:extLst>
                <a:ext uri="{FF2B5EF4-FFF2-40B4-BE49-F238E27FC236}">
                  <a16:creationId xmlns:a16="http://schemas.microsoft.com/office/drawing/2014/main" id="{98795FF2-7161-7A8A-59D6-3382C4AD0949}"/>
                </a:ext>
              </a:extLst>
            </p:cNvPr>
            <p:cNvCxnSpPr>
              <a:cxnSpLocks/>
            </p:cNvCxnSpPr>
            <p:nvPr/>
          </p:nvCxnSpPr>
          <p:spPr>
            <a:xfrm flipH="1">
              <a:off x="4703881" y="4243752"/>
              <a:ext cx="468923" cy="4396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2" name="Groep 31">
            <a:extLst>
              <a:ext uri="{FF2B5EF4-FFF2-40B4-BE49-F238E27FC236}">
                <a16:creationId xmlns:a16="http://schemas.microsoft.com/office/drawing/2014/main" id="{8248F5EC-B397-21C9-3941-5429ED51CDA7}"/>
              </a:ext>
            </a:extLst>
          </p:cNvPr>
          <p:cNvGrpSpPr/>
          <p:nvPr/>
        </p:nvGrpSpPr>
        <p:grpSpPr>
          <a:xfrm>
            <a:off x="6093065" y="4243752"/>
            <a:ext cx="2743200" cy="2220116"/>
            <a:chOff x="6093065" y="4243752"/>
            <a:chExt cx="2743200" cy="2220116"/>
          </a:xfrm>
        </p:grpSpPr>
        <p:sp>
          <p:nvSpPr>
            <p:cNvPr id="21" name="Tekstvak 20">
              <a:extLst>
                <a:ext uri="{FF2B5EF4-FFF2-40B4-BE49-F238E27FC236}">
                  <a16:creationId xmlns:a16="http://schemas.microsoft.com/office/drawing/2014/main" id="{7D673232-6C2E-6FA4-C215-A37D27CFAAAC}"/>
                </a:ext>
              </a:extLst>
            </p:cNvPr>
            <p:cNvSpPr txBox="1"/>
            <p:nvPr/>
          </p:nvSpPr>
          <p:spPr>
            <a:xfrm>
              <a:off x="6093065" y="6063758"/>
              <a:ext cx="2743200" cy="40011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Vooral intern</a:t>
              </a:r>
              <a:endParaRPr lang="nl-NL" dirty="0">
                <a:latin typeface="Century Gothic" panose="020B0502020202020204" pitchFamily="34" charset="0"/>
              </a:endParaRPr>
            </a:p>
          </p:txBody>
        </p:sp>
        <p:cxnSp>
          <p:nvCxnSpPr>
            <p:cNvPr id="28" name="Rechte verbindingslijn met pijl 27">
              <a:extLst>
                <a:ext uri="{FF2B5EF4-FFF2-40B4-BE49-F238E27FC236}">
                  <a16:creationId xmlns:a16="http://schemas.microsoft.com/office/drawing/2014/main" id="{9848E074-0F55-C2D1-F9F3-7D4F84105E82}"/>
                </a:ext>
              </a:extLst>
            </p:cNvPr>
            <p:cNvCxnSpPr>
              <a:cxnSpLocks/>
            </p:cNvCxnSpPr>
            <p:nvPr/>
          </p:nvCxnSpPr>
          <p:spPr>
            <a:xfrm>
              <a:off x="6532680" y="4243752"/>
              <a:ext cx="457200" cy="3575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33" name="Groep 32">
            <a:extLst>
              <a:ext uri="{FF2B5EF4-FFF2-40B4-BE49-F238E27FC236}">
                <a16:creationId xmlns:a16="http://schemas.microsoft.com/office/drawing/2014/main" id="{293602DC-6F02-CC40-831E-DAE73AB238C1}"/>
              </a:ext>
            </a:extLst>
          </p:cNvPr>
          <p:cNvGrpSpPr/>
          <p:nvPr/>
        </p:nvGrpSpPr>
        <p:grpSpPr>
          <a:xfrm>
            <a:off x="7036774" y="4091352"/>
            <a:ext cx="4800600" cy="2680293"/>
            <a:chOff x="7036774" y="4091352"/>
            <a:chExt cx="4800600" cy="2680293"/>
          </a:xfrm>
        </p:grpSpPr>
        <p:sp>
          <p:nvSpPr>
            <p:cNvPr id="22" name="Tekstvak 21">
              <a:extLst>
                <a:ext uri="{FF2B5EF4-FFF2-40B4-BE49-F238E27FC236}">
                  <a16:creationId xmlns:a16="http://schemas.microsoft.com/office/drawing/2014/main" id="{5B6ECB0F-3E12-42E7-6833-663D3E81FB91}"/>
                </a:ext>
              </a:extLst>
            </p:cNvPr>
            <p:cNvSpPr txBox="1"/>
            <p:nvPr/>
          </p:nvSpPr>
          <p:spPr>
            <a:xfrm>
              <a:off x="9094174" y="6063759"/>
              <a:ext cx="2743200" cy="70788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000" b="1" dirty="0">
                  <a:latin typeface="Century Gothic" panose="020B0502020202020204" pitchFamily="34" charset="0"/>
                </a:rPr>
                <a:t>Volledig intern</a:t>
              </a:r>
              <a:endParaRPr lang="nl-NL" dirty="0">
                <a:latin typeface="Century Gothic" panose="020B0502020202020204" pitchFamily="34" charset="0"/>
              </a:endParaRPr>
            </a:p>
            <a:p>
              <a:pPr algn="ctr"/>
              <a:endParaRPr lang="nl-NL" sz="2000" b="1" dirty="0">
                <a:latin typeface="Century Gothic" panose="020B0502020202020204" pitchFamily="34" charset="0"/>
                <a:cs typeface="Arial"/>
              </a:endParaRPr>
            </a:p>
          </p:txBody>
        </p:sp>
        <p:cxnSp>
          <p:nvCxnSpPr>
            <p:cNvPr id="29" name="Rechte verbindingslijn met pijl 28">
              <a:extLst>
                <a:ext uri="{FF2B5EF4-FFF2-40B4-BE49-F238E27FC236}">
                  <a16:creationId xmlns:a16="http://schemas.microsoft.com/office/drawing/2014/main" id="{B886FFF8-452E-ACAB-D7B7-33C7A9E416A8}"/>
                </a:ext>
              </a:extLst>
            </p:cNvPr>
            <p:cNvCxnSpPr>
              <a:cxnSpLocks/>
            </p:cNvCxnSpPr>
            <p:nvPr/>
          </p:nvCxnSpPr>
          <p:spPr>
            <a:xfrm>
              <a:off x="7036774" y="4091352"/>
              <a:ext cx="2215662" cy="4865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203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E4D6-4576-684F-E5D7-B2A8E94408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B80243-3CE8-41E5-5458-D57680EEB7F5}"/>
              </a:ext>
            </a:extLst>
          </p:cNvPr>
          <p:cNvSpPr>
            <a:spLocks noGrp="1"/>
          </p:cNvSpPr>
          <p:nvPr>
            <p:ph type="title"/>
          </p:nvPr>
        </p:nvSpPr>
        <p:spPr/>
        <p:txBody>
          <a:bodyPr/>
          <a:lstStyle/>
          <a:p>
            <a:r>
              <a:rPr lang="en-US" dirty="0"/>
              <a:t>3 </a:t>
            </a:r>
            <a:r>
              <a:rPr lang="en-US" dirty="0" err="1"/>
              <a:t>psychologische</a:t>
            </a:r>
            <a:r>
              <a:rPr lang="en-US" dirty="0"/>
              <a:t> </a:t>
            </a:r>
            <a:r>
              <a:rPr lang="en-US" dirty="0" err="1"/>
              <a:t>basisbehoeften</a:t>
            </a:r>
          </a:p>
        </p:txBody>
      </p:sp>
      <p:grpSp>
        <p:nvGrpSpPr>
          <p:cNvPr id="9" name="Groep 8">
            <a:extLst>
              <a:ext uri="{FF2B5EF4-FFF2-40B4-BE49-F238E27FC236}">
                <a16:creationId xmlns:a16="http://schemas.microsoft.com/office/drawing/2014/main" id="{C90806DD-92CB-3413-5E67-ED180AA5A4EE}"/>
              </a:ext>
            </a:extLst>
          </p:cNvPr>
          <p:cNvGrpSpPr/>
          <p:nvPr/>
        </p:nvGrpSpPr>
        <p:grpSpPr>
          <a:xfrm>
            <a:off x="433754" y="3143542"/>
            <a:ext cx="3764523" cy="2490931"/>
            <a:chOff x="433754" y="3143542"/>
            <a:chExt cx="3764523" cy="2490931"/>
          </a:xfrm>
        </p:grpSpPr>
        <p:sp>
          <p:nvSpPr>
            <p:cNvPr id="4" name="Tekstvak 3">
              <a:extLst>
                <a:ext uri="{FF2B5EF4-FFF2-40B4-BE49-F238E27FC236}">
                  <a16:creationId xmlns:a16="http://schemas.microsoft.com/office/drawing/2014/main" id="{3FA31EE3-2998-4AC8-A65A-DB403BF33EF0}"/>
                </a:ext>
              </a:extLst>
            </p:cNvPr>
            <p:cNvSpPr txBox="1"/>
            <p:nvPr/>
          </p:nvSpPr>
          <p:spPr>
            <a:xfrm>
              <a:off x="836734" y="5172808"/>
              <a:ext cx="29600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Autonomie</a:t>
              </a:r>
              <a:endParaRPr lang="nl-NL" b="1" dirty="0">
                <a:solidFill>
                  <a:srgbClr val="002060"/>
                </a:solidFill>
                <a:latin typeface="Century Gothic" panose="020B0502020202020204" pitchFamily="34" charset="0"/>
              </a:endParaRPr>
            </a:p>
          </p:txBody>
        </p:sp>
        <p:pic>
          <p:nvPicPr>
            <p:cNvPr id="6" name="Afbeelding 5" descr="Afbeelding met kleding, persoon, vrouw, grafische vormgeving&#10;&#10;Door AI gegenereerde inhoud is mogelijk onjuist.">
              <a:extLst>
                <a:ext uri="{FF2B5EF4-FFF2-40B4-BE49-F238E27FC236}">
                  <a16:creationId xmlns:a16="http://schemas.microsoft.com/office/drawing/2014/main" id="{77AEF636-D09E-49E8-023B-B106F105717F}"/>
                </a:ext>
              </a:extLst>
            </p:cNvPr>
            <p:cNvPicPr>
              <a:picLocks noChangeAspect="1"/>
            </p:cNvPicPr>
            <p:nvPr/>
          </p:nvPicPr>
          <p:blipFill>
            <a:blip r:embed="rId2"/>
            <a:srcRect l="11346" t="15581" r="9892" b="16068"/>
            <a:stretch/>
          </p:blipFill>
          <p:spPr>
            <a:xfrm>
              <a:off x="433754" y="3143542"/>
              <a:ext cx="3764523" cy="1756717"/>
            </a:xfrm>
            <a:prstGeom prst="rect">
              <a:avLst/>
            </a:prstGeom>
          </p:spPr>
        </p:pic>
      </p:grpSp>
      <p:grpSp>
        <p:nvGrpSpPr>
          <p:cNvPr id="10" name="Groep 9">
            <a:extLst>
              <a:ext uri="{FF2B5EF4-FFF2-40B4-BE49-F238E27FC236}">
                <a16:creationId xmlns:a16="http://schemas.microsoft.com/office/drawing/2014/main" id="{DC11310A-1364-7E4D-6C55-A2CC62C5D55F}"/>
              </a:ext>
            </a:extLst>
          </p:cNvPr>
          <p:cNvGrpSpPr/>
          <p:nvPr/>
        </p:nvGrpSpPr>
        <p:grpSpPr>
          <a:xfrm>
            <a:off x="4724400" y="2579077"/>
            <a:ext cx="2731489" cy="3055396"/>
            <a:chOff x="4724400" y="2579077"/>
            <a:chExt cx="2731489" cy="3055396"/>
          </a:xfrm>
        </p:grpSpPr>
        <p:sp>
          <p:nvSpPr>
            <p:cNvPr id="3" name="Tekstvak 2">
              <a:extLst>
                <a:ext uri="{FF2B5EF4-FFF2-40B4-BE49-F238E27FC236}">
                  <a16:creationId xmlns:a16="http://schemas.microsoft.com/office/drawing/2014/main" id="{51EB8384-B8AD-6B88-C046-D26B69A31BD9}"/>
                </a:ext>
              </a:extLst>
            </p:cNvPr>
            <p:cNvSpPr txBox="1"/>
            <p:nvPr/>
          </p:nvSpPr>
          <p:spPr>
            <a:xfrm>
              <a:off x="4732459" y="5172808"/>
              <a:ext cx="27219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Competentie</a:t>
              </a:r>
              <a:endParaRPr lang="nl-NL" b="1">
                <a:solidFill>
                  <a:srgbClr val="002060"/>
                </a:solidFill>
                <a:latin typeface="Century Gothic" panose="020B0502020202020204" pitchFamily="34" charset="0"/>
              </a:endParaRPr>
            </a:p>
          </p:txBody>
        </p:sp>
        <p:pic>
          <p:nvPicPr>
            <p:cNvPr id="7" name="Afbeelding 6" descr="Afbeelding met tekenfilm, schermopname, illustratie, kunst&#10;&#10;Door AI gegenereerde inhoud is mogelijk onjuist.">
              <a:extLst>
                <a:ext uri="{FF2B5EF4-FFF2-40B4-BE49-F238E27FC236}">
                  <a16:creationId xmlns:a16="http://schemas.microsoft.com/office/drawing/2014/main" id="{B2C078D6-E789-21B7-7E57-9E04349AF2E8}"/>
                </a:ext>
              </a:extLst>
            </p:cNvPr>
            <p:cNvPicPr>
              <a:picLocks noChangeAspect="1"/>
            </p:cNvPicPr>
            <p:nvPr/>
          </p:nvPicPr>
          <p:blipFill>
            <a:blip r:embed="rId3"/>
            <a:srcRect l="23846" t="8376" r="23269" b="8718"/>
            <a:stretch/>
          </p:blipFill>
          <p:spPr>
            <a:xfrm>
              <a:off x="4724400" y="2579077"/>
              <a:ext cx="2731489" cy="2426687"/>
            </a:xfrm>
            <a:prstGeom prst="rect">
              <a:avLst/>
            </a:prstGeom>
          </p:spPr>
        </p:pic>
      </p:grpSp>
      <p:grpSp>
        <p:nvGrpSpPr>
          <p:cNvPr id="11" name="Groep 10">
            <a:extLst>
              <a:ext uri="{FF2B5EF4-FFF2-40B4-BE49-F238E27FC236}">
                <a16:creationId xmlns:a16="http://schemas.microsoft.com/office/drawing/2014/main" id="{2DC42D6C-CA7B-D2D2-9F1D-B395961A5E58}"/>
              </a:ext>
            </a:extLst>
          </p:cNvPr>
          <p:cNvGrpSpPr/>
          <p:nvPr/>
        </p:nvGrpSpPr>
        <p:grpSpPr>
          <a:xfrm>
            <a:off x="7924800" y="3141784"/>
            <a:ext cx="3352801" cy="2492689"/>
            <a:chOff x="7924800" y="3141784"/>
            <a:chExt cx="3352801" cy="2492689"/>
          </a:xfrm>
        </p:grpSpPr>
        <p:sp>
          <p:nvSpPr>
            <p:cNvPr id="5" name="Tekstvak 4">
              <a:extLst>
                <a:ext uri="{FF2B5EF4-FFF2-40B4-BE49-F238E27FC236}">
                  <a16:creationId xmlns:a16="http://schemas.microsoft.com/office/drawing/2014/main" id="{BA69D95E-3827-044D-54BA-AF5D8D5BF51F}"/>
                </a:ext>
              </a:extLst>
            </p:cNvPr>
            <p:cNvSpPr txBox="1"/>
            <p:nvPr/>
          </p:nvSpPr>
          <p:spPr>
            <a:xfrm>
              <a:off x="8228134" y="5172808"/>
              <a:ext cx="27600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Verbinding</a:t>
              </a:r>
              <a:endParaRPr lang="nl-NL" b="1">
                <a:solidFill>
                  <a:srgbClr val="002060"/>
                </a:solidFill>
                <a:latin typeface="Century Gothic" panose="020B0502020202020204" pitchFamily="34" charset="0"/>
              </a:endParaRPr>
            </a:p>
          </p:txBody>
        </p:sp>
        <p:pic>
          <p:nvPicPr>
            <p:cNvPr id="8" name="Afbeelding 7" descr="Afbeelding met tekenfilm, clipart, tekening, illustratie&#10;&#10;Door AI gegenereerde inhoud is mogelijk onjuist.">
              <a:extLst>
                <a:ext uri="{FF2B5EF4-FFF2-40B4-BE49-F238E27FC236}">
                  <a16:creationId xmlns:a16="http://schemas.microsoft.com/office/drawing/2014/main" id="{C32F5393-7BC2-D90F-61CD-158B01F96D18}"/>
                </a:ext>
              </a:extLst>
            </p:cNvPr>
            <p:cNvPicPr>
              <a:picLocks noChangeAspect="1"/>
            </p:cNvPicPr>
            <p:nvPr/>
          </p:nvPicPr>
          <p:blipFill>
            <a:blip r:embed="rId4"/>
            <a:stretch>
              <a:fillRect/>
            </a:stretch>
          </p:blipFill>
          <p:spPr>
            <a:xfrm>
              <a:off x="7924800" y="3141784"/>
              <a:ext cx="3352801" cy="1863970"/>
            </a:xfrm>
            <a:prstGeom prst="rect">
              <a:avLst/>
            </a:prstGeom>
          </p:spPr>
        </p:pic>
      </p:grpSp>
    </p:spTree>
    <p:extLst>
      <p:ext uri="{BB962C8B-B14F-4D97-AF65-F5344CB8AC3E}">
        <p14:creationId xmlns:p14="http://schemas.microsoft.com/office/powerpoint/2010/main" val="21175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2C78-18E8-8F1B-698C-58CFCE9C770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C7969F8-32F0-C7E6-7D6E-ABD1EEF14E66}"/>
              </a:ext>
            </a:extLst>
          </p:cNvPr>
          <p:cNvSpPr>
            <a:spLocks noGrp="1"/>
          </p:cNvSpPr>
          <p:nvPr>
            <p:ph type="title"/>
          </p:nvPr>
        </p:nvSpPr>
        <p:spPr/>
        <p:txBody>
          <a:bodyPr/>
          <a:lstStyle/>
          <a:p>
            <a:r>
              <a:rPr lang="en-US" dirty="0"/>
              <a:t>De workshop</a:t>
            </a:r>
          </a:p>
        </p:txBody>
      </p:sp>
      <p:pic>
        <p:nvPicPr>
          <p:cNvPr id="6" name="Onlinemedia 5" title="Zelfdeterminatie theorie">
            <a:hlinkClick r:id="" action="ppaction://media"/>
            <a:extLst>
              <a:ext uri="{FF2B5EF4-FFF2-40B4-BE49-F238E27FC236}">
                <a16:creationId xmlns:a16="http://schemas.microsoft.com/office/drawing/2014/main" id="{A4D3EC6E-2C63-6562-E2B0-BCAEEA7BA815}"/>
              </a:ext>
            </a:extLst>
          </p:cNvPr>
          <p:cNvPicPr>
            <a:picLocks noRot="1" noChangeAspect="1"/>
          </p:cNvPicPr>
          <p:nvPr>
            <a:videoFile r:link="rId1"/>
          </p:nvPr>
        </p:nvPicPr>
        <p:blipFill>
          <a:blip r:embed="rId3"/>
          <a:stretch>
            <a:fillRect/>
          </a:stretch>
        </p:blipFill>
        <p:spPr>
          <a:xfrm>
            <a:off x="4300415" y="263769"/>
            <a:ext cx="3581034" cy="6342184"/>
          </a:xfrm>
          <a:prstGeom prst="rect">
            <a:avLst/>
          </a:prstGeom>
        </p:spPr>
      </p:pic>
      <p:pic>
        <p:nvPicPr>
          <p:cNvPr id="3" name="Onlinemedia 2" title="Zelfdeterminatie theorie">
            <a:hlinkClick r:id="" action="ppaction://media"/>
            <a:extLst>
              <a:ext uri="{FF2B5EF4-FFF2-40B4-BE49-F238E27FC236}">
                <a16:creationId xmlns:a16="http://schemas.microsoft.com/office/drawing/2014/main" id="{98ACC0C3-DDAD-D763-124A-7D3081C18338}"/>
              </a:ext>
            </a:extLst>
          </p:cNvPr>
          <p:cNvPicPr>
            <a:picLocks noRot="1" noChangeAspect="1"/>
          </p:cNvPicPr>
          <p:nvPr>
            <a:videoFile r:link="rId1"/>
          </p:nvPr>
        </p:nvPicPr>
        <p:blipFill>
          <a:blip r:embed="rId4"/>
          <a:stretch>
            <a:fillRect/>
          </a:stretch>
        </p:blipFill>
        <p:spPr>
          <a:xfrm>
            <a:off x="4157663" y="0"/>
            <a:ext cx="3875087" cy="6858000"/>
          </a:xfrm>
          <a:prstGeom prst="rect">
            <a:avLst/>
          </a:prstGeom>
        </p:spPr>
      </p:pic>
    </p:spTree>
    <p:extLst>
      <p:ext uri="{BB962C8B-B14F-4D97-AF65-F5344CB8AC3E}">
        <p14:creationId xmlns:p14="http://schemas.microsoft.com/office/powerpoint/2010/main" val="867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778C5-9E4C-EC36-37C3-C89B06B496BE}"/>
              </a:ext>
            </a:extLst>
          </p:cNvPr>
          <p:cNvSpPr>
            <a:spLocks noGrp="1"/>
          </p:cNvSpPr>
          <p:nvPr>
            <p:ph type="title"/>
          </p:nvPr>
        </p:nvSpPr>
        <p:spPr/>
        <p:txBody>
          <a:bodyPr/>
          <a:lstStyle/>
          <a:p>
            <a:r>
              <a:rPr lang="nl-NL" dirty="0"/>
              <a:t>Systemisch werken</a:t>
            </a:r>
          </a:p>
        </p:txBody>
      </p:sp>
      <p:sp>
        <p:nvSpPr>
          <p:cNvPr id="3" name="Tijdelijke aanduiding voor tekst 2">
            <a:extLst>
              <a:ext uri="{FF2B5EF4-FFF2-40B4-BE49-F238E27FC236}">
                <a16:creationId xmlns:a16="http://schemas.microsoft.com/office/drawing/2014/main" id="{418EC42F-6920-1FA9-7036-AE3D4A0580D2}"/>
              </a:ext>
            </a:extLst>
          </p:cNvPr>
          <p:cNvSpPr>
            <a:spLocks noGrp="1"/>
          </p:cNvSpPr>
          <p:nvPr>
            <p:ph type="body" idx="1"/>
          </p:nvPr>
        </p:nvSpPr>
        <p:spPr>
          <a:xfrm>
            <a:off x="839788" y="2737575"/>
            <a:ext cx="6731444" cy="720000"/>
          </a:xfrm>
        </p:spPr>
        <p:txBody>
          <a:bodyPr/>
          <a:lstStyle/>
          <a:p>
            <a:r>
              <a:rPr lang="nl-NL" dirty="0"/>
              <a:t>De principes van hoe sociale systemen bij mensen werken</a:t>
            </a:r>
          </a:p>
        </p:txBody>
      </p:sp>
    </p:spTree>
    <p:extLst>
      <p:ext uri="{BB962C8B-B14F-4D97-AF65-F5344CB8AC3E}">
        <p14:creationId xmlns:p14="http://schemas.microsoft.com/office/powerpoint/2010/main" val="400422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5AA0-2AB5-1294-0F4C-CA8E05002223}"/>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FFCC48EB-887D-BCF1-C3BC-15B2F27B23B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0766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3E776-C618-00EE-425A-B505EA0B515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97EDE92-7AD7-66F4-2254-844A6EF4B579}"/>
              </a:ext>
            </a:extLst>
          </p:cNvPr>
          <p:cNvSpPr>
            <a:spLocks noGrp="1"/>
          </p:cNvSpPr>
          <p:nvPr>
            <p:ph type="title"/>
          </p:nvPr>
        </p:nvSpPr>
        <p:spPr/>
        <p:txBody>
          <a:bodyPr/>
          <a:lstStyle/>
          <a:p>
            <a:r>
              <a:rPr lang="nl-NL" dirty="0"/>
              <a:t>Wat is een systeem?</a:t>
            </a:r>
          </a:p>
        </p:txBody>
      </p:sp>
      <p:sp>
        <p:nvSpPr>
          <p:cNvPr id="4" name="Tijdelijke aanduiding voor tekst 3">
            <a:extLst>
              <a:ext uri="{FF2B5EF4-FFF2-40B4-BE49-F238E27FC236}">
                <a16:creationId xmlns:a16="http://schemas.microsoft.com/office/drawing/2014/main" id="{7A694110-9015-4A49-9E01-F09BDE719E8B}"/>
              </a:ext>
            </a:extLst>
          </p:cNvPr>
          <p:cNvSpPr>
            <a:spLocks noGrp="1"/>
          </p:cNvSpPr>
          <p:nvPr>
            <p:ph type="body" idx="2"/>
          </p:nvPr>
        </p:nvSpPr>
        <p:spPr/>
        <p:txBody>
          <a:bodyPr/>
          <a:lstStyle/>
          <a:p>
            <a:endParaRPr lang="nl-NL"/>
          </a:p>
        </p:txBody>
      </p:sp>
      <p:pic>
        <p:nvPicPr>
          <p:cNvPr id="6" name="Afbeelding 5" descr="Afbeelding met illustratie, tekening, tekenfilm, schets&#10;&#10;Door AI gegenereerde inhoud is mogelijk onjuist.">
            <a:extLst>
              <a:ext uri="{FF2B5EF4-FFF2-40B4-BE49-F238E27FC236}">
                <a16:creationId xmlns:a16="http://schemas.microsoft.com/office/drawing/2014/main" id="{6363AA48-47A4-B768-5EC7-1F7D1290D47A}"/>
              </a:ext>
            </a:extLst>
          </p:cNvPr>
          <p:cNvPicPr>
            <a:picLocks noChangeAspect="1"/>
          </p:cNvPicPr>
          <p:nvPr/>
        </p:nvPicPr>
        <p:blipFill>
          <a:blip r:embed="rId3"/>
          <a:srcRect l="27061" t="8036" r="25978" b="8929"/>
          <a:stretch/>
        </p:blipFill>
        <p:spPr>
          <a:xfrm>
            <a:off x="6505575" y="1409700"/>
            <a:ext cx="5372116" cy="5314956"/>
          </a:xfrm>
          <a:prstGeom prst="rect">
            <a:avLst/>
          </a:prstGeom>
        </p:spPr>
      </p:pic>
      <p:sp>
        <p:nvSpPr>
          <p:cNvPr id="12" name="Tekstvak 11">
            <a:extLst>
              <a:ext uri="{FF2B5EF4-FFF2-40B4-BE49-F238E27FC236}">
                <a16:creationId xmlns:a16="http://schemas.microsoft.com/office/drawing/2014/main" id="{65E3C240-9B3F-9571-EF95-59BDB73683BC}"/>
              </a:ext>
            </a:extLst>
          </p:cNvPr>
          <p:cNvSpPr txBox="1"/>
          <p:nvPr/>
        </p:nvSpPr>
        <p:spPr>
          <a:xfrm>
            <a:off x="784776" y="2172862"/>
            <a:ext cx="5775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Een systeem is een geheel dat bestaat uit delen.</a:t>
            </a:r>
          </a:p>
        </p:txBody>
      </p:sp>
      <p:sp>
        <p:nvSpPr>
          <p:cNvPr id="13" name="Tekstvak 12">
            <a:extLst>
              <a:ext uri="{FF2B5EF4-FFF2-40B4-BE49-F238E27FC236}">
                <a16:creationId xmlns:a16="http://schemas.microsoft.com/office/drawing/2014/main" id="{26ECDD31-380D-6436-5F55-FCEB8E0837D0}"/>
              </a:ext>
            </a:extLst>
          </p:cNvPr>
          <p:cNvSpPr txBox="1"/>
          <p:nvPr/>
        </p:nvSpPr>
        <p:spPr>
          <a:xfrm>
            <a:off x="784776" y="3134886"/>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deel van het systeem is afhankelijk van andere delen van het systeem als het invloed uitoefent op het systeem.</a:t>
            </a:r>
          </a:p>
        </p:txBody>
      </p:sp>
      <p:sp>
        <p:nvSpPr>
          <p:cNvPr id="14" name="Tekstvak 13">
            <a:extLst>
              <a:ext uri="{FF2B5EF4-FFF2-40B4-BE49-F238E27FC236}">
                <a16:creationId xmlns:a16="http://schemas.microsoft.com/office/drawing/2014/main" id="{A76AC912-9CA9-485A-3C03-2CF180CE1CA6}"/>
              </a:ext>
            </a:extLst>
          </p:cNvPr>
          <p:cNvSpPr txBox="1"/>
          <p:nvPr/>
        </p:nvSpPr>
        <p:spPr>
          <a:xfrm>
            <a:off x="784775" y="4954161"/>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De prestaties van een systeem zijn afhankelijk van hoe de delen samenwerken, niet van hoe zij zich in afzondering gedragen. </a:t>
            </a:r>
          </a:p>
        </p:txBody>
      </p:sp>
    </p:spTree>
    <p:extLst>
      <p:ext uri="{BB962C8B-B14F-4D97-AF65-F5344CB8AC3E}">
        <p14:creationId xmlns:p14="http://schemas.microsoft.com/office/powerpoint/2010/main" val="61597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6BE10-862F-A641-AB42-A1FCF49319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5BE6D4-86B6-4008-018E-D67C6665CCB3}"/>
              </a:ext>
            </a:extLst>
          </p:cNvPr>
          <p:cNvSpPr>
            <a:spLocks noGrp="1"/>
          </p:cNvSpPr>
          <p:nvPr>
            <p:ph type="title"/>
          </p:nvPr>
        </p:nvSpPr>
        <p:spPr>
          <a:xfrm>
            <a:off x="838200" y="333375"/>
            <a:ext cx="7394127" cy="720000"/>
          </a:xfrm>
        </p:spPr>
        <p:txBody>
          <a:bodyPr/>
          <a:lstStyle/>
          <a:p>
            <a:r>
              <a:rPr lang="nl-NL" dirty="0"/>
              <a:t>Hoe ziet dat er uit in een organisatie?</a:t>
            </a:r>
          </a:p>
        </p:txBody>
      </p:sp>
      <p:pic>
        <p:nvPicPr>
          <p:cNvPr id="4" name="Afbeelding 3" descr="Afbeelding met klok, cirkel&#10;&#10;Door AI gegenereerde inhoud is mogelijk onjuist.">
            <a:extLst>
              <a:ext uri="{FF2B5EF4-FFF2-40B4-BE49-F238E27FC236}">
                <a16:creationId xmlns:a16="http://schemas.microsoft.com/office/drawing/2014/main" id="{F83FF1BB-A231-2D7E-11F8-F0D069EBF84B}"/>
              </a:ext>
            </a:extLst>
          </p:cNvPr>
          <p:cNvPicPr>
            <a:picLocks noChangeAspect="1"/>
          </p:cNvPicPr>
          <p:nvPr/>
        </p:nvPicPr>
        <p:blipFill>
          <a:blip r:embed="rId3"/>
          <a:stretch>
            <a:fillRect/>
          </a:stretch>
        </p:blipFill>
        <p:spPr>
          <a:xfrm>
            <a:off x="6673763" y="1581150"/>
            <a:ext cx="4007025" cy="5276850"/>
          </a:xfrm>
          <a:prstGeom prst="rect">
            <a:avLst/>
          </a:prstGeom>
        </p:spPr>
      </p:pic>
      <p:sp>
        <p:nvSpPr>
          <p:cNvPr id="7" name="Tekstvak 6">
            <a:extLst>
              <a:ext uri="{FF2B5EF4-FFF2-40B4-BE49-F238E27FC236}">
                <a16:creationId xmlns:a16="http://schemas.microsoft.com/office/drawing/2014/main" id="{BB209B47-3C3A-5F1D-CFF5-B53B6DF58CB8}"/>
              </a:ext>
            </a:extLst>
          </p:cNvPr>
          <p:cNvSpPr txBox="1"/>
          <p:nvPr/>
        </p:nvSpPr>
        <p:spPr>
          <a:xfrm>
            <a:off x="758747" y="2277851"/>
            <a:ext cx="57758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Een systeem is een geheel dat bestaat uit delen.</a:t>
            </a:r>
          </a:p>
        </p:txBody>
      </p:sp>
      <p:sp>
        <p:nvSpPr>
          <p:cNvPr id="9" name="Tekstvak 8">
            <a:extLst>
              <a:ext uri="{FF2B5EF4-FFF2-40B4-BE49-F238E27FC236}">
                <a16:creationId xmlns:a16="http://schemas.microsoft.com/office/drawing/2014/main" id="{BAED353D-D67C-E9F2-431A-9ABB63FD6747}"/>
              </a:ext>
            </a:extLst>
          </p:cNvPr>
          <p:cNvSpPr txBox="1"/>
          <p:nvPr/>
        </p:nvSpPr>
        <p:spPr>
          <a:xfrm>
            <a:off x="758747" y="3239875"/>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deel van het systeem is afhankelijk van andere delen van het systeem als het invloed uitoefent op het systeem.</a:t>
            </a:r>
          </a:p>
        </p:txBody>
      </p:sp>
      <p:sp>
        <p:nvSpPr>
          <p:cNvPr id="11" name="Tekstvak 10">
            <a:extLst>
              <a:ext uri="{FF2B5EF4-FFF2-40B4-BE49-F238E27FC236}">
                <a16:creationId xmlns:a16="http://schemas.microsoft.com/office/drawing/2014/main" id="{51366D3E-3DB8-3FEC-7F36-7C7C82CF7436}"/>
              </a:ext>
            </a:extLst>
          </p:cNvPr>
          <p:cNvSpPr txBox="1"/>
          <p:nvPr/>
        </p:nvSpPr>
        <p:spPr>
          <a:xfrm>
            <a:off x="758746" y="5059150"/>
            <a:ext cx="577581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De prestaties van een systeem zijn afhankelijk van hoe de delen samenwerken, niet van hoe zij zich in afzondering gedragen. </a:t>
            </a:r>
          </a:p>
        </p:txBody>
      </p:sp>
    </p:spTree>
    <p:extLst>
      <p:ext uri="{BB962C8B-B14F-4D97-AF65-F5344CB8AC3E}">
        <p14:creationId xmlns:p14="http://schemas.microsoft.com/office/powerpoint/2010/main" val="33723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6FC14-982B-7897-22D5-4B7F09EE5CAC}"/>
            </a:ext>
          </a:extLst>
        </p:cNvPr>
        <p:cNvGrpSpPr/>
        <p:nvPr/>
      </p:nvGrpSpPr>
      <p:grpSpPr>
        <a:xfrm>
          <a:off x="0" y="0"/>
          <a:ext cx="0" cy="0"/>
          <a:chOff x="0" y="0"/>
          <a:chExt cx="0" cy="0"/>
        </a:xfrm>
      </p:grpSpPr>
      <p:pic>
        <p:nvPicPr>
          <p:cNvPr id="2" name="Afbeelding 1" descr="Afbeelding met tekst, schermopname, grafische vormgeving, Graphics&#10;&#10;Door AI gegenereerde inhoud is mogelijk onjuist.">
            <a:extLst>
              <a:ext uri="{FF2B5EF4-FFF2-40B4-BE49-F238E27FC236}">
                <a16:creationId xmlns:a16="http://schemas.microsoft.com/office/drawing/2014/main" id="{DA7B6C03-C9C0-2130-5D74-784103D884A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3432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F1A21-F722-BE18-5C43-D0B2D22A11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C3A196-3FD2-3035-FBC4-DCC955ABA1B0}"/>
              </a:ext>
            </a:extLst>
          </p:cNvPr>
          <p:cNvSpPr>
            <a:spLocks noGrp="1"/>
          </p:cNvSpPr>
          <p:nvPr>
            <p:ph type="title"/>
          </p:nvPr>
        </p:nvSpPr>
        <p:spPr/>
        <p:txBody>
          <a:bodyPr/>
          <a:lstStyle/>
          <a:p>
            <a:r>
              <a:rPr lang="nl-NL" dirty="0"/>
              <a:t>Systemische principes</a:t>
            </a:r>
            <a:br>
              <a:rPr lang="nl-NL" dirty="0"/>
            </a:br>
            <a:r>
              <a:rPr lang="nl-NL" sz="3200" b="0" dirty="0"/>
              <a:t>Binding/erbij horen</a:t>
            </a:r>
          </a:p>
        </p:txBody>
      </p:sp>
      <p:sp>
        <p:nvSpPr>
          <p:cNvPr id="5" name="Tekstvak 4">
            <a:extLst>
              <a:ext uri="{FF2B5EF4-FFF2-40B4-BE49-F238E27FC236}">
                <a16:creationId xmlns:a16="http://schemas.microsoft.com/office/drawing/2014/main" id="{356FEF5F-F3DF-3CF4-2A12-E48A5596BEB3}"/>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Verbondenheid die mensen ervaren, bv met een team of organisatie maar ook met een werkwijze.</a:t>
            </a:r>
          </a:p>
        </p:txBody>
      </p:sp>
      <p:sp>
        <p:nvSpPr>
          <p:cNvPr id="6" name="Tekstvak 5">
            <a:extLst>
              <a:ext uri="{FF2B5EF4-FFF2-40B4-BE49-F238E27FC236}">
                <a16:creationId xmlns:a16="http://schemas.microsoft.com/office/drawing/2014/main" id="{94A59C2F-B916-E53D-D121-343E61356FF2}"/>
              </a:ext>
            </a:extLst>
          </p:cNvPr>
          <p:cNvSpPr txBox="1"/>
          <p:nvPr/>
        </p:nvSpPr>
        <p:spPr>
          <a:xfrm>
            <a:off x="4173414" y="2839914"/>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Binding kan zowel positief als negatief uitwerken: het kan mensen steun en identiteit geven, maar ook belemmeren.</a:t>
            </a:r>
            <a:endParaRPr lang="nl-NL" sz="2400">
              <a:solidFill>
                <a:srgbClr val="002060"/>
              </a:solidFill>
              <a:latin typeface="Century Gothic" panose="020B0502020202020204" pitchFamily="34" charset="0"/>
            </a:endParaRPr>
          </a:p>
        </p:txBody>
      </p:sp>
      <p:sp>
        <p:nvSpPr>
          <p:cNvPr id="8" name="Tekstvak 7">
            <a:extLst>
              <a:ext uri="{FF2B5EF4-FFF2-40B4-BE49-F238E27FC236}">
                <a16:creationId xmlns:a16="http://schemas.microsoft.com/office/drawing/2014/main" id="{582EEDC6-96D2-64EA-4E8C-6DFE10914684}"/>
              </a:ext>
            </a:extLst>
          </p:cNvPr>
          <p:cNvSpPr txBox="1"/>
          <p:nvPr/>
        </p:nvSpPr>
        <p:spPr>
          <a:xfrm>
            <a:off x="4173413" y="4141176"/>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Voorbeeldvraag: Hoe is er plek voor nieuwkomers, oudgedienden, oprichters van projecten, oud-leidinggevenden?</a:t>
            </a:r>
            <a:endParaRPr lang="nl-NL" sz="2400">
              <a:solidFill>
                <a:srgbClr val="002060"/>
              </a:solidFill>
              <a:latin typeface="Century Gothic" panose="020B0502020202020204" pitchFamily="34" charset="0"/>
            </a:endParaRPr>
          </a:p>
        </p:txBody>
      </p:sp>
      <p:pic>
        <p:nvPicPr>
          <p:cNvPr id="3" name="Afbeelding 2" descr="Afbeelding met kleding, persoon, schoeisel, tekenfilm&#10;&#10;Door AI gegenereerde inhoud is mogelijk onjuist.">
            <a:extLst>
              <a:ext uri="{FF2B5EF4-FFF2-40B4-BE49-F238E27FC236}">
                <a16:creationId xmlns:a16="http://schemas.microsoft.com/office/drawing/2014/main" id="{F9A26136-2225-8E0E-5DF7-8338D17E6BB9}"/>
              </a:ext>
            </a:extLst>
          </p:cNvPr>
          <p:cNvPicPr>
            <a:picLocks noChangeAspect="1"/>
          </p:cNvPicPr>
          <p:nvPr/>
        </p:nvPicPr>
        <p:blipFill>
          <a:blip r:embed="rId3"/>
          <a:stretch>
            <a:fillRect/>
          </a:stretch>
        </p:blipFill>
        <p:spPr>
          <a:xfrm>
            <a:off x="488245" y="2391507"/>
            <a:ext cx="3384494" cy="3774831"/>
          </a:xfrm>
          <a:prstGeom prst="rect">
            <a:avLst/>
          </a:prstGeom>
        </p:spPr>
      </p:pic>
    </p:spTree>
    <p:extLst>
      <p:ext uri="{BB962C8B-B14F-4D97-AF65-F5344CB8AC3E}">
        <p14:creationId xmlns:p14="http://schemas.microsoft.com/office/powerpoint/2010/main" val="10843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196F1-204E-3F52-A45E-710838282CF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D644A67-2094-0B4F-5A7F-6CAD1647045B}"/>
              </a:ext>
            </a:extLst>
          </p:cNvPr>
          <p:cNvSpPr>
            <a:spLocks noGrp="1"/>
          </p:cNvSpPr>
          <p:nvPr>
            <p:ph type="title"/>
          </p:nvPr>
        </p:nvSpPr>
        <p:spPr/>
        <p:txBody>
          <a:bodyPr/>
          <a:lstStyle/>
          <a:p>
            <a:r>
              <a:rPr lang="nl-NL" dirty="0"/>
              <a:t>Systemische principes</a:t>
            </a:r>
            <a:br>
              <a:rPr lang="nl-NL" dirty="0"/>
            </a:br>
            <a:r>
              <a:rPr lang="nl-NL" sz="3200" b="0" dirty="0"/>
              <a:t>Ordening</a:t>
            </a:r>
            <a:endParaRPr lang="nl-NL" dirty="0"/>
          </a:p>
        </p:txBody>
      </p:sp>
      <p:sp>
        <p:nvSpPr>
          <p:cNvPr id="4" name="Tekstvak 3">
            <a:extLst>
              <a:ext uri="{FF2B5EF4-FFF2-40B4-BE49-F238E27FC236}">
                <a16:creationId xmlns:a16="http://schemas.microsoft.com/office/drawing/2014/main" id="{52B3B088-F17B-4F72-44BD-B1453ACC6136}"/>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Verwijst naar de natuurlijke rangorde en structuur binnen een systeem</a:t>
            </a:r>
          </a:p>
        </p:txBody>
      </p:sp>
      <p:sp>
        <p:nvSpPr>
          <p:cNvPr id="8" name="Tekstvak 7">
            <a:extLst>
              <a:ext uri="{FF2B5EF4-FFF2-40B4-BE49-F238E27FC236}">
                <a16:creationId xmlns:a16="http://schemas.microsoft.com/office/drawing/2014/main" id="{8531EE34-5907-F809-5727-B983AE044CB1}"/>
              </a:ext>
            </a:extLst>
          </p:cNvPr>
          <p:cNvSpPr txBox="1"/>
          <p:nvPr/>
        </p:nvSpPr>
        <p:spPr>
          <a:xfrm>
            <a:off x="4173414" y="2839914"/>
            <a:ext cx="75701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Elk systeem functioneert optimaal wanneer de onderlinge verhoudingen en posities helder zijn en erkend worden.</a:t>
            </a:r>
          </a:p>
        </p:txBody>
      </p:sp>
      <p:sp>
        <p:nvSpPr>
          <p:cNvPr id="11" name="Tekstvak 10">
            <a:extLst>
              <a:ext uri="{FF2B5EF4-FFF2-40B4-BE49-F238E27FC236}">
                <a16:creationId xmlns:a16="http://schemas.microsoft.com/office/drawing/2014/main" id="{D79CE227-0CA0-5A3F-148A-F5A2160D101F}"/>
              </a:ext>
            </a:extLst>
          </p:cNvPr>
          <p:cNvSpPr txBox="1"/>
          <p:nvPr/>
        </p:nvSpPr>
        <p:spPr>
          <a:xfrm>
            <a:off x="4173413" y="4141176"/>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Voorbeeldvraag: Wie lijkt de leiding te nemen? En is dat de juiste persoon op de juiste plek?</a:t>
            </a:r>
          </a:p>
        </p:txBody>
      </p:sp>
      <p:pic>
        <p:nvPicPr>
          <p:cNvPr id="3" name="Afbeelding 2" descr="Afbeelding met kleding, schoeisel, tekenfilm, persoon&#10;&#10;Door AI gegenereerde inhoud is mogelijk onjuist.">
            <a:extLst>
              <a:ext uri="{FF2B5EF4-FFF2-40B4-BE49-F238E27FC236}">
                <a16:creationId xmlns:a16="http://schemas.microsoft.com/office/drawing/2014/main" id="{D5177CB9-68DE-8D92-4340-62E6462FD3B7}"/>
              </a:ext>
            </a:extLst>
          </p:cNvPr>
          <p:cNvPicPr>
            <a:picLocks noChangeAspect="1"/>
          </p:cNvPicPr>
          <p:nvPr/>
        </p:nvPicPr>
        <p:blipFill>
          <a:blip r:embed="rId3"/>
          <a:stretch>
            <a:fillRect/>
          </a:stretch>
        </p:blipFill>
        <p:spPr>
          <a:xfrm>
            <a:off x="5774" y="2391506"/>
            <a:ext cx="3974297" cy="3493478"/>
          </a:xfrm>
          <a:prstGeom prst="rect">
            <a:avLst/>
          </a:prstGeom>
        </p:spPr>
      </p:pic>
    </p:spTree>
    <p:extLst>
      <p:ext uri="{BB962C8B-B14F-4D97-AF65-F5344CB8AC3E}">
        <p14:creationId xmlns:p14="http://schemas.microsoft.com/office/powerpoint/2010/main" val="265906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0E772-995D-A5F8-930A-19C260413110}"/>
              </a:ext>
            </a:extLst>
          </p:cNvPr>
          <p:cNvSpPr>
            <a:spLocks noGrp="1"/>
          </p:cNvSpPr>
          <p:nvPr>
            <p:ph type="title"/>
          </p:nvPr>
        </p:nvSpPr>
        <p:spPr>
          <a:xfrm>
            <a:off x="838200" y="2026656"/>
            <a:ext cx="9540239" cy="720000"/>
          </a:xfrm>
        </p:spPr>
        <p:txBody>
          <a:bodyPr/>
          <a:lstStyle/>
          <a:p>
            <a:r>
              <a:rPr lang="en-US" dirty="0"/>
              <a:t>Het JD-R model</a:t>
            </a:r>
            <a:endParaRPr lang="nl-NL" dirty="0"/>
          </a:p>
        </p:txBody>
      </p:sp>
      <p:sp>
        <p:nvSpPr>
          <p:cNvPr id="3" name="Tijdelijke aanduiding voor tekst 2">
            <a:extLst>
              <a:ext uri="{FF2B5EF4-FFF2-40B4-BE49-F238E27FC236}">
                <a16:creationId xmlns:a16="http://schemas.microsoft.com/office/drawing/2014/main" id="{7293D7B4-C652-917C-E997-568E0932DF3A}"/>
              </a:ext>
            </a:extLst>
          </p:cNvPr>
          <p:cNvSpPr>
            <a:spLocks noGrp="1"/>
          </p:cNvSpPr>
          <p:nvPr>
            <p:ph type="body" idx="1"/>
          </p:nvPr>
        </p:nvSpPr>
        <p:spPr>
          <a:xfrm>
            <a:off x="842010" y="2739391"/>
            <a:ext cx="7197090" cy="720000"/>
          </a:xfrm>
        </p:spPr>
        <p:txBody>
          <a:bodyPr/>
          <a:lstStyle/>
          <a:p>
            <a:r>
              <a:rPr lang="en-US" dirty="0" err="1"/>
              <a:t>Waarom</a:t>
            </a:r>
            <a:r>
              <a:rPr lang="en-US" dirty="0"/>
              <a:t> </a:t>
            </a:r>
            <a:r>
              <a:rPr lang="en-US" dirty="0" err="1"/>
              <a:t>sommige</a:t>
            </a:r>
            <a:r>
              <a:rPr lang="en-US" dirty="0"/>
              <a:t> </a:t>
            </a:r>
            <a:r>
              <a:rPr lang="en-US" dirty="0" err="1"/>
              <a:t>mensen</a:t>
            </a:r>
            <a:r>
              <a:rPr lang="en-US" dirty="0"/>
              <a:t> </a:t>
            </a:r>
            <a:r>
              <a:rPr lang="en-US" dirty="0" err="1"/>
              <a:t>bevlogen</a:t>
            </a:r>
            <a:r>
              <a:rPr lang="en-US" dirty="0"/>
              <a:t> </a:t>
            </a:r>
            <a:r>
              <a:rPr lang="en-US" dirty="0" err="1"/>
              <a:t>raken</a:t>
            </a:r>
            <a:r>
              <a:rPr lang="en-US" dirty="0"/>
              <a:t> </a:t>
            </a:r>
            <a:r>
              <a:rPr lang="en-US" dirty="0" err="1"/>
              <a:t>en</a:t>
            </a:r>
            <a:r>
              <a:rPr lang="en-US" dirty="0"/>
              <a:t> </a:t>
            </a:r>
            <a:r>
              <a:rPr lang="en-US" dirty="0" err="1"/>
              <a:t>anderen</a:t>
            </a:r>
            <a:r>
              <a:rPr lang="en-US" dirty="0"/>
              <a:t> </a:t>
            </a:r>
            <a:r>
              <a:rPr lang="en-US" dirty="0" err="1"/>
              <a:t>niet</a:t>
            </a:r>
            <a:endParaRPr lang="nl-NL" dirty="0"/>
          </a:p>
        </p:txBody>
      </p:sp>
    </p:spTree>
    <p:extLst>
      <p:ext uri="{BB962C8B-B14F-4D97-AF65-F5344CB8AC3E}">
        <p14:creationId xmlns:p14="http://schemas.microsoft.com/office/powerpoint/2010/main" val="374155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11AD-CAAA-C6A6-15EC-B25CA735E05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B5DFD9-F6B3-5914-C8B6-16EC1CAE5D61}"/>
              </a:ext>
            </a:extLst>
          </p:cNvPr>
          <p:cNvSpPr>
            <a:spLocks noGrp="1"/>
          </p:cNvSpPr>
          <p:nvPr>
            <p:ph type="title"/>
          </p:nvPr>
        </p:nvSpPr>
        <p:spPr/>
        <p:txBody>
          <a:bodyPr/>
          <a:lstStyle/>
          <a:p>
            <a:r>
              <a:rPr lang="nl-NL" dirty="0"/>
              <a:t>Systemische principes</a:t>
            </a:r>
            <a:br>
              <a:rPr lang="nl-NL" dirty="0"/>
            </a:br>
            <a:r>
              <a:rPr lang="nl-NL" sz="3200" b="0" dirty="0"/>
              <a:t>Geven en nemen</a:t>
            </a:r>
            <a:endParaRPr lang="nl-NL" dirty="0"/>
          </a:p>
        </p:txBody>
      </p:sp>
      <p:sp>
        <p:nvSpPr>
          <p:cNvPr id="4" name="Tekstvak 3">
            <a:extLst>
              <a:ext uri="{FF2B5EF4-FFF2-40B4-BE49-F238E27FC236}">
                <a16:creationId xmlns:a16="http://schemas.microsoft.com/office/drawing/2014/main" id="{81316B0F-86B2-A78F-BD52-2AB82A512E6E}"/>
              </a:ext>
            </a:extLst>
          </p:cNvPr>
          <p:cNvSpPr txBox="1"/>
          <p:nvPr/>
        </p:nvSpPr>
        <p:spPr>
          <a:xfrm>
            <a:off x="4173415" y="1948961"/>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Verwijst naar het evenwicht in wederkerigheid binnen een systeem</a:t>
            </a:r>
          </a:p>
        </p:txBody>
      </p:sp>
      <p:sp>
        <p:nvSpPr>
          <p:cNvPr id="7" name="Tekstvak 6">
            <a:extLst>
              <a:ext uri="{FF2B5EF4-FFF2-40B4-BE49-F238E27FC236}">
                <a16:creationId xmlns:a16="http://schemas.microsoft.com/office/drawing/2014/main" id="{6044E217-E668-7C27-6572-D05A5AD42F2C}"/>
              </a:ext>
            </a:extLst>
          </p:cNvPr>
          <p:cNvSpPr txBox="1"/>
          <p:nvPr/>
        </p:nvSpPr>
        <p:spPr>
          <a:xfrm>
            <a:off x="4173414" y="2921976"/>
            <a:ext cx="7570176"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Wanneer medewerkers, teams of afdelingen voortdurend meer geven dan ze ontvangen – of andersom – kan dit leiden tot frustratie, uitputting of conflicten. </a:t>
            </a:r>
          </a:p>
        </p:txBody>
      </p:sp>
      <p:sp>
        <p:nvSpPr>
          <p:cNvPr id="11" name="Tekstvak 10">
            <a:extLst>
              <a:ext uri="{FF2B5EF4-FFF2-40B4-BE49-F238E27FC236}">
                <a16:creationId xmlns:a16="http://schemas.microsoft.com/office/drawing/2014/main" id="{295D4123-14C9-CC97-0A7F-DC92B941FFBE}"/>
              </a:ext>
            </a:extLst>
          </p:cNvPr>
          <p:cNvSpPr txBox="1"/>
          <p:nvPr/>
        </p:nvSpPr>
        <p:spPr>
          <a:xfrm>
            <a:off x="4173413" y="4621822"/>
            <a:ext cx="75701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solidFill>
                  <a:srgbClr val="002060"/>
                </a:solidFill>
                <a:latin typeface="Century Gothic" panose="020B0502020202020204" pitchFamily="34" charset="0"/>
              </a:rPr>
              <a:t>Wie lijkt er meer te geven dan te ontvangen? En andersom? Waar is dit een oplossing voor?</a:t>
            </a:r>
          </a:p>
        </p:txBody>
      </p:sp>
      <p:pic>
        <p:nvPicPr>
          <p:cNvPr id="3" name="Afbeelding 2" descr="Afbeelding met kleding, schoeisel, staan, persoon&#10;&#10;Door AI gegenereerde inhoud is mogelijk onjuist.">
            <a:extLst>
              <a:ext uri="{FF2B5EF4-FFF2-40B4-BE49-F238E27FC236}">
                <a16:creationId xmlns:a16="http://schemas.microsoft.com/office/drawing/2014/main" id="{D8039D60-1A3C-0819-7262-116FDF005896}"/>
              </a:ext>
            </a:extLst>
          </p:cNvPr>
          <p:cNvPicPr>
            <a:picLocks noChangeAspect="1"/>
          </p:cNvPicPr>
          <p:nvPr/>
        </p:nvPicPr>
        <p:blipFill>
          <a:blip r:embed="rId3"/>
          <a:stretch>
            <a:fillRect/>
          </a:stretch>
        </p:blipFill>
        <p:spPr>
          <a:xfrm>
            <a:off x="54428" y="1705577"/>
            <a:ext cx="4118985" cy="4621822"/>
          </a:xfrm>
          <a:prstGeom prst="rect">
            <a:avLst/>
          </a:prstGeom>
        </p:spPr>
      </p:pic>
    </p:spTree>
    <p:extLst>
      <p:ext uri="{BB962C8B-B14F-4D97-AF65-F5344CB8AC3E}">
        <p14:creationId xmlns:p14="http://schemas.microsoft.com/office/powerpoint/2010/main" val="25410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25CD7-416C-AB3B-6F3F-0587D87A55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24081E-2C5E-613A-F295-0559915BC9E2}"/>
              </a:ext>
            </a:extLst>
          </p:cNvPr>
          <p:cNvSpPr>
            <a:spLocks noGrp="1"/>
          </p:cNvSpPr>
          <p:nvPr>
            <p:ph type="title"/>
          </p:nvPr>
        </p:nvSpPr>
        <p:spPr/>
        <p:txBody>
          <a:bodyPr/>
          <a:lstStyle/>
          <a:p>
            <a:r>
              <a:rPr lang="nl-NL" dirty="0"/>
              <a:t>De workshop</a:t>
            </a:r>
          </a:p>
        </p:txBody>
      </p:sp>
      <p:pic>
        <p:nvPicPr>
          <p:cNvPr id="3" name="Onlinemedia 2" title="Systemisch werken">
            <a:hlinkClick r:id="" action="ppaction://media"/>
            <a:extLst>
              <a:ext uri="{FF2B5EF4-FFF2-40B4-BE49-F238E27FC236}">
                <a16:creationId xmlns:a16="http://schemas.microsoft.com/office/drawing/2014/main" id="{413965BE-03E4-E009-E09A-A9A0029762A2}"/>
              </a:ext>
            </a:extLst>
          </p:cNvPr>
          <p:cNvPicPr>
            <a:picLocks noRot="1" noChangeAspect="1"/>
          </p:cNvPicPr>
          <p:nvPr>
            <a:videoFile r:link="rId1"/>
          </p:nvPr>
        </p:nvPicPr>
        <p:blipFill>
          <a:blip r:embed="rId4"/>
          <a:stretch>
            <a:fillRect/>
          </a:stretch>
        </p:blipFill>
        <p:spPr>
          <a:xfrm>
            <a:off x="1859651" y="1720969"/>
            <a:ext cx="8459908" cy="4810665"/>
          </a:xfrm>
          <a:prstGeom prst="rect">
            <a:avLst/>
          </a:prstGeom>
        </p:spPr>
      </p:pic>
      <p:pic>
        <p:nvPicPr>
          <p:cNvPr id="4" name="Onlinemedia 3" title="Systemisch werken">
            <a:hlinkClick r:id="" action="ppaction://media"/>
            <a:extLst>
              <a:ext uri="{FF2B5EF4-FFF2-40B4-BE49-F238E27FC236}">
                <a16:creationId xmlns:a16="http://schemas.microsoft.com/office/drawing/2014/main" id="{83D2E38A-A554-1C91-FACB-952397997391}"/>
              </a:ext>
            </a:extLst>
          </p:cNvPr>
          <p:cNvPicPr>
            <a:picLocks noRot="1" noChangeAspect="1"/>
          </p:cNvPicPr>
          <p:nvPr>
            <a:videoFile r:link="rId1"/>
          </p:nvPr>
        </p:nvPicPr>
        <p:blipFill>
          <a:blip r:embed="rId5"/>
          <a:stretch>
            <a:fillRect/>
          </a:stretch>
        </p:blipFill>
        <p:spPr>
          <a:xfrm>
            <a:off x="26988" y="0"/>
            <a:ext cx="12138025" cy="6858000"/>
          </a:xfrm>
          <a:prstGeom prst="rect">
            <a:avLst/>
          </a:prstGeom>
        </p:spPr>
      </p:pic>
    </p:spTree>
    <p:extLst>
      <p:ext uri="{BB962C8B-B14F-4D97-AF65-F5344CB8AC3E}">
        <p14:creationId xmlns:p14="http://schemas.microsoft.com/office/powerpoint/2010/main" val="253098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5"/>
          <p:cNvSpPr/>
          <p:nvPr/>
        </p:nvSpPr>
        <p:spPr>
          <a:xfrm>
            <a:off x="6346966"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0" name="Google Shape;500;p15"/>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4000"/>
              <a:buFont typeface="Century Gothic"/>
              <a:buNone/>
            </a:pPr>
            <a:r>
              <a:rPr lang="nl-NL"/>
              <a:t>Meer informatie</a:t>
            </a:r>
            <a:endParaRPr/>
          </a:p>
        </p:txBody>
      </p:sp>
      <p:sp>
        <p:nvSpPr>
          <p:cNvPr id="501" name="Google Shape;501;p15"/>
          <p:cNvSpPr txBox="1">
            <a:spLocks noGrp="1"/>
          </p:cNvSpPr>
          <p:nvPr>
            <p:ph type="body" idx="1"/>
          </p:nvPr>
        </p:nvSpPr>
        <p:spPr>
          <a:xfrm>
            <a:off x="839788" y="1015719"/>
            <a:ext cx="10512425" cy="720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800"/>
              <a:buNone/>
            </a:pPr>
            <a:r>
              <a:rPr lang="nl-NL"/>
              <a:t>Nieuwsgierig en wil je meer</a:t>
            </a:r>
            <a:endParaRPr/>
          </a:p>
          <a:p>
            <a:pPr marL="0" lvl="0" indent="0" algn="l" rtl="0">
              <a:lnSpc>
                <a:spcPct val="90000"/>
              </a:lnSpc>
              <a:spcBef>
                <a:spcPts val="540"/>
              </a:spcBef>
              <a:spcAft>
                <a:spcPts val="0"/>
              </a:spcAft>
              <a:buClr>
                <a:schemeClr val="dk1"/>
              </a:buClr>
              <a:buSzPts val="1800"/>
              <a:buNone/>
            </a:pPr>
            <a:r>
              <a:rPr lang="nl-NL"/>
              <a:t>over ons werk weten?</a:t>
            </a:r>
            <a:endParaRPr/>
          </a:p>
        </p:txBody>
      </p:sp>
      <p:sp>
        <p:nvSpPr>
          <p:cNvPr id="502" name="Google Shape;502;p15"/>
          <p:cNvSpPr txBox="1"/>
          <p:nvPr/>
        </p:nvSpPr>
        <p:spPr>
          <a:xfrm>
            <a:off x="2459990" y="3097933"/>
            <a:ext cx="363601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Website</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www.aeno.nl</a:t>
            </a:r>
            <a:endParaRPr sz="2000" b="0" i="0" u="none" strike="noStrike" cap="none">
              <a:solidFill>
                <a:schemeClr val="dk1"/>
              </a:solidFill>
              <a:latin typeface="Century Gothic"/>
              <a:ea typeface="Century Gothic"/>
              <a:cs typeface="Century Gothic"/>
              <a:sym typeface="Century Gothic"/>
            </a:endParaRPr>
          </a:p>
        </p:txBody>
      </p:sp>
      <p:sp>
        <p:nvSpPr>
          <p:cNvPr id="503" name="Google Shape;503;p15"/>
          <p:cNvSpPr/>
          <p:nvPr/>
        </p:nvSpPr>
        <p:spPr>
          <a:xfrm>
            <a:off x="6338418"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04" name="Google Shape;504;p15"/>
          <p:cNvSpPr txBox="1"/>
          <p:nvPr/>
        </p:nvSpPr>
        <p:spPr>
          <a:xfrm>
            <a:off x="2400996" y="4689580"/>
            <a:ext cx="36950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Community</a:t>
            </a:r>
            <a:endParaRPr sz="2000" b="0" i="0" u="sng" strike="noStrike" cap="none">
              <a:solidFill>
                <a:srgbClr val="F1736D"/>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www.aeno.nl/communities</a:t>
            </a:r>
            <a:endParaRPr sz="2000" b="0" i="0" u="none" strike="noStrike" cap="none">
              <a:solidFill>
                <a:schemeClr val="dk1"/>
              </a:solidFill>
              <a:latin typeface="Century Gothic"/>
              <a:ea typeface="Century Gothic"/>
              <a:cs typeface="Century Gothic"/>
              <a:sym typeface="Century Gothic"/>
            </a:endParaRPr>
          </a:p>
        </p:txBody>
      </p:sp>
      <p:sp>
        <p:nvSpPr>
          <p:cNvPr id="505" name="Google Shape;505;p15"/>
          <p:cNvSpPr txBox="1"/>
          <p:nvPr/>
        </p:nvSpPr>
        <p:spPr>
          <a:xfrm>
            <a:off x="7574133" y="3097933"/>
            <a:ext cx="377807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Events</a:t>
            </a:r>
            <a:endParaRPr sz="2000" b="0" i="0" u="sng" strike="noStrike" cap="none">
              <a:solidFill>
                <a:srgbClr val="F1736D"/>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www.aeno.nl/agenda</a:t>
            </a:r>
            <a:endParaRPr sz="2000" b="0" i="0" u="none" strike="noStrike" cap="none">
              <a:solidFill>
                <a:schemeClr val="dk1"/>
              </a:solidFill>
              <a:latin typeface="Century Gothic"/>
              <a:ea typeface="Century Gothic"/>
              <a:cs typeface="Century Gothic"/>
              <a:sym typeface="Century Gothic"/>
            </a:endParaRPr>
          </a:p>
        </p:txBody>
      </p:sp>
      <p:sp>
        <p:nvSpPr>
          <p:cNvPr id="506" name="Google Shape;506;p15"/>
          <p:cNvSpPr txBox="1"/>
          <p:nvPr/>
        </p:nvSpPr>
        <p:spPr>
          <a:xfrm>
            <a:off x="7515141" y="4674191"/>
            <a:ext cx="3837072"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nl-NL" sz="2000" b="1" i="0" u="none" strike="noStrike" cap="none">
                <a:solidFill>
                  <a:schemeClr val="dk1"/>
                </a:solidFill>
                <a:latin typeface="Century Gothic"/>
                <a:ea typeface="Century Gothic"/>
                <a:cs typeface="Century Gothic"/>
                <a:sym typeface="Century Gothic"/>
              </a:rPr>
              <a:t>Nieuwsbrieven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www.aeno.nl/nieuwsbrieven</a:t>
            </a:r>
            <a:endParaRPr sz="20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000"/>
              <a:buFont typeface="Arial"/>
              <a:buNone/>
            </a:pPr>
            <a:r>
              <a:rPr lang="nl-NL" sz="2000" b="0" i="0" u="sng" strike="noStrike" cap="none">
                <a:solidFill>
                  <a:schemeClr val="dk1"/>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www.tinyurl.com/JDR-Nieuws</a:t>
            </a:r>
            <a:r>
              <a:rPr lang="nl-NL" sz="2000" b="0" i="0" u="none" strike="noStrike" cap="none">
                <a:solidFill>
                  <a:schemeClr val="dk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pic>
        <p:nvPicPr>
          <p:cNvPr id="507" name="Google Shape;507;p15" descr="Agenda met effen opvulling"/>
          <p:cNvPicPr preferRelativeResize="0"/>
          <p:nvPr/>
        </p:nvPicPr>
        <p:blipFill rotWithShape="1">
          <a:blip r:embed="rId8">
            <a:alphaModFix/>
          </a:blip>
          <a:srcRect/>
          <a:stretch/>
        </p:blipFill>
        <p:spPr>
          <a:xfrm>
            <a:off x="6370536" y="2948509"/>
            <a:ext cx="914400" cy="914400"/>
          </a:xfrm>
          <a:prstGeom prst="rect">
            <a:avLst/>
          </a:prstGeom>
          <a:noFill/>
          <a:ln>
            <a:noFill/>
          </a:ln>
        </p:spPr>
      </p:pic>
      <p:pic>
        <p:nvPicPr>
          <p:cNvPr id="508" name="Google Shape;508;p15" descr="Open enveloppe met effen opvulling"/>
          <p:cNvPicPr preferRelativeResize="0"/>
          <p:nvPr/>
        </p:nvPicPr>
        <p:blipFill rotWithShape="1">
          <a:blip r:embed="rId9">
            <a:alphaModFix/>
          </a:blip>
          <a:srcRect/>
          <a:stretch/>
        </p:blipFill>
        <p:spPr>
          <a:xfrm>
            <a:off x="6455430" y="4633598"/>
            <a:ext cx="727516" cy="727516"/>
          </a:xfrm>
          <a:prstGeom prst="rect">
            <a:avLst/>
          </a:prstGeom>
          <a:noFill/>
          <a:ln>
            <a:noFill/>
          </a:ln>
        </p:spPr>
      </p:pic>
      <p:sp>
        <p:nvSpPr>
          <p:cNvPr id="509" name="Google Shape;509;p15"/>
          <p:cNvSpPr/>
          <p:nvPr/>
        </p:nvSpPr>
        <p:spPr>
          <a:xfrm>
            <a:off x="1059055" y="2940092"/>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10" name="Google Shape;510;p15"/>
          <p:cNvSpPr/>
          <p:nvPr/>
        </p:nvSpPr>
        <p:spPr>
          <a:xfrm>
            <a:off x="1037020" y="4531739"/>
            <a:ext cx="961541" cy="931235"/>
          </a:xfrm>
          <a:prstGeom prst="roundRect">
            <a:avLst>
              <a:gd name="adj" fmla="val 15125"/>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511" name="Google Shape;511;p15" descr="Internet met effen opvulling"/>
          <p:cNvPicPr preferRelativeResize="0"/>
          <p:nvPr/>
        </p:nvPicPr>
        <p:blipFill rotWithShape="1">
          <a:blip r:embed="rId10">
            <a:alphaModFix/>
          </a:blip>
          <a:srcRect/>
          <a:stretch/>
        </p:blipFill>
        <p:spPr>
          <a:xfrm>
            <a:off x="1082625" y="2948509"/>
            <a:ext cx="914400" cy="914400"/>
          </a:xfrm>
          <a:prstGeom prst="rect">
            <a:avLst/>
          </a:prstGeom>
          <a:noFill/>
          <a:ln>
            <a:noFill/>
          </a:ln>
        </p:spPr>
      </p:pic>
      <p:pic>
        <p:nvPicPr>
          <p:cNvPr id="512" name="Google Shape;512;p15" descr="Verbindingen met effen opvulling"/>
          <p:cNvPicPr preferRelativeResize="0"/>
          <p:nvPr/>
        </p:nvPicPr>
        <p:blipFill rotWithShape="1">
          <a:blip r:embed="rId11">
            <a:alphaModFix/>
          </a:blip>
          <a:srcRect/>
          <a:stretch/>
        </p:blipFill>
        <p:spPr>
          <a:xfrm>
            <a:off x="1037020" y="4540156"/>
            <a:ext cx="914400" cy="914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7C4C86B6-62AF-4625-2A76-5C328CFDFAE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D140D-4424-73D3-FF28-88AFDF33773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BBBF78-0B40-0CCA-37DC-AAB6B225ABA6}"/>
              </a:ext>
            </a:extLst>
          </p:cNvPr>
          <p:cNvSpPr>
            <a:spLocks noGrp="1"/>
          </p:cNvSpPr>
          <p:nvPr>
            <p:ph type="title"/>
          </p:nvPr>
        </p:nvSpPr>
        <p:spPr/>
        <p:txBody>
          <a:bodyPr/>
          <a:lstStyle/>
          <a:p>
            <a:r>
              <a:rPr lang="nl-NL" dirty="0"/>
              <a:t>Bevlogenheid</a:t>
            </a:r>
          </a:p>
        </p:txBody>
      </p:sp>
      <p:grpSp>
        <p:nvGrpSpPr>
          <p:cNvPr id="16" name="Groep 15">
            <a:extLst>
              <a:ext uri="{FF2B5EF4-FFF2-40B4-BE49-F238E27FC236}">
                <a16:creationId xmlns:a16="http://schemas.microsoft.com/office/drawing/2014/main" id="{C431A769-17BA-A018-B7E3-3681815F57BE}"/>
              </a:ext>
            </a:extLst>
          </p:cNvPr>
          <p:cNvGrpSpPr/>
          <p:nvPr/>
        </p:nvGrpSpPr>
        <p:grpSpPr>
          <a:xfrm>
            <a:off x="188693" y="1937239"/>
            <a:ext cx="4232030" cy="3826187"/>
            <a:chOff x="188693" y="1937239"/>
            <a:chExt cx="4232030" cy="3826187"/>
          </a:xfrm>
        </p:grpSpPr>
        <p:pic>
          <p:nvPicPr>
            <p:cNvPr id="3" name="Afbeelding 2" descr="Afbeelding met schoeisel, persoon, skateboard&#10;&#10;Door AI gegenereerde inhoud is mogelijk onjuist.">
              <a:extLst>
                <a:ext uri="{FF2B5EF4-FFF2-40B4-BE49-F238E27FC236}">
                  <a16:creationId xmlns:a16="http://schemas.microsoft.com/office/drawing/2014/main" id="{A2B709A9-48CF-1465-4DA2-412A69AFCE9D}"/>
                </a:ext>
              </a:extLst>
            </p:cNvPr>
            <p:cNvPicPr>
              <a:picLocks noChangeAspect="1"/>
            </p:cNvPicPr>
            <p:nvPr/>
          </p:nvPicPr>
          <p:blipFill>
            <a:blip r:embed="rId3"/>
            <a:srcRect l="26782" t="5137" r="26011" b="7808"/>
            <a:stretch/>
          </p:blipFill>
          <p:spPr>
            <a:xfrm>
              <a:off x="832339" y="1937239"/>
              <a:ext cx="2877656" cy="2985115"/>
            </a:xfrm>
            <a:prstGeom prst="rect">
              <a:avLst/>
            </a:prstGeom>
          </p:spPr>
        </p:pic>
        <p:sp>
          <p:nvSpPr>
            <p:cNvPr id="11" name="Tekstvak 10">
              <a:extLst>
                <a:ext uri="{FF2B5EF4-FFF2-40B4-BE49-F238E27FC236}">
                  <a16:creationId xmlns:a16="http://schemas.microsoft.com/office/drawing/2014/main" id="{3893FFD7-7D10-A555-09B0-D2BADAD6940D}"/>
                </a:ext>
              </a:extLst>
            </p:cNvPr>
            <p:cNvSpPr txBox="1"/>
            <p:nvPr/>
          </p:nvSpPr>
          <p:spPr>
            <a:xfrm>
              <a:off x="188693" y="5301761"/>
              <a:ext cx="423203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Vitaliteit</a:t>
              </a:r>
              <a:endParaRPr lang="nl-NL" dirty="0">
                <a:solidFill>
                  <a:srgbClr val="002060"/>
                </a:solidFill>
                <a:latin typeface="Century Gothic" panose="020B0502020202020204" pitchFamily="34" charset="0"/>
              </a:endParaRPr>
            </a:p>
          </p:txBody>
        </p:sp>
      </p:grpSp>
      <p:grpSp>
        <p:nvGrpSpPr>
          <p:cNvPr id="17" name="Groep 16">
            <a:extLst>
              <a:ext uri="{FF2B5EF4-FFF2-40B4-BE49-F238E27FC236}">
                <a16:creationId xmlns:a16="http://schemas.microsoft.com/office/drawing/2014/main" id="{D0A27C3E-B166-8E54-D523-4945F9E793F7}"/>
              </a:ext>
            </a:extLst>
          </p:cNvPr>
          <p:cNvGrpSpPr/>
          <p:nvPr/>
        </p:nvGrpSpPr>
        <p:grpSpPr>
          <a:xfrm>
            <a:off x="4700955" y="2300653"/>
            <a:ext cx="2766652" cy="3462773"/>
            <a:chOff x="4700955" y="2300653"/>
            <a:chExt cx="2766652" cy="3462773"/>
          </a:xfrm>
        </p:grpSpPr>
        <p:pic>
          <p:nvPicPr>
            <p:cNvPr id="4" name="Afbeelding 3" descr="Afbeelding met tekenfilm, clipart, tekening, illustratie&#10;&#10;Door AI gegenereerde inhoud is mogelijk onjuist.">
              <a:extLst>
                <a:ext uri="{FF2B5EF4-FFF2-40B4-BE49-F238E27FC236}">
                  <a16:creationId xmlns:a16="http://schemas.microsoft.com/office/drawing/2014/main" id="{8F7C233F-CB3E-0EC1-AC9B-6BC2818F8D89}"/>
                </a:ext>
              </a:extLst>
            </p:cNvPr>
            <p:cNvPicPr>
              <a:picLocks noChangeAspect="1"/>
            </p:cNvPicPr>
            <p:nvPr/>
          </p:nvPicPr>
          <p:blipFill>
            <a:blip r:embed="rId4"/>
            <a:srcRect l="24423" t="7534" r="30192" b="14466"/>
            <a:stretch/>
          </p:blipFill>
          <p:spPr>
            <a:xfrm>
              <a:off x="4700955" y="2300653"/>
              <a:ext cx="2766652" cy="2674624"/>
            </a:xfrm>
            <a:prstGeom prst="rect">
              <a:avLst/>
            </a:prstGeom>
          </p:spPr>
        </p:pic>
        <p:sp>
          <p:nvSpPr>
            <p:cNvPr id="13" name="Tekstvak 12">
              <a:extLst>
                <a:ext uri="{FF2B5EF4-FFF2-40B4-BE49-F238E27FC236}">
                  <a16:creationId xmlns:a16="http://schemas.microsoft.com/office/drawing/2014/main" id="{7B4CAD22-B83F-C2F9-19E8-40D8EBA85469}"/>
                </a:ext>
              </a:extLst>
            </p:cNvPr>
            <p:cNvSpPr txBox="1"/>
            <p:nvPr/>
          </p:nvSpPr>
          <p:spPr>
            <a:xfrm>
              <a:off x="4717072" y="530176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Toewijding</a:t>
              </a:r>
              <a:endParaRPr lang="nl-NL" dirty="0">
                <a:solidFill>
                  <a:srgbClr val="002060"/>
                </a:solidFill>
                <a:latin typeface="Century Gothic" panose="020B0502020202020204" pitchFamily="34" charset="0"/>
              </a:endParaRPr>
            </a:p>
          </p:txBody>
        </p:sp>
      </p:grpSp>
      <p:grpSp>
        <p:nvGrpSpPr>
          <p:cNvPr id="18" name="Groep 17">
            <a:extLst>
              <a:ext uri="{FF2B5EF4-FFF2-40B4-BE49-F238E27FC236}">
                <a16:creationId xmlns:a16="http://schemas.microsoft.com/office/drawing/2014/main" id="{1A051C43-EAE5-E681-1DA3-A25BD484B4A6}"/>
              </a:ext>
            </a:extLst>
          </p:cNvPr>
          <p:cNvGrpSpPr/>
          <p:nvPr/>
        </p:nvGrpSpPr>
        <p:grpSpPr>
          <a:xfrm>
            <a:off x="8065476" y="2675792"/>
            <a:ext cx="3493488" cy="3087635"/>
            <a:chOff x="8065476" y="2675792"/>
            <a:chExt cx="3493488" cy="3087635"/>
          </a:xfrm>
        </p:grpSpPr>
        <p:pic>
          <p:nvPicPr>
            <p:cNvPr id="9" name="Afbeelding 8" descr="Afbeelding met tekst, kleding, person, Menselijk gezicht&#10;&#10;Door AI gegenereerde inhoud is mogelijk onjuist.">
              <a:extLst>
                <a:ext uri="{FF2B5EF4-FFF2-40B4-BE49-F238E27FC236}">
                  <a16:creationId xmlns:a16="http://schemas.microsoft.com/office/drawing/2014/main" id="{49FC110B-91DD-F4AF-F250-34215B172740}"/>
                </a:ext>
              </a:extLst>
            </p:cNvPr>
            <p:cNvPicPr>
              <a:picLocks noChangeAspect="1"/>
            </p:cNvPicPr>
            <p:nvPr/>
          </p:nvPicPr>
          <p:blipFill>
            <a:blip r:embed="rId5"/>
            <a:srcRect l="12308" t="4795" r="11538" b="7811"/>
            <a:stretch/>
          </p:blipFill>
          <p:spPr>
            <a:xfrm>
              <a:off x="8065476" y="2675792"/>
              <a:ext cx="3493488" cy="2246486"/>
            </a:xfrm>
            <a:prstGeom prst="rect">
              <a:avLst/>
            </a:prstGeom>
          </p:spPr>
        </p:pic>
        <p:sp>
          <p:nvSpPr>
            <p:cNvPr id="15" name="Tekstvak 14">
              <a:extLst>
                <a:ext uri="{FF2B5EF4-FFF2-40B4-BE49-F238E27FC236}">
                  <a16:creationId xmlns:a16="http://schemas.microsoft.com/office/drawing/2014/main" id="{C655907E-5BF2-CF7A-6BF4-6866AF4A7119}"/>
                </a:ext>
              </a:extLst>
            </p:cNvPr>
            <p:cNvSpPr txBox="1"/>
            <p:nvPr/>
          </p:nvSpPr>
          <p:spPr>
            <a:xfrm>
              <a:off x="8445010" y="5301762"/>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002060"/>
                  </a:solidFill>
                  <a:latin typeface="Century Gothic" panose="020B0502020202020204" pitchFamily="34" charset="0"/>
                </a:rPr>
                <a:t>Absorptie</a:t>
              </a:r>
              <a:endParaRPr lang="nl-NL" dirty="0">
                <a:solidFill>
                  <a:srgbClr val="002060"/>
                </a:solidFill>
                <a:latin typeface="Century Gothic" panose="020B0502020202020204" pitchFamily="34" charset="0"/>
              </a:endParaRPr>
            </a:p>
          </p:txBody>
        </p:sp>
      </p:grpSp>
    </p:spTree>
    <p:extLst>
      <p:ext uri="{BB962C8B-B14F-4D97-AF65-F5344CB8AC3E}">
        <p14:creationId xmlns:p14="http://schemas.microsoft.com/office/powerpoint/2010/main" val="21382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9B796582-1752-BA49-8311-F0CF27EE0C8E}"/>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D030F90E-C5CA-62E3-6945-840BF3E0D8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796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3" descr="Afbeelding met grafische vormgeving, schermopname, clipart, Graphics&#10;&#10;Automatisch gegenereerde beschrijving"/>
          <p:cNvPicPr preferRelativeResize="0"/>
          <p:nvPr/>
        </p:nvPicPr>
        <p:blipFill rotWithShape="1">
          <a:blip r:embed="rId3">
            <a:alphaModFix/>
          </a:blip>
          <a:srcRect r="51828"/>
          <a:stretch/>
        </p:blipFill>
        <p:spPr>
          <a:xfrm>
            <a:off x="-235974" y="-1484671"/>
            <a:ext cx="5873099" cy="6858000"/>
          </a:xfrm>
          <a:prstGeom prst="rect">
            <a:avLst/>
          </a:prstGeom>
          <a:noFill/>
          <a:ln>
            <a:noFill/>
          </a:ln>
        </p:spPr>
      </p:pic>
      <p:pic>
        <p:nvPicPr>
          <p:cNvPr id="2" name="Google Shape;195;p13" descr="Afbeelding met grafische vormgeving, schermopname, clipart, Graphics&#10;&#10;Automatisch gegenereerde beschrijving">
            <a:extLst>
              <a:ext uri="{FF2B5EF4-FFF2-40B4-BE49-F238E27FC236}">
                <a16:creationId xmlns:a16="http://schemas.microsoft.com/office/drawing/2014/main" id="{EC489A29-8728-7672-0344-7491BA46E14F}"/>
              </a:ext>
            </a:extLst>
          </p:cNvPr>
          <p:cNvPicPr preferRelativeResize="0"/>
          <p:nvPr/>
        </p:nvPicPr>
        <p:blipFill rotWithShape="1">
          <a:blip r:embed="rId3">
            <a:alphaModFix/>
          </a:blip>
          <a:srcRect l="56864" t="26390"/>
          <a:stretch/>
        </p:blipFill>
        <p:spPr>
          <a:xfrm>
            <a:off x="6096000" y="325167"/>
            <a:ext cx="5259123" cy="5048162"/>
          </a:xfrm>
          <a:prstGeom prst="rect">
            <a:avLst/>
          </a:prstGeom>
          <a:noFill/>
          <a:ln>
            <a:noFill/>
          </a:ln>
        </p:spPr>
      </p:pic>
      <p:pic>
        <p:nvPicPr>
          <p:cNvPr id="3" name="Afbeelding 2" descr="Afbeelding met tekst, schermopname, grafische vormgeving, Graphics&#10;&#10;Door AI gegenereerde inhoud is mogelijk onjuist.">
            <a:extLst>
              <a:ext uri="{FF2B5EF4-FFF2-40B4-BE49-F238E27FC236}">
                <a16:creationId xmlns:a16="http://schemas.microsoft.com/office/drawing/2014/main" id="{3BFCC450-46D7-E949-EB6A-38EFB09CF680}"/>
              </a:ext>
            </a:extLst>
          </p:cNvPr>
          <p:cNvPicPr>
            <a:picLocks noChangeAspect="1"/>
          </p:cNvPicPr>
          <p:nvPr/>
        </p:nvPicPr>
        <p:blipFill>
          <a:blip r:embed="rId4"/>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4"/>
          <p:cNvSpPr txBox="1">
            <a:spLocks noGrp="1"/>
          </p:cNvSpPr>
          <p:nvPr>
            <p:ph type="title"/>
          </p:nvPr>
        </p:nvSpPr>
        <p:spPr>
          <a:xfrm>
            <a:off x="838200" y="333375"/>
            <a:ext cx="10514013" cy="7200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lt1"/>
              </a:buClr>
              <a:buSzPct val="100000"/>
              <a:buFont typeface="Century Gothic"/>
              <a:buNone/>
            </a:pPr>
            <a:r>
              <a:rPr lang="nl-NL" sz="4400">
                <a:solidFill>
                  <a:schemeClr val="lt1"/>
                </a:solidFill>
              </a:rPr>
              <a:t>Twee processen van het JD-R</a:t>
            </a:r>
            <a:br>
              <a:rPr lang="nl-NL" sz="4400">
                <a:solidFill>
                  <a:schemeClr val="lt1"/>
                </a:solidFill>
              </a:rPr>
            </a:br>
            <a:r>
              <a:rPr lang="nl-NL" sz="3600" b="0">
                <a:solidFill>
                  <a:schemeClr val="lt1"/>
                </a:solidFill>
              </a:rPr>
              <a:t>Motivatie en Uitputting</a:t>
            </a:r>
            <a:endParaRPr/>
          </a:p>
        </p:txBody>
      </p:sp>
      <p:pic>
        <p:nvPicPr>
          <p:cNvPr id="189" name="Google Shape;189;p4"/>
          <p:cNvPicPr preferRelativeResize="0"/>
          <p:nvPr/>
        </p:nvPicPr>
        <p:blipFill rotWithShape="1">
          <a:blip r:embed="rId3">
            <a:alphaModFix/>
          </a:blip>
          <a:srcRect/>
          <a:stretch/>
        </p:blipFill>
        <p:spPr>
          <a:xfrm>
            <a:off x="823159" y="1804398"/>
            <a:ext cx="10606825" cy="1039285"/>
          </a:xfrm>
          <a:prstGeom prst="rect">
            <a:avLst/>
          </a:prstGeom>
          <a:noFill/>
          <a:ln>
            <a:noFill/>
          </a:ln>
        </p:spPr>
      </p:pic>
      <p:pic>
        <p:nvPicPr>
          <p:cNvPr id="190" name="Google Shape;190;p4"/>
          <p:cNvPicPr preferRelativeResize="0"/>
          <p:nvPr/>
        </p:nvPicPr>
        <p:blipFill rotWithShape="1">
          <a:blip r:embed="rId4">
            <a:alphaModFix/>
          </a:blip>
          <a:srcRect/>
          <a:stretch/>
        </p:blipFill>
        <p:spPr>
          <a:xfrm>
            <a:off x="700463" y="3204928"/>
            <a:ext cx="10722124" cy="10392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a:extLst>
            <a:ext uri="{FF2B5EF4-FFF2-40B4-BE49-F238E27FC236}">
              <a16:creationId xmlns:a16="http://schemas.microsoft.com/office/drawing/2014/main" id="{8B889752-A24E-66EE-B5B4-89BAEEFD80EB}"/>
            </a:ext>
          </a:extLst>
        </p:cNvPr>
        <p:cNvGrpSpPr/>
        <p:nvPr/>
      </p:nvGrpSpPr>
      <p:grpSpPr>
        <a:xfrm>
          <a:off x="0" y="0"/>
          <a:ext cx="0" cy="0"/>
          <a:chOff x="0" y="0"/>
          <a:chExt cx="0" cy="0"/>
        </a:xfrm>
      </p:grpSpPr>
      <p:pic>
        <p:nvPicPr>
          <p:cNvPr id="2" name="Afbeelding 1" descr="Afbeelding met tekst, schermopname, diagram&#10;&#10;Door AI gegenereerde inhoud is mogelijk onjuist.">
            <a:extLst>
              <a:ext uri="{FF2B5EF4-FFF2-40B4-BE49-F238E27FC236}">
                <a16:creationId xmlns:a16="http://schemas.microsoft.com/office/drawing/2014/main" id="{D60255FD-91A9-FA8E-C3FA-9257F2FEE71C}"/>
              </a:ext>
            </a:extLst>
          </p:cNvPr>
          <p:cNvPicPr>
            <a:picLocks noChangeAspect="1"/>
          </p:cNvPicPr>
          <p:nvPr/>
        </p:nvPicPr>
        <p:blipFill>
          <a:blip r:embed="rId3"/>
          <a:stretch>
            <a:fillRect/>
          </a:stretch>
        </p:blipFill>
        <p:spPr>
          <a:xfrm>
            <a:off x="0" y="0"/>
            <a:ext cx="12192000" cy="6858000"/>
          </a:xfrm>
          <a:prstGeom prst="rect">
            <a:avLst/>
          </a:prstGeom>
        </p:spPr>
      </p:pic>
      <p:sp>
        <p:nvSpPr>
          <p:cNvPr id="4" name="Ovaal 3">
            <a:extLst>
              <a:ext uri="{FF2B5EF4-FFF2-40B4-BE49-F238E27FC236}">
                <a16:creationId xmlns:a16="http://schemas.microsoft.com/office/drawing/2014/main" id="{95462C92-94A1-A80D-18D0-DB1CA3AF5B54}"/>
              </a:ext>
            </a:extLst>
          </p:cNvPr>
          <p:cNvSpPr/>
          <p:nvPr/>
        </p:nvSpPr>
        <p:spPr>
          <a:xfrm>
            <a:off x="3543887" y="2891498"/>
            <a:ext cx="1601079" cy="1993215"/>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1376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A&amp;O fonds">
  <a:themeElements>
    <a:clrScheme name="Custom 53">
      <a:dk1>
        <a:srgbClr val="201E5B"/>
      </a:dk1>
      <a:lt1>
        <a:srgbClr val="FFFFFF"/>
      </a:lt1>
      <a:dk2>
        <a:srgbClr val="41F7AC"/>
      </a:dk2>
      <a:lt2>
        <a:srgbClr val="A3D8E7"/>
      </a:lt2>
      <a:accent1>
        <a:srgbClr val="F9364C"/>
      </a:accent1>
      <a:accent2>
        <a:srgbClr val="F3F2E6"/>
      </a:accent2>
      <a:accent3>
        <a:srgbClr val="50C6D9"/>
      </a:accent3>
      <a:accent4>
        <a:srgbClr val="00AE78"/>
      </a:accent4>
      <a:accent5>
        <a:srgbClr val="FFB90B"/>
      </a:accent5>
      <a:accent6>
        <a:srgbClr val="D5BC93"/>
      </a:accent6>
      <a:hlink>
        <a:srgbClr val="F1736D"/>
      </a:hlink>
      <a:folHlink>
        <a:srgbClr val="918D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7f5d49-c9ab-4dc5-97bb-a6608c80d292">
      <Terms xmlns="http://schemas.microsoft.com/office/infopath/2007/PartnerControls"/>
    </lcf76f155ced4ddcb4097134ff3c332f>
    <TaxCatchAll xmlns="6b013a9b-175e-4a55-92ab-d0fcc22ee51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A54F322F333C469751A0A1724DAA52" ma:contentTypeVersion="12" ma:contentTypeDescription="Een nieuw document maken." ma:contentTypeScope="" ma:versionID="7bb5ee234cf1a239db8224f045039d64">
  <xsd:schema xmlns:xsd="http://www.w3.org/2001/XMLSchema" xmlns:xs="http://www.w3.org/2001/XMLSchema" xmlns:p="http://schemas.microsoft.com/office/2006/metadata/properties" xmlns:ns2="327f5d49-c9ab-4dc5-97bb-a6608c80d292" xmlns:ns3="6b013a9b-175e-4a55-92ab-d0fcc22ee51a" targetNamespace="http://schemas.microsoft.com/office/2006/metadata/properties" ma:root="true" ma:fieldsID="6613850f59774f66eec07607e193d750" ns2:_="" ns3:_="">
    <xsd:import namespace="327f5d49-c9ab-4dc5-97bb-a6608c80d292"/>
    <xsd:import namespace="6b013a9b-175e-4a55-92ab-d0fcc22ee51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7f5d49-c9ab-4dc5-97bb-a6608c80d2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36dc5d3-1c25-416d-9ff8-30d8d33104e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013a9b-175e-4a55-92ab-d0fcc22ee51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84dacc3-6494-4452-91af-75c5f91d98cf}" ma:internalName="TaxCatchAll" ma:showField="CatchAllData" ma:web="6b013a9b-175e-4a55-92ab-d0fcc22ee5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AFB46A-AF54-4068-A216-369BFB2851B0}">
  <ds:schemaRefs>
    <ds:schemaRef ds:uri="http://schemas.microsoft.com/sharepoint/v3/contenttype/forms"/>
  </ds:schemaRefs>
</ds:datastoreItem>
</file>

<file path=customXml/itemProps2.xml><?xml version="1.0" encoding="utf-8"?>
<ds:datastoreItem xmlns:ds="http://schemas.openxmlformats.org/officeDocument/2006/customXml" ds:itemID="{7EE63ACF-4DFA-4A68-A976-70F02AE04111}">
  <ds:schemaRef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purl.org/dc/elements/1.1/"/>
    <ds:schemaRef ds:uri="6b013a9b-175e-4a55-92ab-d0fcc22ee51a"/>
    <ds:schemaRef ds:uri="327f5d49-c9ab-4dc5-97bb-a6608c80d292"/>
    <ds:schemaRef ds:uri="http://schemas.microsoft.com/office/2006/metadata/properties"/>
  </ds:schemaRefs>
</ds:datastoreItem>
</file>

<file path=customXml/itemProps3.xml><?xml version="1.0" encoding="utf-8"?>
<ds:datastoreItem xmlns:ds="http://schemas.openxmlformats.org/officeDocument/2006/customXml" ds:itemID="{7676B405-4E78-420C-A50C-64B6EAE9A7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7f5d49-c9ab-4dc5-97bb-a6608c80d292"/>
    <ds:schemaRef ds:uri="6b013a9b-175e-4a55-92ab-d0fcc22e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TotalTime>
  <Words>1318</Words>
  <Application>Microsoft Office PowerPoint</Application>
  <PresentationFormat>Breedbeeld</PresentationFormat>
  <Paragraphs>100</Paragraphs>
  <Slides>32</Slides>
  <Notes>22</Notes>
  <HiddenSlides>0</HiddenSlides>
  <MMClips>6</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Calibri</vt:lpstr>
      <vt:lpstr>Century Gothic</vt:lpstr>
      <vt:lpstr>Wingdings</vt:lpstr>
      <vt:lpstr>Arial</vt:lpstr>
      <vt:lpstr>A&amp;O fonds</vt:lpstr>
      <vt:lpstr>Grip op mentale kracht van je team</vt:lpstr>
      <vt:lpstr>Het JD-R model</vt:lpstr>
      <vt:lpstr>Het JD-R model</vt:lpstr>
      <vt:lpstr>PowerPoint-presentatie</vt:lpstr>
      <vt:lpstr>Bevlogenheid</vt:lpstr>
      <vt:lpstr>PowerPoint-presentatie</vt:lpstr>
      <vt:lpstr>PowerPoint-presentatie</vt:lpstr>
      <vt:lpstr>Twee processen van het JD-R Motivatie en Uitputting</vt:lpstr>
      <vt:lpstr>PowerPoint-presentatie</vt:lpstr>
      <vt:lpstr>De BUFFER strategie</vt:lpstr>
      <vt:lpstr>De BOOST strategie</vt:lpstr>
      <vt:lpstr>PowerPoint-presentatie</vt:lpstr>
      <vt:lpstr>De verliescyclus</vt:lpstr>
      <vt:lpstr>De winstcyclus</vt:lpstr>
      <vt:lpstr>PowerPoint-presentatie</vt:lpstr>
      <vt:lpstr>Zelfdeterminatie theorie</vt:lpstr>
      <vt:lpstr>PowerPoint-presentatie</vt:lpstr>
      <vt:lpstr>Over motivatie</vt:lpstr>
      <vt:lpstr>Motivatie volgens ZDT</vt:lpstr>
      <vt:lpstr>Over motivatie</vt:lpstr>
      <vt:lpstr>3 psychologische basisbehoeften</vt:lpstr>
      <vt:lpstr>De workshop</vt:lpstr>
      <vt:lpstr>Systemisch werken</vt:lpstr>
      <vt:lpstr>PowerPoint-presentatie</vt:lpstr>
      <vt:lpstr>Wat is een systeem?</vt:lpstr>
      <vt:lpstr>Hoe ziet dat er uit in een organisatie?</vt:lpstr>
      <vt:lpstr>PowerPoint-presentatie</vt:lpstr>
      <vt:lpstr>Systemische principes Binding/erbij horen</vt:lpstr>
      <vt:lpstr>Systemische principes Ordening</vt:lpstr>
      <vt:lpstr>Systemische principes Geven en nemen</vt:lpstr>
      <vt:lpstr>De workshop</vt:lpstr>
      <vt:lpstr>Meer 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Bastiaan van de Werk</dc:creator>
  <cp:lastModifiedBy>Jantine Lansink</cp:lastModifiedBy>
  <cp:revision>838</cp:revision>
  <dcterms:created xsi:type="dcterms:W3CDTF">2019-01-15T13:17:09Z</dcterms:created>
  <dcterms:modified xsi:type="dcterms:W3CDTF">2025-04-02T08:12:49Z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0x01010031A54F322F333C469751A0A1724DAA52</vt:lpwstr>
  </property>
  <property fmtid="{D5CDD505-2E9C-101B-9397-08002B2CF9AE}" pid="11" name="MediaServiceImageTags">
    <vt:lpwstr/>
  </property>
</Properties>
</file>