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56" r:id="rId5"/>
    <p:sldId id="304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14" r:id="rId18"/>
    <p:sldId id="317" r:id="rId19"/>
    <p:sldId id="341" r:id="rId20"/>
    <p:sldId id="316" r:id="rId21"/>
    <p:sldId id="340" r:id="rId22"/>
    <p:sldId id="277" r:id="rId23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kom" id="{E75E278A-FF0E-49A4-B170-79828D63BBAD}">
          <p14:sldIdLst>
            <p14:sldId id="256"/>
          </p14:sldIdLst>
        </p14:section>
        <p14:section name="Inhoud" id="{B9B51309-D148-4332-87C2-07BE32FBCA3B}">
          <p14:sldIdLst>
            <p14:sldId id="304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14"/>
            <p14:sldId id="317"/>
            <p14:sldId id="341"/>
            <p14:sldId id="316"/>
            <p14:sldId id="340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2379"/>
    <a:srgbClr val="211E5B"/>
    <a:srgbClr val="3D387D"/>
    <a:srgbClr val="B1EDE8"/>
    <a:srgbClr val="42F7AC"/>
    <a:srgbClr val="F4F2E6"/>
    <a:srgbClr val="EBEBEB"/>
    <a:srgbClr val="F8F8F8"/>
    <a:srgbClr val="D24726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F5D89C-F138-4E36-8FAF-91E94609C164}" v="19" dt="2021-01-13T07:26:28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2" autoAdjust="0"/>
    <p:restoredTop sz="67925" autoAdjust="0"/>
  </p:normalViewPr>
  <p:slideViewPr>
    <p:cSldViewPr snapToGrid="0">
      <p:cViewPr varScale="1">
        <p:scale>
          <a:sx n="55" d="100"/>
          <a:sy n="55" d="100"/>
        </p:scale>
        <p:origin x="1570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348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 Wal, Menno" userId="4fc62332-3d41-49ad-b47f-60711d8f6f3a" providerId="ADAL" clId="{F3F5D89C-F138-4E36-8FAF-91E94609C164}"/>
    <pc:docChg chg="undo custSel addSld delSld modSld sldOrd modSection">
      <pc:chgData name="ter Wal, Menno" userId="4fc62332-3d41-49ad-b47f-60711d8f6f3a" providerId="ADAL" clId="{F3F5D89C-F138-4E36-8FAF-91E94609C164}" dt="2021-01-13T07:26:49.489" v="1465" actId="313"/>
      <pc:docMkLst>
        <pc:docMk/>
      </pc:docMkLst>
      <pc:sldChg chg="modSp">
        <pc:chgData name="ter Wal, Menno" userId="4fc62332-3d41-49ad-b47f-60711d8f6f3a" providerId="ADAL" clId="{F3F5D89C-F138-4E36-8FAF-91E94609C164}" dt="2021-01-13T07:16:55.451" v="526" actId="255"/>
        <pc:sldMkLst>
          <pc:docMk/>
          <pc:sldMk cId="1591505491" sldId="304"/>
        </pc:sldMkLst>
        <pc:spChg chg="mod">
          <ac:chgData name="ter Wal, Menno" userId="4fc62332-3d41-49ad-b47f-60711d8f6f3a" providerId="ADAL" clId="{F3F5D89C-F138-4E36-8FAF-91E94609C164}" dt="2021-01-13T07:16:55.451" v="526" actId="255"/>
          <ac:spMkLst>
            <pc:docMk/>
            <pc:sldMk cId="1591505491" sldId="304"/>
            <ac:spMk id="3" creationId="{67247FBB-F2C0-BC4B-9250-0336B9699E34}"/>
          </ac:spMkLst>
        </pc:spChg>
      </pc:sldChg>
      <pc:sldChg chg="del">
        <pc:chgData name="ter Wal, Menno" userId="4fc62332-3d41-49ad-b47f-60711d8f6f3a" providerId="ADAL" clId="{F3F5D89C-F138-4E36-8FAF-91E94609C164}" dt="2021-01-13T07:18:52.227" v="582" actId="2696"/>
        <pc:sldMkLst>
          <pc:docMk/>
          <pc:sldMk cId="3571355955" sldId="309"/>
        </pc:sldMkLst>
      </pc:sldChg>
      <pc:sldChg chg="del">
        <pc:chgData name="ter Wal, Menno" userId="4fc62332-3d41-49ad-b47f-60711d8f6f3a" providerId="ADAL" clId="{F3F5D89C-F138-4E36-8FAF-91E94609C164}" dt="2021-01-13T07:22:23.416" v="1036" actId="2696"/>
        <pc:sldMkLst>
          <pc:docMk/>
          <pc:sldMk cId="2204139686" sldId="310"/>
        </pc:sldMkLst>
      </pc:sldChg>
      <pc:sldChg chg="delSp">
        <pc:chgData name="ter Wal, Menno" userId="4fc62332-3d41-49ad-b47f-60711d8f6f3a" providerId="ADAL" clId="{F3F5D89C-F138-4E36-8FAF-91E94609C164}" dt="2021-01-13T07:25:07.655" v="1200" actId="478"/>
        <pc:sldMkLst>
          <pc:docMk/>
          <pc:sldMk cId="734008619" sldId="314"/>
        </pc:sldMkLst>
        <pc:spChg chg="del">
          <ac:chgData name="ter Wal, Menno" userId="4fc62332-3d41-49ad-b47f-60711d8f6f3a" providerId="ADAL" clId="{F3F5D89C-F138-4E36-8FAF-91E94609C164}" dt="2021-01-13T07:25:07.655" v="1200" actId="478"/>
          <ac:spMkLst>
            <pc:docMk/>
            <pc:sldMk cId="734008619" sldId="314"/>
            <ac:spMk id="5" creationId="{F8A34BCA-11EE-49E6-945A-E4471D84A710}"/>
          </ac:spMkLst>
        </pc:spChg>
      </pc:sldChg>
      <pc:sldChg chg="del">
        <pc:chgData name="ter Wal, Menno" userId="4fc62332-3d41-49ad-b47f-60711d8f6f3a" providerId="ADAL" clId="{F3F5D89C-F138-4E36-8FAF-91E94609C164}" dt="2021-01-13T07:14:28.473" v="376" actId="2696"/>
        <pc:sldMkLst>
          <pc:docMk/>
          <pc:sldMk cId="3717195851" sldId="322"/>
        </pc:sldMkLst>
      </pc:sldChg>
      <pc:sldChg chg="del">
        <pc:chgData name="ter Wal, Menno" userId="4fc62332-3d41-49ad-b47f-60711d8f6f3a" providerId="ADAL" clId="{F3F5D89C-F138-4E36-8FAF-91E94609C164}" dt="2021-01-13T07:14:28.651" v="377" actId="2696"/>
        <pc:sldMkLst>
          <pc:docMk/>
          <pc:sldMk cId="2357572046" sldId="327"/>
        </pc:sldMkLst>
      </pc:sldChg>
      <pc:sldChg chg="del">
        <pc:chgData name="ter Wal, Menno" userId="4fc62332-3d41-49ad-b47f-60711d8f6f3a" providerId="ADAL" clId="{F3F5D89C-F138-4E36-8FAF-91E94609C164}" dt="2021-01-13T07:24:46.169" v="1199" actId="2696"/>
        <pc:sldMkLst>
          <pc:docMk/>
          <pc:sldMk cId="3442869897" sldId="328"/>
        </pc:sldMkLst>
      </pc:sldChg>
      <pc:sldChg chg="modSp">
        <pc:chgData name="ter Wal, Menno" userId="4fc62332-3d41-49ad-b47f-60711d8f6f3a" providerId="ADAL" clId="{F3F5D89C-F138-4E36-8FAF-91E94609C164}" dt="2021-01-13T07:16:50.442" v="525" actId="1076"/>
        <pc:sldMkLst>
          <pc:docMk/>
          <pc:sldMk cId="4114123449" sldId="332"/>
        </pc:sldMkLst>
        <pc:spChg chg="mod">
          <ac:chgData name="ter Wal, Menno" userId="4fc62332-3d41-49ad-b47f-60711d8f6f3a" providerId="ADAL" clId="{F3F5D89C-F138-4E36-8FAF-91E94609C164}" dt="2021-01-13T07:16:50.442" v="525" actId="1076"/>
          <ac:spMkLst>
            <pc:docMk/>
            <pc:sldMk cId="4114123449" sldId="332"/>
            <ac:spMk id="9" creationId="{45FFECF8-5F20-4995-B08F-0A3684FE04C5}"/>
          </ac:spMkLst>
        </pc:spChg>
      </pc:sldChg>
      <pc:sldChg chg="modSp">
        <pc:chgData name="ter Wal, Menno" userId="4fc62332-3d41-49ad-b47f-60711d8f6f3a" providerId="ADAL" clId="{F3F5D89C-F138-4E36-8FAF-91E94609C164}" dt="2021-01-13T07:15:28.262" v="450" actId="255"/>
        <pc:sldMkLst>
          <pc:docMk/>
          <pc:sldMk cId="4263022211" sldId="334"/>
        </pc:sldMkLst>
        <pc:spChg chg="mod">
          <ac:chgData name="ter Wal, Menno" userId="4fc62332-3d41-49ad-b47f-60711d8f6f3a" providerId="ADAL" clId="{F3F5D89C-F138-4E36-8FAF-91E94609C164}" dt="2021-01-13T07:15:28.262" v="450" actId="255"/>
          <ac:spMkLst>
            <pc:docMk/>
            <pc:sldMk cId="4263022211" sldId="334"/>
            <ac:spMk id="10" creationId="{95D7F776-4003-4B60-B77B-CB8D40E44817}"/>
          </ac:spMkLst>
        </pc:spChg>
      </pc:sldChg>
      <pc:sldChg chg="addSp delSp modSp modNotesTx">
        <pc:chgData name="ter Wal, Menno" userId="4fc62332-3d41-49ad-b47f-60711d8f6f3a" providerId="ADAL" clId="{F3F5D89C-F138-4E36-8FAF-91E94609C164}" dt="2021-01-13T07:17:08.419" v="528" actId="1076"/>
        <pc:sldMkLst>
          <pc:docMk/>
          <pc:sldMk cId="676262036" sldId="335"/>
        </pc:sldMkLst>
        <pc:spChg chg="mod">
          <ac:chgData name="ter Wal, Menno" userId="4fc62332-3d41-49ad-b47f-60711d8f6f3a" providerId="ADAL" clId="{F3F5D89C-F138-4E36-8FAF-91E94609C164}" dt="2021-01-13T07:12:46.533" v="65" actId="20577"/>
          <ac:spMkLst>
            <pc:docMk/>
            <pc:sldMk cId="676262036" sldId="335"/>
            <ac:spMk id="2" creationId="{5A8E96BA-C6D0-8A46-8390-DC3508A79702}"/>
          </ac:spMkLst>
        </pc:spChg>
        <pc:spChg chg="mod">
          <ac:chgData name="ter Wal, Menno" userId="4fc62332-3d41-49ad-b47f-60711d8f6f3a" providerId="ADAL" clId="{F3F5D89C-F138-4E36-8FAF-91E94609C164}" dt="2021-01-13T07:17:08.419" v="528" actId="1076"/>
          <ac:spMkLst>
            <pc:docMk/>
            <pc:sldMk cId="676262036" sldId="335"/>
            <ac:spMk id="9" creationId="{45FFECF8-5F20-4995-B08F-0A3684FE04C5}"/>
          </ac:spMkLst>
        </pc:spChg>
        <pc:picChg chg="add mod">
          <ac:chgData name="ter Wal, Menno" userId="4fc62332-3d41-49ad-b47f-60711d8f6f3a" providerId="ADAL" clId="{F3F5D89C-F138-4E36-8FAF-91E94609C164}" dt="2021-01-13T07:12:57.952" v="67" actId="1076"/>
          <ac:picMkLst>
            <pc:docMk/>
            <pc:sldMk cId="676262036" sldId="335"/>
            <ac:picMk id="6" creationId="{4F54CDC3-66DE-41E2-AABF-7CDD133A99DB}"/>
          </ac:picMkLst>
        </pc:picChg>
        <pc:picChg chg="del">
          <ac:chgData name="ter Wal, Menno" userId="4fc62332-3d41-49ad-b47f-60711d8f6f3a" providerId="ADAL" clId="{F3F5D89C-F138-4E36-8FAF-91E94609C164}" dt="2021-01-13T07:12:59.163" v="68" actId="478"/>
          <ac:picMkLst>
            <pc:docMk/>
            <pc:sldMk cId="676262036" sldId="335"/>
            <ac:picMk id="8" creationId="{19982B3B-5D55-4C8C-B6ED-CE2CECE53C0F}"/>
          </ac:picMkLst>
        </pc:picChg>
      </pc:sldChg>
      <pc:sldChg chg="modSp add">
        <pc:chgData name="ter Wal, Menno" userId="4fc62332-3d41-49ad-b47f-60711d8f6f3a" providerId="ADAL" clId="{F3F5D89C-F138-4E36-8FAF-91E94609C164}" dt="2021-01-13T07:14:19.992" v="375" actId="20577"/>
        <pc:sldMkLst>
          <pc:docMk/>
          <pc:sldMk cId="1769861532" sldId="336"/>
        </pc:sldMkLst>
        <pc:spChg chg="mod">
          <ac:chgData name="ter Wal, Menno" userId="4fc62332-3d41-49ad-b47f-60711d8f6f3a" providerId="ADAL" clId="{F3F5D89C-F138-4E36-8FAF-91E94609C164}" dt="2021-01-13T07:14:19.992" v="375" actId="20577"/>
          <ac:spMkLst>
            <pc:docMk/>
            <pc:sldMk cId="1769861532" sldId="336"/>
            <ac:spMk id="2" creationId="{5A8E96BA-C6D0-8A46-8390-DC3508A79702}"/>
          </ac:spMkLst>
        </pc:spChg>
      </pc:sldChg>
      <pc:sldChg chg="addSp delSp modSp add">
        <pc:chgData name="ter Wal, Menno" userId="4fc62332-3d41-49ad-b47f-60711d8f6f3a" providerId="ADAL" clId="{F3F5D89C-F138-4E36-8FAF-91E94609C164}" dt="2021-01-13T07:18:46.168" v="581" actId="1035"/>
        <pc:sldMkLst>
          <pc:docMk/>
          <pc:sldMk cId="1427737089" sldId="337"/>
        </pc:sldMkLst>
        <pc:spChg chg="mod">
          <ac:chgData name="ter Wal, Menno" userId="4fc62332-3d41-49ad-b47f-60711d8f6f3a" providerId="ADAL" clId="{F3F5D89C-F138-4E36-8FAF-91E94609C164}" dt="2021-01-13T07:15:01.634" v="444" actId="313"/>
          <ac:spMkLst>
            <pc:docMk/>
            <pc:sldMk cId="1427737089" sldId="337"/>
            <ac:spMk id="2" creationId="{5A8E96BA-C6D0-8A46-8390-DC3508A79702}"/>
          </ac:spMkLst>
        </pc:spChg>
        <pc:spChg chg="add mod">
          <ac:chgData name="ter Wal, Menno" userId="4fc62332-3d41-49ad-b47f-60711d8f6f3a" providerId="ADAL" clId="{F3F5D89C-F138-4E36-8FAF-91E94609C164}" dt="2021-01-13T07:18:46.168" v="581" actId="1035"/>
          <ac:spMkLst>
            <pc:docMk/>
            <pc:sldMk cId="1427737089" sldId="337"/>
            <ac:spMk id="8" creationId="{111DC308-3144-4C90-85A9-C43809900B23}"/>
          </ac:spMkLst>
        </pc:spChg>
        <pc:spChg chg="add mod">
          <ac:chgData name="ter Wal, Menno" userId="4fc62332-3d41-49ad-b47f-60711d8f6f3a" providerId="ADAL" clId="{F3F5D89C-F138-4E36-8FAF-91E94609C164}" dt="2021-01-13T07:18:46.168" v="581" actId="1035"/>
          <ac:spMkLst>
            <pc:docMk/>
            <pc:sldMk cId="1427737089" sldId="337"/>
            <ac:spMk id="9" creationId="{05979F1B-95A6-43F0-A5F1-4D597F728E98}"/>
          </ac:spMkLst>
        </pc:spChg>
        <pc:spChg chg="mod">
          <ac:chgData name="ter Wal, Menno" userId="4fc62332-3d41-49ad-b47f-60711d8f6f3a" providerId="ADAL" clId="{F3F5D89C-F138-4E36-8FAF-91E94609C164}" dt="2021-01-13T07:18:42.381" v="567" actId="1076"/>
          <ac:spMkLst>
            <pc:docMk/>
            <pc:sldMk cId="1427737089" sldId="337"/>
            <ac:spMk id="10" creationId="{95D7F776-4003-4B60-B77B-CB8D40E44817}"/>
          </ac:spMkLst>
        </pc:spChg>
        <pc:spChg chg="add mod">
          <ac:chgData name="ter Wal, Menno" userId="4fc62332-3d41-49ad-b47f-60711d8f6f3a" providerId="ADAL" clId="{F3F5D89C-F138-4E36-8FAF-91E94609C164}" dt="2021-01-13T07:18:46.168" v="581" actId="1035"/>
          <ac:spMkLst>
            <pc:docMk/>
            <pc:sldMk cId="1427737089" sldId="337"/>
            <ac:spMk id="11" creationId="{A4421624-95C1-499F-A554-01305EC6F2D1}"/>
          </ac:spMkLst>
        </pc:spChg>
        <pc:spChg chg="del">
          <ac:chgData name="ter Wal, Menno" userId="4fc62332-3d41-49ad-b47f-60711d8f6f3a" providerId="ADAL" clId="{F3F5D89C-F138-4E36-8FAF-91E94609C164}" dt="2021-01-13T07:17:26.759" v="530" actId="478"/>
          <ac:spMkLst>
            <pc:docMk/>
            <pc:sldMk cId="1427737089" sldId="337"/>
            <ac:spMk id="12" creationId="{A96BE358-AF27-4314-9FAB-ED2A31C17164}"/>
          </ac:spMkLst>
        </pc:spChg>
        <pc:spChg chg="add mod">
          <ac:chgData name="ter Wal, Menno" userId="4fc62332-3d41-49ad-b47f-60711d8f6f3a" providerId="ADAL" clId="{F3F5D89C-F138-4E36-8FAF-91E94609C164}" dt="2021-01-13T07:18:46.168" v="581" actId="1035"/>
          <ac:spMkLst>
            <pc:docMk/>
            <pc:sldMk cId="1427737089" sldId="337"/>
            <ac:spMk id="13" creationId="{00B080C5-0704-4B56-8F28-12D219DA1248}"/>
          </ac:spMkLst>
        </pc:spChg>
        <pc:spChg chg="del">
          <ac:chgData name="ter Wal, Menno" userId="4fc62332-3d41-49ad-b47f-60711d8f6f3a" providerId="ADAL" clId="{F3F5D89C-F138-4E36-8FAF-91E94609C164}" dt="2021-01-13T07:17:26.759" v="530" actId="478"/>
          <ac:spMkLst>
            <pc:docMk/>
            <pc:sldMk cId="1427737089" sldId="337"/>
            <ac:spMk id="14" creationId="{581CE50C-066B-4567-89F5-3BA3A0A2D2CA}"/>
          </ac:spMkLst>
        </pc:spChg>
        <pc:spChg chg="del">
          <ac:chgData name="ter Wal, Menno" userId="4fc62332-3d41-49ad-b47f-60711d8f6f3a" providerId="ADAL" clId="{F3F5D89C-F138-4E36-8FAF-91E94609C164}" dt="2021-01-13T07:17:26.759" v="530" actId="478"/>
          <ac:spMkLst>
            <pc:docMk/>
            <pc:sldMk cId="1427737089" sldId="337"/>
            <ac:spMk id="15" creationId="{D873F765-FAC8-481A-9D96-C6DB23F3DCEB}"/>
          </ac:spMkLst>
        </pc:spChg>
      </pc:sldChg>
      <pc:sldChg chg="addSp delSp modSp add">
        <pc:chgData name="ter Wal, Menno" userId="4fc62332-3d41-49ad-b47f-60711d8f6f3a" providerId="ADAL" clId="{F3F5D89C-F138-4E36-8FAF-91E94609C164}" dt="2021-01-13T07:22:17.554" v="1035" actId="20577"/>
        <pc:sldMkLst>
          <pc:docMk/>
          <pc:sldMk cId="663934395" sldId="338"/>
        </pc:sldMkLst>
        <pc:spChg chg="mod">
          <ac:chgData name="ter Wal, Menno" userId="4fc62332-3d41-49ad-b47f-60711d8f6f3a" providerId="ADAL" clId="{F3F5D89C-F138-4E36-8FAF-91E94609C164}" dt="2021-01-13T07:19:19.402" v="650" actId="20577"/>
          <ac:spMkLst>
            <pc:docMk/>
            <pc:sldMk cId="663934395" sldId="338"/>
            <ac:spMk id="2" creationId="{5A8E96BA-C6D0-8A46-8390-DC3508A79702}"/>
          </ac:spMkLst>
        </pc:spChg>
        <pc:spChg chg="add mod ord">
          <ac:chgData name="ter Wal, Menno" userId="4fc62332-3d41-49ad-b47f-60711d8f6f3a" providerId="ADAL" clId="{F3F5D89C-F138-4E36-8FAF-91E94609C164}" dt="2021-01-13T07:20:17.017" v="667" actId="1037"/>
          <ac:spMkLst>
            <pc:docMk/>
            <pc:sldMk cId="663934395" sldId="338"/>
            <ac:spMk id="3" creationId="{9513E744-FA4C-4AD7-B8D1-6D9C4F3922BD}"/>
          </ac:spMkLst>
        </pc:spChg>
        <pc:spChg chg="mod">
          <ac:chgData name="ter Wal, Menno" userId="4fc62332-3d41-49ad-b47f-60711d8f6f3a" providerId="ADAL" clId="{F3F5D89C-F138-4E36-8FAF-91E94609C164}" dt="2021-01-13T07:22:17.554" v="1035" actId="20577"/>
          <ac:spMkLst>
            <pc:docMk/>
            <pc:sldMk cId="663934395" sldId="338"/>
            <ac:spMk id="9" creationId="{45FFECF8-5F20-4995-B08F-0A3684FE04C5}"/>
          </ac:spMkLst>
        </pc:spChg>
        <pc:picChg chg="del">
          <ac:chgData name="ter Wal, Menno" userId="4fc62332-3d41-49ad-b47f-60711d8f6f3a" providerId="ADAL" clId="{F3F5D89C-F138-4E36-8FAF-91E94609C164}" dt="2021-01-13T07:19:27.572" v="652" actId="478"/>
          <ac:picMkLst>
            <pc:docMk/>
            <pc:sldMk cId="663934395" sldId="338"/>
            <ac:picMk id="6" creationId="{4F54CDC3-66DE-41E2-AABF-7CDD133A99DB}"/>
          </ac:picMkLst>
        </pc:picChg>
        <pc:picChg chg="add mod">
          <ac:chgData name="ter Wal, Menno" userId="4fc62332-3d41-49ad-b47f-60711d8f6f3a" providerId="ADAL" clId="{F3F5D89C-F138-4E36-8FAF-91E94609C164}" dt="2021-01-13T07:20:14.784" v="665" actId="1076"/>
          <ac:picMkLst>
            <pc:docMk/>
            <pc:sldMk cId="663934395" sldId="338"/>
            <ac:picMk id="7" creationId="{7DF7F188-A40D-4F3A-B5B6-F5E379DD339F}"/>
          </ac:picMkLst>
        </pc:picChg>
        <pc:picChg chg="add del">
          <ac:chgData name="ter Wal, Menno" userId="4fc62332-3d41-49ad-b47f-60711d8f6f3a" providerId="ADAL" clId="{F3F5D89C-F138-4E36-8FAF-91E94609C164}" dt="2021-01-13T07:19:41.985" v="656" actId="478"/>
          <ac:picMkLst>
            <pc:docMk/>
            <pc:sldMk cId="663934395" sldId="338"/>
            <ac:picMk id="8" creationId="{C7EEDDC4-BA67-477F-943E-5DEFDFA26B86}"/>
          </ac:picMkLst>
        </pc:picChg>
      </pc:sldChg>
      <pc:sldChg chg="modSp add">
        <pc:chgData name="ter Wal, Menno" userId="4fc62332-3d41-49ad-b47f-60711d8f6f3a" providerId="ADAL" clId="{F3F5D89C-F138-4E36-8FAF-91E94609C164}" dt="2021-01-13T07:24:40.011" v="1198" actId="20577"/>
        <pc:sldMkLst>
          <pc:docMk/>
          <pc:sldMk cId="3773282187" sldId="339"/>
        </pc:sldMkLst>
        <pc:spChg chg="mod">
          <ac:chgData name="ter Wal, Menno" userId="4fc62332-3d41-49ad-b47f-60711d8f6f3a" providerId="ADAL" clId="{F3F5D89C-F138-4E36-8FAF-91E94609C164}" dt="2021-01-13T07:24:40.011" v="1198" actId="20577"/>
          <ac:spMkLst>
            <pc:docMk/>
            <pc:sldMk cId="3773282187" sldId="339"/>
            <ac:spMk id="2" creationId="{5A8E96BA-C6D0-8A46-8390-DC3508A79702}"/>
          </ac:spMkLst>
        </pc:spChg>
      </pc:sldChg>
      <pc:sldChg chg="modSp add ord">
        <pc:chgData name="ter Wal, Menno" userId="4fc62332-3d41-49ad-b47f-60711d8f6f3a" providerId="ADAL" clId="{F3F5D89C-F138-4E36-8FAF-91E94609C164}" dt="2021-01-13T07:26:23.411" v="1396"/>
        <pc:sldMkLst>
          <pc:docMk/>
          <pc:sldMk cId="3333594948" sldId="340"/>
        </pc:sldMkLst>
        <pc:spChg chg="mod">
          <ac:chgData name="ter Wal, Menno" userId="4fc62332-3d41-49ad-b47f-60711d8f6f3a" providerId="ADAL" clId="{F3F5D89C-F138-4E36-8FAF-91E94609C164}" dt="2021-01-13T07:26:03.610" v="1395" actId="20577"/>
          <ac:spMkLst>
            <pc:docMk/>
            <pc:sldMk cId="3333594948" sldId="340"/>
            <ac:spMk id="2" creationId="{5A8E96BA-C6D0-8A46-8390-DC3508A79702}"/>
          </ac:spMkLst>
        </pc:spChg>
      </pc:sldChg>
      <pc:sldChg chg="modSp add">
        <pc:chgData name="ter Wal, Menno" userId="4fc62332-3d41-49ad-b47f-60711d8f6f3a" providerId="ADAL" clId="{F3F5D89C-F138-4E36-8FAF-91E94609C164}" dt="2021-01-13T07:26:49.489" v="1465" actId="313"/>
        <pc:sldMkLst>
          <pc:docMk/>
          <pc:sldMk cId="1840034947" sldId="341"/>
        </pc:sldMkLst>
        <pc:spChg chg="mod">
          <ac:chgData name="ter Wal, Menno" userId="4fc62332-3d41-49ad-b47f-60711d8f6f3a" providerId="ADAL" clId="{F3F5D89C-F138-4E36-8FAF-91E94609C164}" dt="2021-01-13T07:26:49.489" v="1465" actId="313"/>
          <ac:spMkLst>
            <pc:docMk/>
            <pc:sldMk cId="1840034947" sldId="341"/>
            <ac:spMk id="2" creationId="{5A8E96BA-C6D0-8A46-8390-DC3508A79702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FD8657-D98E-FC42-A24D-4BB1D2027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05DA-186E-5B43-B6A0-1F5B3FA0AD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4E21-E0BF-6B4A-B09B-B61201E9ED3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1889-75D2-6548-80A9-1D89E0B16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4D27C-45FB-334D-84F0-AFA6737860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FEC32-0455-DD4E-82B2-FD038F51D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5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1F351C-E7A2-4575-A64E-D3D1329A68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379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dirty="0"/>
              <a:t>Uitvoerder en Rentmeester: het efficiënt en effectief uitvoeren van de administratie en het ondersteunen van toetsing, verbetering en verantwoording van die administratie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6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2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30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457A10-85C0-D64B-8AB0-71DB922EDC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110" y="5382437"/>
            <a:ext cx="2100934" cy="1216330"/>
          </a:xfrm>
          <a:prstGeom prst="rect">
            <a:avLst/>
          </a:prstGeom>
        </p:spPr>
      </p:pic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C3826E1-5F03-8D45-9C4D-1E8510F0FCD8}"/>
              </a:ext>
            </a:extLst>
          </p:cNvPr>
          <p:cNvSpPr/>
          <p:nvPr userDrawn="1"/>
        </p:nvSpPr>
        <p:spPr>
          <a:xfrm rot="-600000">
            <a:off x="-684322" y="-996973"/>
            <a:ext cx="12352872" cy="2445812"/>
          </a:xfrm>
          <a:prstGeom prst="roundRect">
            <a:avLst>
              <a:gd name="adj" fmla="val 11674"/>
            </a:avLst>
          </a:prstGeom>
          <a:solidFill>
            <a:srgbClr val="B1E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6757"/>
            <a:ext cx="10290243" cy="1208868"/>
          </a:xfr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90242" cy="435133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AE8DE-DC64-4425-AB23-90F96B1F3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6B5A0C-BB87-4467-9FDC-662D7B099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320291-E50F-45A7-B891-1EB9948CA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FDDE-BB94-49CC-AAD0-0A5980AF4263}" type="datetimeFigureOut">
              <a:rPr lang="nl-NL" smtClean="0"/>
              <a:t>13-01-2021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5691EF-021E-4CE3-AB24-878A9554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8FC79A-5566-4F26-B340-82000B5B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9A38-80FE-4CC5-9918-91D44B805E4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26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3DAD611-D031-4DEE-89EC-C351860AA5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1840143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63DAD611-D031-4DEE-89EC-C351860AA5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74652D9-4A17-4420-B0ED-5CB88E96AEE7}"/>
              </a:ext>
            </a:extLst>
          </p:cNvPr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svg"/><Relationship Id="rId2" Type="http://schemas.openxmlformats.org/officeDocument/2006/relationships/tags" Target="../tags/tag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svg"/><Relationship Id="rId2" Type="http://schemas.openxmlformats.org/officeDocument/2006/relationships/tags" Target="../tags/tag1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svg"/><Relationship Id="rId2" Type="http://schemas.openxmlformats.org/officeDocument/2006/relationships/tags" Target="../tags/tag1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svg"/><Relationship Id="rId2" Type="http://schemas.openxmlformats.org/officeDocument/2006/relationships/tags" Target="../tags/tag1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svg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54F442-DF2B-4E94-94B9-D886B06D64E5}"/>
              </a:ext>
            </a:extLst>
          </p:cNvPr>
          <p:cNvSpPr/>
          <p:nvPr/>
        </p:nvSpPr>
        <p:spPr>
          <a:xfrm>
            <a:off x="0" y="6353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EBAD6DDB-6FDF-429A-A15E-96E55CD1EF9F}"/>
              </a:ext>
            </a:extLst>
          </p:cNvPr>
          <p:cNvSpPr/>
          <p:nvPr/>
        </p:nvSpPr>
        <p:spPr>
          <a:xfrm rot="-600000">
            <a:off x="1611592" y="6043067"/>
            <a:ext cx="7535442" cy="1530910"/>
          </a:xfrm>
          <a:prstGeom prst="roundRect">
            <a:avLst>
              <a:gd name="adj" fmla="val 16358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">
            <a:extLst>
              <a:ext uri="{FF2B5EF4-FFF2-40B4-BE49-F238E27FC236}">
                <a16:creationId xmlns:a16="http://schemas.microsoft.com/office/drawing/2014/main" id="{499CB4C8-199C-4CAA-B419-0357EC1E30CB}"/>
              </a:ext>
            </a:extLst>
          </p:cNvPr>
          <p:cNvSpPr/>
          <p:nvPr/>
        </p:nvSpPr>
        <p:spPr>
          <a:xfrm rot="-600000">
            <a:off x="8657286" y="4289825"/>
            <a:ext cx="4356933" cy="2989662"/>
          </a:xfrm>
          <a:prstGeom prst="roundRect">
            <a:avLst>
              <a:gd name="adj" fmla="val 77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568F25-3B19-436C-99F1-A63CBE729C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644" y="4699000"/>
            <a:ext cx="2781531" cy="161036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91AB43E-7F4C-41C4-8DFB-541A3A51BCCC}"/>
              </a:ext>
            </a:extLst>
          </p:cNvPr>
          <p:cNvSpPr txBox="1">
            <a:spLocks/>
          </p:cNvSpPr>
          <p:nvPr/>
        </p:nvSpPr>
        <p:spPr>
          <a:xfrm rot="21000000">
            <a:off x="946517" y="924913"/>
            <a:ext cx="8249503" cy="27826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50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Impact van digitalisering op de financiële functie van gemeenten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89DABD-CC46-4F2F-9AB1-7697AB6010E0}"/>
              </a:ext>
            </a:extLst>
          </p:cNvPr>
          <p:cNvSpPr txBox="1">
            <a:spLocks/>
          </p:cNvSpPr>
          <p:nvPr/>
        </p:nvSpPr>
        <p:spPr>
          <a:xfrm rot="21025233">
            <a:off x="1353200" y="3304014"/>
            <a:ext cx="9386093" cy="20224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500" b="1" dirty="0">
                <a:solidFill>
                  <a:srgbClr val="42F7AC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Een verkenning in opdracht van het A&amp;O fonds gemeenten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79ECDD7-8E46-4B20-9FE3-C08E3F3586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6213" y="6352902"/>
            <a:ext cx="1131659" cy="22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9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b="0" dirty="0"/>
              <a:t>Vraag het de ervaringsdeskundige: </a:t>
            </a:r>
            <a:r>
              <a:rPr lang="nl-NL" sz="3600" dirty="0"/>
              <a:t>Wat is in jullie ogen de belangrijkste verandering die financial control door maakt de komende jaren?</a:t>
            </a:r>
            <a:endParaRPr lang="nl-NL" sz="3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94CF3-C322-4C61-9440-C86B463983D1}"/>
              </a:ext>
            </a:extLst>
          </p:cNvPr>
          <p:cNvSpPr txBox="1"/>
          <p:nvPr/>
        </p:nvSpPr>
        <p:spPr>
          <a:xfrm>
            <a:off x="74560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Marcel Heckmans</a:t>
            </a:r>
          </a:p>
          <a:p>
            <a:r>
              <a:rPr lang="en-GB" dirty="0"/>
              <a:t>Directeur Bedrijfsvoering </a:t>
            </a:r>
            <a:br>
              <a:rPr lang="en-GB" dirty="0"/>
            </a:br>
            <a:r>
              <a:rPr lang="en-GB" dirty="0"/>
              <a:t>Gemeente </a:t>
            </a:r>
            <a:r>
              <a:rPr lang="en-GB" dirty="0" err="1"/>
              <a:t>Sittard-Geleen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DFB4C-DBB2-4E2D-8FF7-E16B4286B4C2}"/>
              </a:ext>
            </a:extLst>
          </p:cNvPr>
          <p:cNvSpPr txBox="1"/>
          <p:nvPr/>
        </p:nvSpPr>
        <p:spPr>
          <a:xfrm>
            <a:off x="457084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Vincent van Arkel</a:t>
            </a:r>
          </a:p>
          <a:p>
            <a:r>
              <a:rPr lang="en-GB" dirty="0" err="1"/>
              <a:t>Concerncontroller</a:t>
            </a:r>
            <a:br>
              <a:rPr lang="en-GB" dirty="0"/>
            </a:br>
            <a:r>
              <a:rPr lang="en-GB" dirty="0"/>
              <a:t>Gemeente Amersfoort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FAE9C911-B098-45E8-B445-4B229E747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0767" y="2982010"/>
            <a:ext cx="2050366" cy="2050366"/>
          </a:xfrm>
          <a:prstGeom prst="rect">
            <a:avLst/>
          </a:prstGeom>
        </p:spPr>
      </p:pic>
      <p:pic>
        <p:nvPicPr>
          <p:cNvPr id="16" name="Graphic 15" descr="Call center">
            <a:extLst>
              <a:ext uri="{FF2B5EF4-FFF2-40B4-BE49-F238E27FC236}">
                <a16:creationId xmlns:a16="http://schemas.microsoft.com/office/drawing/2014/main" id="{75367910-1F16-46BF-AC3A-D856B5C81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982010"/>
            <a:ext cx="2050366" cy="20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6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dirty="0"/>
              <a:t>Business Control: </a:t>
            </a:r>
            <a:r>
              <a:rPr lang="nl-NL" sz="3600" b="0" dirty="0"/>
              <a:t>ontwikkeling naar business partner</a:t>
            </a:r>
            <a:br>
              <a:rPr lang="nl-NL" sz="2400" dirty="0">
                <a:solidFill>
                  <a:srgbClr val="FF0000"/>
                </a:solidFill>
              </a:rPr>
            </a:br>
            <a:endParaRPr lang="nl-NL" sz="3400" b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D7F776-4003-4B60-B77B-CB8D40E4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33488"/>
            <a:ext cx="10290242" cy="3708082"/>
          </a:xfrm>
        </p:spPr>
        <p:txBody>
          <a:bodyPr/>
          <a:lstStyle/>
          <a:p>
            <a:r>
              <a:rPr lang="nl-NL" sz="1800" dirty="0"/>
              <a:t>“Business Control maakt de komende 3 tot 5 jaar de ontwikkeling door naar business partner en gaat in toenemende mate de rol van ‘Strateeg’ vervullen.” </a:t>
            </a:r>
          </a:p>
          <a:p>
            <a:endParaRPr lang="nl-NL" sz="1800" i="1" dirty="0"/>
          </a:p>
          <a:p>
            <a:endParaRPr lang="nl-NL" sz="1800" i="1" dirty="0"/>
          </a:p>
          <a:p>
            <a:endParaRPr lang="nl-NL" sz="1800" i="1" dirty="0"/>
          </a:p>
          <a:p>
            <a:endParaRPr lang="nl-NL" sz="1800" i="1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1DC308-3144-4C90-85A9-C43809900B23}"/>
              </a:ext>
            </a:extLst>
          </p:cNvPr>
          <p:cNvSpPr/>
          <p:nvPr/>
        </p:nvSpPr>
        <p:spPr>
          <a:xfrm>
            <a:off x="838200" y="3012969"/>
            <a:ext cx="2413850" cy="2360207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Adviseert bij besluitvorming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en beleid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5979F1B-95A6-43F0-A5F1-4D597F728E98}"/>
              </a:ext>
            </a:extLst>
          </p:cNvPr>
          <p:cNvSpPr/>
          <p:nvPr/>
        </p:nvSpPr>
        <p:spPr>
          <a:xfrm>
            <a:off x="3538783" y="3045831"/>
            <a:ext cx="2413850" cy="2360207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Een goede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administratie als voorwaarde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4421624-95C1-499F-A554-01305EC6F2D1}"/>
              </a:ext>
            </a:extLst>
          </p:cNvPr>
          <p:cNvSpPr/>
          <p:nvPr/>
        </p:nvSpPr>
        <p:spPr>
          <a:xfrm>
            <a:off x="6239366" y="3012969"/>
            <a:ext cx="2413850" cy="2360207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Mogelijk door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analyse- en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visualisatie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technologie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0B080C5-0704-4B56-8F28-12D219DA1248}"/>
              </a:ext>
            </a:extLst>
          </p:cNvPr>
          <p:cNvSpPr/>
          <p:nvPr/>
        </p:nvSpPr>
        <p:spPr>
          <a:xfrm>
            <a:off x="8939949" y="3015351"/>
            <a:ext cx="2413850" cy="2360207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Sterke </a:t>
            </a:r>
            <a:b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analytische en communicatieve vaardigheden </a:t>
            </a:r>
          </a:p>
          <a:p>
            <a:pPr algn="ctr"/>
            <a:r>
              <a:rPr lang="nl-NL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nodig</a:t>
            </a:r>
          </a:p>
        </p:txBody>
      </p:sp>
    </p:spTree>
    <p:extLst>
      <p:ext uri="{BB962C8B-B14F-4D97-AF65-F5344CB8AC3E}">
        <p14:creationId xmlns:p14="http://schemas.microsoft.com/office/powerpoint/2010/main" val="1427737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513E744-FA4C-4AD7-B8D1-6D9C4F3922BD}"/>
              </a:ext>
            </a:extLst>
          </p:cNvPr>
          <p:cNvSpPr/>
          <p:nvPr/>
        </p:nvSpPr>
        <p:spPr>
          <a:xfrm>
            <a:off x="8478982" y="5119253"/>
            <a:ext cx="3699163" cy="1724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16757"/>
            <a:ext cx="3230879" cy="1208868"/>
          </a:xfrm>
        </p:spPr>
        <p:txBody>
          <a:bodyPr>
            <a:noAutofit/>
          </a:bodyPr>
          <a:lstStyle/>
          <a:p>
            <a:r>
              <a:rPr lang="nl-NL" sz="3000" dirty="0"/>
              <a:t>Business Control</a:t>
            </a:r>
            <a:br>
              <a:rPr lang="nl-NL" sz="3000" dirty="0"/>
            </a:br>
            <a:r>
              <a:rPr lang="nl-NL" sz="3000" b="0" dirty="0"/>
              <a:t>Van Excel naar zelflerende algoritmen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5FFECF8-5F20-4995-B08F-0A3684FE04C5}"/>
              </a:ext>
            </a:extLst>
          </p:cNvPr>
          <p:cNvSpPr txBox="1">
            <a:spLocks/>
          </p:cNvSpPr>
          <p:nvPr/>
        </p:nvSpPr>
        <p:spPr>
          <a:xfrm>
            <a:off x="838201" y="3249423"/>
            <a:ext cx="3096490" cy="2709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2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Met technologie kan de waarde van informatie worden vergroot als basis voor beleid en sturing.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F7F188-A40D-4F3A-B5B6-F5E379DD339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22110" y="616757"/>
            <a:ext cx="6646339" cy="593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b="0" dirty="0"/>
              <a:t>Vraag het de ervaringsdeskundige: </a:t>
            </a:r>
            <a:r>
              <a:rPr lang="nl-NL" sz="3600" dirty="0"/>
              <a:t>Welke stappen zet jullie op het terrein van het verbeteren van reporting?</a:t>
            </a:r>
            <a:endParaRPr lang="nl-NL" sz="3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94CF3-C322-4C61-9440-C86B463983D1}"/>
              </a:ext>
            </a:extLst>
          </p:cNvPr>
          <p:cNvSpPr txBox="1"/>
          <p:nvPr/>
        </p:nvSpPr>
        <p:spPr>
          <a:xfrm>
            <a:off x="74560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Marcel Heckmans</a:t>
            </a:r>
          </a:p>
          <a:p>
            <a:r>
              <a:rPr lang="en-GB" dirty="0"/>
              <a:t>Directeur Bedrijfsvoering </a:t>
            </a:r>
            <a:br>
              <a:rPr lang="en-GB" dirty="0"/>
            </a:br>
            <a:r>
              <a:rPr lang="en-GB" dirty="0"/>
              <a:t>Gemeente </a:t>
            </a:r>
            <a:r>
              <a:rPr lang="en-GB" dirty="0" err="1"/>
              <a:t>Sittard-Geleen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DFB4C-DBB2-4E2D-8FF7-E16B4286B4C2}"/>
              </a:ext>
            </a:extLst>
          </p:cNvPr>
          <p:cNvSpPr txBox="1"/>
          <p:nvPr/>
        </p:nvSpPr>
        <p:spPr>
          <a:xfrm>
            <a:off x="457084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Vincent van Arkel</a:t>
            </a:r>
          </a:p>
          <a:p>
            <a:r>
              <a:rPr lang="en-GB" dirty="0" err="1"/>
              <a:t>Concerncontroller</a:t>
            </a:r>
            <a:br>
              <a:rPr lang="en-GB" dirty="0"/>
            </a:br>
            <a:r>
              <a:rPr lang="en-GB" dirty="0"/>
              <a:t>Gemeente Amersfoort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FAE9C911-B098-45E8-B445-4B229E747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0767" y="2982010"/>
            <a:ext cx="2050366" cy="2050366"/>
          </a:xfrm>
          <a:prstGeom prst="rect">
            <a:avLst/>
          </a:prstGeom>
        </p:spPr>
      </p:pic>
      <p:pic>
        <p:nvPicPr>
          <p:cNvPr id="16" name="Graphic 15" descr="Call center">
            <a:extLst>
              <a:ext uri="{FF2B5EF4-FFF2-40B4-BE49-F238E27FC236}">
                <a16:creationId xmlns:a16="http://schemas.microsoft.com/office/drawing/2014/main" id="{75367910-1F16-46BF-AC3A-D856B5C81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982010"/>
            <a:ext cx="2050366" cy="20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82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levert de inzet van nieuwe technologie bij financiën op voor gemeenten?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6" name="Tijdelijke aanduiding voor inhoud 2">
            <a:extLst>
              <a:ext uri="{FF2B5EF4-FFF2-40B4-BE49-F238E27FC236}">
                <a16:creationId xmlns:a16="http://schemas.microsoft.com/office/drawing/2014/main" id="{4230FD7E-C08E-4249-B819-234FF7E6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936" y="2298700"/>
            <a:ext cx="10290242" cy="34423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Een betere financiële huishouding</a:t>
            </a:r>
            <a:r>
              <a:rPr lang="nl-NL" sz="1600" dirty="0"/>
              <a:t>: door het automatiseren van data-invoer, geautomatiseerde controles en meer geavanceerde analyses nemen de volledigheid en betrouwbaarheid van financiële data en analyses toe.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Een efficiëntere financiële bedrijfsvoering: </a:t>
            </a:r>
            <a:r>
              <a:rPr lang="nl-NL" sz="1600" dirty="0"/>
              <a:t>door met minder middelen  betere dienstverlening te bieden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Blijvende of toegenomen relevantie: </a:t>
            </a:r>
            <a:r>
              <a:rPr lang="nl-NL" sz="1600" dirty="0"/>
              <a:t>doordat het zwaartepunt van de rol van de financiële functie komt te liggen bij het analyseren van data en betrokkenheid bij de (strategische) besluitvorming.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Interessanter werk: </a:t>
            </a:r>
            <a:r>
              <a:rPr lang="nl-NL" sz="1600" dirty="0"/>
              <a:t>Technologie biedt medewerkers kansen om meer uitdagende analytische, communicatieve en adviserende taken te verrichten </a:t>
            </a:r>
            <a:endParaRPr lang="nl-NL" sz="1600" b="1" dirty="0"/>
          </a:p>
        </p:txBody>
      </p:sp>
    </p:spTree>
    <p:extLst>
      <p:ext uri="{BB962C8B-B14F-4D97-AF65-F5344CB8AC3E}">
        <p14:creationId xmlns:p14="http://schemas.microsoft.com/office/powerpoint/2010/main" val="734008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4400" dirty="0"/>
              <a:t>Hoe kijken gemeenten hiernaar en welke uitdagingen zien ze?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69207" y="94827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6" name="Tijdelijke aanduiding voor inhoud 2">
            <a:extLst>
              <a:ext uri="{FF2B5EF4-FFF2-40B4-BE49-F238E27FC236}">
                <a16:creationId xmlns:a16="http://schemas.microsoft.com/office/drawing/2014/main" id="{4230FD7E-C08E-4249-B819-234FF7E6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936" y="2298700"/>
            <a:ext cx="10290242" cy="3442328"/>
          </a:xfrm>
        </p:spPr>
        <p:txBody>
          <a:bodyPr/>
          <a:lstStyle/>
          <a:p>
            <a:r>
              <a:rPr lang="nl-NL" sz="1600" dirty="0"/>
              <a:t>Gemeenten zien de vernieuwing van de financiële functie vooral als een HR vraagstuk. </a:t>
            </a:r>
            <a:br>
              <a:rPr lang="nl-NL" sz="1600" dirty="0"/>
            </a:br>
            <a:r>
              <a:rPr lang="nl-NL" sz="1600" dirty="0"/>
              <a:t>De belangrijkste uitdagingen uit de verkenning: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Hoe geef je de verandering vorm</a:t>
            </a:r>
            <a:r>
              <a:rPr lang="nl-NL" sz="1600" dirty="0"/>
              <a:t>: gemeenten vinden het ingewikkeld om de impact van technologie op de organisatie te bepalen en daarnaar te handelen (eerst een plan en dan de uitvoering, of juist een meer actiegericht)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Hoe kunnen vaardigheden van financials worden versterkt: </a:t>
            </a:r>
            <a:r>
              <a:rPr lang="nl-NL" sz="1600" dirty="0"/>
              <a:t>de uitdaging zit niet in kennis, maar in nieuwe en andersoortige vaardigheden die verder gaan dan digitale vaardigheden?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Hoe kunnen financials worden gemobiliseerd: </a:t>
            </a:r>
            <a:r>
              <a:rPr lang="nl-NL" sz="1600" dirty="0"/>
              <a:t>gemeenten zoeken naar manieren om medewerkers te stimuleren het oude los te laten en mee te denken over de toekomst.</a:t>
            </a:r>
          </a:p>
        </p:txBody>
      </p:sp>
    </p:spTree>
    <p:extLst>
      <p:ext uri="{BB962C8B-B14F-4D97-AF65-F5344CB8AC3E}">
        <p14:creationId xmlns:p14="http://schemas.microsoft.com/office/powerpoint/2010/main" val="2297895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b="0" dirty="0"/>
              <a:t>Vraag het de ervaringsdeskundige: </a:t>
            </a:r>
            <a:r>
              <a:rPr lang="nl-NL" sz="3600" dirty="0"/>
              <a:t>hoe geven jullie de vernieuwing van de financiële functie vorm?</a:t>
            </a:r>
            <a:endParaRPr lang="nl-NL" sz="3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94CF3-C322-4C61-9440-C86B463983D1}"/>
              </a:ext>
            </a:extLst>
          </p:cNvPr>
          <p:cNvSpPr txBox="1"/>
          <p:nvPr/>
        </p:nvSpPr>
        <p:spPr>
          <a:xfrm>
            <a:off x="74560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Marcel Heckmans</a:t>
            </a:r>
          </a:p>
          <a:p>
            <a:r>
              <a:rPr lang="en-GB" dirty="0"/>
              <a:t>Directeur Bedrijfsvoering </a:t>
            </a:r>
            <a:br>
              <a:rPr lang="en-GB" dirty="0"/>
            </a:br>
            <a:r>
              <a:rPr lang="en-GB" dirty="0"/>
              <a:t>Gemeente </a:t>
            </a:r>
            <a:r>
              <a:rPr lang="en-GB" dirty="0" err="1"/>
              <a:t>Sittard-Geleen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DFB4C-DBB2-4E2D-8FF7-E16B4286B4C2}"/>
              </a:ext>
            </a:extLst>
          </p:cNvPr>
          <p:cNvSpPr txBox="1"/>
          <p:nvPr/>
        </p:nvSpPr>
        <p:spPr>
          <a:xfrm>
            <a:off x="457084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Vincent van Arkel</a:t>
            </a:r>
          </a:p>
          <a:p>
            <a:r>
              <a:rPr lang="en-GB" dirty="0" err="1"/>
              <a:t>Concerncontroller</a:t>
            </a:r>
            <a:br>
              <a:rPr lang="en-GB" dirty="0"/>
            </a:br>
            <a:r>
              <a:rPr lang="en-GB" dirty="0"/>
              <a:t>Gemeente Amersfoort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FAE9C911-B098-45E8-B445-4B229E747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0767" y="2982010"/>
            <a:ext cx="2050366" cy="2050366"/>
          </a:xfrm>
          <a:prstGeom prst="rect">
            <a:avLst/>
          </a:prstGeom>
        </p:spPr>
      </p:pic>
      <p:pic>
        <p:nvPicPr>
          <p:cNvPr id="16" name="Graphic 15" descr="Call center">
            <a:extLst>
              <a:ext uri="{FF2B5EF4-FFF2-40B4-BE49-F238E27FC236}">
                <a16:creationId xmlns:a16="http://schemas.microsoft.com/office/drawing/2014/main" id="{75367910-1F16-46BF-AC3A-D856B5C81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982010"/>
            <a:ext cx="2050366" cy="20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34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het effect op het personeel?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6" name="Tijdelijke aanduiding voor inhoud 2">
            <a:extLst>
              <a:ext uri="{FF2B5EF4-FFF2-40B4-BE49-F238E27FC236}">
                <a16:creationId xmlns:a16="http://schemas.microsoft.com/office/drawing/2014/main" id="{4230FD7E-C08E-4249-B819-234FF7E6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936" y="2298700"/>
            <a:ext cx="10290242" cy="34423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Financieel administratieve taken verdwijnen: </a:t>
            </a:r>
            <a:r>
              <a:rPr lang="nl-NL" sz="1600" dirty="0"/>
              <a:t>taken worden overgenomen door 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Het aandeel (in tijd of fte’s) van operationele financieren neemt af: </a:t>
            </a:r>
            <a:r>
              <a:rPr lang="nl-NL" sz="1600" dirty="0"/>
              <a:t>er wordt meer tijd besteed aan activiteiten die direct waarde hebben voor de organisatie (analyse, advies) </a:t>
            </a:r>
            <a:endParaRPr lang="nl-NL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b="1" dirty="0"/>
              <a:t>Er zijn nieuwe vaardigheden nodig voor alle financials: </a:t>
            </a:r>
            <a:r>
              <a:rPr lang="nl-NL" sz="1600" dirty="0"/>
              <a:t>we spreken van </a:t>
            </a:r>
            <a:r>
              <a:rPr lang="nl-NL" sz="1600" dirty="0" err="1"/>
              <a:t>purple</a:t>
            </a:r>
            <a:r>
              <a:rPr lang="nl-NL" sz="1600" dirty="0"/>
              <a:t> </a:t>
            </a:r>
            <a:r>
              <a:rPr lang="nl-NL" sz="1600" dirty="0" err="1"/>
              <a:t>people</a:t>
            </a:r>
            <a:r>
              <a:rPr lang="nl-NL" sz="1600" dirty="0"/>
              <a:t> die technische, analytische, zakelijke en communicatieve vaardigheden kunnen combineren</a:t>
            </a:r>
          </a:p>
          <a:p>
            <a:endParaRPr lang="nl-NL" sz="1600" b="1" dirty="0"/>
          </a:p>
        </p:txBody>
      </p:sp>
    </p:spTree>
    <p:extLst>
      <p:ext uri="{BB962C8B-B14F-4D97-AF65-F5344CB8AC3E}">
        <p14:creationId xmlns:p14="http://schemas.microsoft.com/office/powerpoint/2010/main" val="1664108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b="0" dirty="0"/>
              <a:t>Vraag het de ervaringsdeskundige: </a:t>
            </a:r>
            <a:r>
              <a:rPr lang="nl-NL" sz="3600" dirty="0"/>
              <a:t>hoe werken jullie aan het versterken van de vaardigheden van jullie medewerkers?</a:t>
            </a:r>
            <a:endParaRPr lang="nl-NL" sz="3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94CF3-C322-4C61-9440-C86B463983D1}"/>
              </a:ext>
            </a:extLst>
          </p:cNvPr>
          <p:cNvSpPr txBox="1"/>
          <p:nvPr/>
        </p:nvSpPr>
        <p:spPr>
          <a:xfrm>
            <a:off x="74560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Marcel Heckmans</a:t>
            </a:r>
          </a:p>
          <a:p>
            <a:r>
              <a:rPr lang="en-GB" dirty="0"/>
              <a:t>Directeur Bedrijfsvoering </a:t>
            </a:r>
            <a:br>
              <a:rPr lang="en-GB" dirty="0"/>
            </a:br>
            <a:r>
              <a:rPr lang="en-GB" dirty="0"/>
              <a:t>Gemeente </a:t>
            </a:r>
            <a:r>
              <a:rPr lang="en-GB" dirty="0" err="1"/>
              <a:t>Sittard-Geleen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DFB4C-DBB2-4E2D-8FF7-E16B4286B4C2}"/>
              </a:ext>
            </a:extLst>
          </p:cNvPr>
          <p:cNvSpPr txBox="1"/>
          <p:nvPr/>
        </p:nvSpPr>
        <p:spPr>
          <a:xfrm>
            <a:off x="457084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Vincent van Arkel</a:t>
            </a:r>
          </a:p>
          <a:p>
            <a:r>
              <a:rPr lang="en-GB" dirty="0" err="1"/>
              <a:t>Concerncontroller</a:t>
            </a:r>
            <a:br>
              <a:rPr lang="en-GB" dirty="0"/>
            </a:br>
            <a:r>
              <a:rPr lang="en-GB" dirty="0"/>
              <a:t>Gemeente Amersfoort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FAE9C911-B098-45E8-B445-4B229E747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0767" y="2982010"/>
            <a:ext cx="2050366" cy="2050366"/>
          </a:xfrm>
          <a:prstGeom prst="rect">
            <a:avLst/>
          </a:prstGeom>
        </p:spPr>
      </p:pic>
      <p:pic>
        <p:nvPicPr>
          <p:cNvPr id="16" name="Graphic 15" descr="Call center">
            <a:extLst>
              <a:ext uri="{FF2B5EF4-FFF2-40B4-BE49-F238E27FC236}">
                <a16:creationId xmlns:a16="http://schemas.microsoft.com/office/drawing/2014/main" id="{75367910-1F16-46BF-AC3A-D856B5C81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982010"/>
            <a:ext cx="2050366" cy="20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9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DBF8E7B-0327-1D40-862F-F0347992BC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8651E2-FD01-6F4B-9797-4071DB60E40A}"/>
              </a:ext>
            </a:extLst>
          </p:cNvPr>
          <p:cNvGrpSpPr/>
          <p:nvPr/>
        </p:nvGrpSpPr>
        <p:grpSpPr>
          <a:xfrm>
            <a:off x="1819686" y="556015"/>
            <a:ext cx="4141695" cy="2739211"/>
            <a:chOff x="1819686" y="556015"/>
            <a:chExt cx="4141695" cy="27392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A830C5-53DF-3740-9026-5ECDD93E4120}"/>
                </a:ext>
              </a:extLst>
            </p:cNvPr>
            <p:cNvSpPr txBox="1"/>
            <p:nvPr/>
          </p:nvSpPr>
          <p:spPr>
            <a:xfrm>
              <a:off x="1819686" y="556015"/>
              <a:ext cx="4141695" cy="27392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Fluwelen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Burgwal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58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Postbus 11560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2502 AN Den Haag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070 763 00 30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secretariaat@aeno.nl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www.aeno.nl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A25815F-ED18-1B4E-8E52-25B5E23FB600}"/>
                </a:ext>
              </a:extLst>
            </p:cNvPr>
            <p:cNvCxnSpPr>
              <a:cxnSpLocks/>
            </p:cNvCxnSpPr>
            <p:nvPr/>
          </p:nvCxnSpPr>
          <p:spPr>
            <a:xfrm>
              <a:off x="1819686" y="3021447"/>
              <a:ext cx="1632054" cy="0"/>
            </a:xfrm>
            <a:prstGeom prst="line">
              <a:avLst/>
            </a:prstGeom>
            <a:ln w="12700">
              <a:solidFill>
                <a:srgbClr val="42F7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361EBE2-D33D-A744-A213-D8290CA80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90" y="4530118"/>
            <a:ext cx="3160483" cy="199215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94FB-72E9-2940-AE94-63AAD3ED392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87687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400" dirty="0"/>
              <a:t>Verkenning van de impact van technologie op de financiële functie van gemeenten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68881"/>
            <a:ext cx="10290242" cy="370808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Er zijn steeds meer mogelijkheden om financiële processen vergaand te automatiseren of zelfs te robotiseren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Wat staat de financiële functie van gemeenten te wachten en hoe gaan nieuwe toepassingen hun weg vinden?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Wat is daarnaast de impact van technologie op de dienstverlening, de organisatieprocessen en het werk van medewerkers? </a:t>
            </a:r>
            <a:endParaRPr lang="nl-NL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50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400" dirty="0"/>
              <a:t>Het onderzoek is uitgevoerd met een vragenlijst, interviews en een begeleidingscommissie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97953D3-C0F0-4578-B89B-05FD339107C9}"/>
              </a:ext>
            </a:extLst>
          </p:cNvPr>
          <p:cNvSpPr/>
          <p:nvPr/>
        </p:nvSpPr>
        <p:spPr>
          <a:xfrm>
            <a:off x="838200" y="2974182"/>
            <a:ext cx="2188494" cy="2198002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44</a:t>
            </a:r>
            <a:r>
              <a:rPr lang="en-GB" sz="1600" b="1" dirty="0"/>
              <a:t> </a:t>
            </a:r>
            <a:r>
              <a:rPr lang="nl-NL" sz="1600" dirty="0"/>
              <a:t>gemeenten vulde de enquête in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4C1564B-0D32-4F14-9055-192FB490CDE1}"/>
              </a:ext>
            </a:extLst>
          </p:cNvPr>
          <p:cNvSpPr/>
          <p:nvPr/>
        </p:nvSpPr>
        <p:spPr>
          <a:xfrm>
            <a:off x="3538783" y="3007044"/>
            <a:ext cx="2188494" cy="2198002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14</a:t>
            </a:r>
            <a:r>
              <a:rPr lang="en-GB" sz="1600" b="1" dirty="0"/>
              <a:t> </a:t>
            </a:r>
            <a:br>
              <a:rPr lang="en-GB" sz="1600" b="1" dirty="0"/>
            </a:br>
            <a:r>
              <a:rPr lang="nl-NL" sz="1600" dirty="0"/>
              <a:t>interviews met managers financiën van gemeenten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3D3CE5A-2BDE-4B6F-BABB-8AD50D0D78D9}"/>
              </a:ext>
            </a:extLst>
          </p:cNvPr>
          <p:cNvSpPr/>
          <p:nvPr/>
        </p:nvSpPr>
        <p:spPr>
          <a:xfrm>
            <a:off x="6239366" y="2974182"/>
            <a:ext cx="2188494" cy="2198002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6 </a:t>
            </a:r>
            <a:br>
              <a:rPr lang="en-GB" sz="1600" b="1" dirty="0"/>
            </a:br>
            <a:r>
              <a:rPr lang="nl-NL" sz="1600" dirty="0"/>
              <a:t>interviews met technologie partners van gemeenten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8DEAEB-FD33-4B30-B717-73F4ED534F68}"/>
              </a:ext>
            </a:extLst>
          </p:cNvPr>
          <p:cNvSpPr/>
          <p:nvPr/>
        </p:nvSpPr>
        <p:spPr>
          <a:xfrm>
            <a:off x="8939949" y="2976564"/>
            <a:ext cx="2188494" cy="2198002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9 </a:t>
            </a:r>
            <a:br>
              <a:rPr lang="en-GB" sz="1600" b="1" dirty="0"/>
            </a:br>
            <a:r>
              <a:rPr lang="nl-NL" sz="1600" dirty="0"/>
              <a:t>leden van een </a:t>
            </a:r>
            <a:r>
              <a:rPr lang="nl-NL" sz="1600" dirty="0" err="1"/>
              <a:t>begeleidings-commissie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44812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400"/>
              <a:t>We maken onderscheid in drie onderdelen van de financiele functie van gemeenten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C80055E-8463-49AB-87D7-B09FA780384A}"/>
              </a:ext>
            </a:extLst>
          </p:cNvPr>
          <p:cNvSpPr/>
          <p:nvPr/>
        </p:nvSpPr>
        <p:spPr>
          <a:xfrm>
            <a:off x="838200" y="2682815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bg1"/>
                </a:solidFill>
              </a:rPr>
              <a:t>Operationele financiën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D85DFB-BBEE-4A7B-A010-57ADEFEC876A}"/>
              </a:ext>
            </a:extLst>
          </p:cNvPr>
          <p:cNvSpPr/>
          <p:nvPr/>
        </p:nvSpPr>
        <p:spPr>
          <a:xfrm>
            <a:off x="4633030" y="2682815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bg1"/>
                </a:solidFill>
              </a:rPr>
              <a:t>Financial Control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9681842-2F34-46DF-81D7-A923CDE83008}"/>
              </a:ext>
            </a:extLst>
          </p:cNvPr>
          <p:cNvSpPr/>
          <p:nvPr/>
        </p:nvSpPr>
        <p:spPr>
          <a:xfrm>
            <a:off x="8427861" y="2668659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solidFill>
                  <a:schemeClr val="bg1"/>
                </a:solidFill>
              </a:rPr>
              <a:t>Business Control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2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16757"/>
            <a:ext cx="3230879" cy="1208868"/>
          </a:xfrm>
        </p:spPr>
        <p:txBody>
          <a:bodyPr>
            <a:noAutofit/>
          </a:bodyPr>
          <a:lstStyle/>
          <a:p>
            <a:r>
              <a:rPr lang="nl-NL" sz="3000" dirty="0"/>
              <a:t>We kijken naar  impact en uitdagingen vanuit de vier rollen van de financiële functie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B1BE1C-612B-4EE6-A798-D05229D6F2A7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6601" y="616758"/>
            <a:ext cx="7442479" cy="480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608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16757"/>
            <a:ext cx="3230879" cy="1208868"/>
          </a:xfrm>
        </p:spPr>
        <p:txBody>
          <a:bodyPr>
            <a:noAutofit/>
          </a:bodyPr>
          <a:lstStyle/>
          <a:p>
            <a:r>
              <a:rPr lang="nl-NL" sz="3000" dirty="0"/>
              <a:t>Operationele Financiën</a:t>
            </a:r>
            <a:br>
              <a:rPr lang="nl-NL" sz="3000" dirty="0"/>
            </a:br>
            <a:r>
              <a:rPr lang="nl-NL" sz="3000" b="0" dirty="0"/>
              <a:t>Hogere kwaliteit tegen lagere kosten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982B3B-5D55-4C8C-B6ED-CE2CECE53C0F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6600" y="616757"/>
            <a:ext cx="7274839" cy="4813672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5FFECF8-5F20-4995-B08F-0A3684FE04C5}"/>
              </a:ext>
            </a:extLst>
          </p:cNvPr>
          <p:cNvSpPr txBox="1">
            <a:spLocks/>
          </p:cNvSpPr>
          <p:nvPr/>
        </p:nvSpPr>
        <p:spPr>
          <a:xfrm>
            <a:off x="838201" y="3291840"/>
            <a:ext cx="3096490" cy="2709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2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De rollen van </a:t>
            </a:r>
            <a:r>
              <a:rPr lang="nl-NL" sz="1800" b="1" dirty="0"/>
              <a:t>Uitvoerder en Rentmeester </a:t>
            </a:r>
            <a:r>
              <a:rPr lang="nl-NL" sz="1800" dirty="0"/>
              <a:t>blijven bestaan, maar vragen minder tijd, zijn minder administratief en vereisen andere vaardigheden</a:t>
            </a:r>
          </a:p>
        </p:txBody>
      </p:sp>
    </p:spTree>
    <p:extLst>
      <p:ext uri="{BB962C8B-B14F-4D97-AF65-F5344CB8AC3E}">
        <p14:creationId xmlns:p14="http://schemas.microsoft.com/office/powerpoint/2010/main" val="411412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b="0" dirty="0"/>
              <a:t>Vraag het de ervaringsdeskundige: </a:t>
            </a:r>
            <a:r>
              <a:rPr lang="nl-NL" sz="3600" dirty="0"/>
              <a:t>Welke initiatieven lopen er in jullie gemeenten om de kwaliteit van de</a:t>
            </a:r>
            <a:br>
              <a:rPr lang="nl-NL" sz="2400" dirty="0">
                <a:solidFill>
                  <a:srgbClr val="FF0000"/>
                </a:solidFill>
              </a:rPr>
            </a:br>
            <a:endParaRPr lang="nl-NL" sz="3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60864-7271-6244-AB2E-BE2EBA268AF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38200" y="6409358"/>
            <a:ext cx="439821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nl-NL" sz="1200" b="0" i="0" u="none" strike="noStrike" kern="1200" cap="none" spc="0" normalizeH="0" baseline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200" b="0" i="0" u="none" strike="noStrike" kern="1200" cap="none" spc="0" normalizeH="0" baseline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394CF3-C322-4C61-9440-C86B463983D1}"/>
              </a:ext>
            </a:extLst>
          </p:cNvPr>
          <p:cNvSpPr txBox="1"/>
          <p:nvPr/>
        </p:nvSpPr>
        <p:spPr>
          <a:xfrm>
            <a:off x="74560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Marcel Heckmans</a:t>
            </a:r>
          </a:p>
          <a:p>
            <a:r>
              <a:rPr lang="en-GB" dirty="0"/>
              <a:t>Directeur Bedrijfsvoering </a:t>
            </a:r>
            <a:br>
              <a:rPr lang="en-GB" dirty="0"/>
            </a:br>
            <a:r>
              <a:rPr lang="en-GB" dirty="0"/>
              <a:t>Gemeente </a:t>
            </a:r>
            <a:r>
              <a:rPr lang="en-GB" dirty="0" err="1"/>
              <a:t>Sittard-Geleen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DDFB4C-DBB2-4E2D-8FF7-E16B4286B4C2}"/>
              </a:ext>
            </a:extLst>
          </p:cNvPr>
          <p:cNvSpPr txBox="1"/>
          <p:nvPr/>
        </p:nvSpPr>
        <p:spPr>
          <a:xfrm>
            <a:off x="4570840" y="5139159"/>
            <a:ext cx="4120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Vincent van Arkel</a:t>
            </a:r>
          </a:p>
          <a:p>
            <a:r>
              <a:rPr lang="en-GB" dirty="0" err="1"/>
              <a:t>Concerncontroller</a:t>
            </a:r>
            <a:br>
              <a:rPr lang="en-GB" dirty="0"/>
            </a:br>
            <a:r>
              <a:rPr lang="en-GB" dirty="0"/>
              <a:t>Gemeente Amersfoort </a:t>
            </a:r>
          </a:p>
        </p:txBody>
      </p:sp>
      <p:pic>
        <p:nvPicPr>
          <p:cNvPr id="13" name="Graphic 12" descr="Call center">
            <a:extLst>
              <a:ext uri="{FF2B5EF4-FFF2-40B4-BE49-F238E27FC236}">
                <a16:creationId xmlns:a16="http://schemas.microsoft.com/office/drawing/2014/main" id="{FAE9C911-B098-45E8-B445-4B229E747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0767" y="2982010"/>
            <a:ext cx="2050366" cy="2050366"/>
          </a:xfrm>
          <a:prstGeom prst="rect">
            <a:avLst/>
          </a:prstGeom>
        </p:spPr>
      </p:pic>
      <p:pic>
        <p:nvPicPr>
          <p:cNvPr id="16" name="Graphic 15" descr="Call center">
            <a:extLst>
              <a:ext uri="{FF2B5EF4-FFF2-40B4-BE49-F238E27FC236}">
                <a16:creationId xmlns:a16="http://schemas.microsoft.com/office/drawing/2014/main" id="{75367910-1F16-46BF-AC3A-D856B5C81F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982010"/>
            <a:ext cx="2050366" cy="205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5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400" dirty="0"/>
              <a:t>Financial control: </a:t>
            </a:r>
            <a:r>
              <a:rPr lang="nl-NL" sz="3600" b="0" dirty="0"/>
              <a:t>Van controlerend naar adviserend</a:t>
            </a:r>
            <a:r>
              <a:rPr lang="nl-NL" sz="3400" dirty="0"/>
              <a:t> </a:t>
            </a:r>
            <a:br>
              <a:rPr lang="nl-NL" sz="2400" dirty="0">
                <a:solidFill>
                  <a:srgbClr val="FF0000"/>
                </a:solidFill>
              </a:rPr>
            </a:br>
            <a:endParaRPr lang="nl-NL" sz="3400" b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D7F776-4003-4B60-B77B-CB8D40E44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68881"/>
            <a:ext cx="10290242" cy="3708082"/>
          </a:xfrm>
        </p:spPr>
        <p:txBody>
          <a:bodyPr/>
          <a:lstStyle/>
          <a:p>
            <a:r>
              <a:rPr lang="nl-NL" sz="2000" dirty="0"/>
              <a:t>“Financial Control zal in toenemende mate de </a:t>
            </a:r>
            <a:r>
              <a:rPr lang="nl-NL" sz="2000" b="1" dirty="0"/>
              <a:t>Katalysator</a:t>
            </a:r>
            <a:r>
              <a:rPr lang="nl-NL" sz="2000" dirty="0"/>
              <a:t> rol vervullen: meer adviserend en analyserend dan controlerend.”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96BE358-AF27-4314-9FAB-ED2A31C17164}"/>
              </a:ext>
            </a:extLst>
          </p:cNvPr>
          <p:cNvSpPr/>
          <p:nvPr/>
        </p:nvSpPr>
        <p:spPr>
          <a:xfrm>
            <a:off x="838200" y="3658787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Een goede administratie als voorwaarde voor succes 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81CE50C-066B-4567-89F5-3BA3A0A2D2CA}"/>
              </a:ext>
            </a:extLst>
          </p:cNvPr>
          <p:cNvSpPr/>
          <p:nvPr/>
        </p:nvSpPr>
        <p:spPr>
          <a:xfrm>
            <a:off x="3764140" y="3644631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Meer systeem- gerichte controles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873F765-FAC8-481A-9D96-C6DB23F3DCEB}"/>
              </a:ext>
            </a:extLst>
          </p:cNvPr>
          <p:cNvSpPr/>
          <p:nvPr/>
        </p:nvSpPr>
        <p:spPr>
          <a:xfrm>
            <a:off x="6690080" y="3644631"/>
            <a:ext cx="2700583" cy="2651114"/>
          </a:xfrm>
          <a:prstGeom prst="ellipse">
            <a:avLst/>
          </a:prstGeom>
          <a:solidFill>
            <a:srgbClr val="252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Sterke technisch, analytische en communicatieve vaardigheden nodig</a:t>
            </a:r>
            <a:endParaRPr lang="nl-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2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3A710934-1437-44CC-A943-43A12BBF0E2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3A710934-1437-44CC-A943-43A12BBF0E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16757"/>
            <a:ext cx="3230879" cy="1208868"/>
          </a:xfrm>
        </p:spPr>
        <p:txBody>
          <a:bodyPr>
            <a:noAutofit/>
          </a:bodyPr>
          <a:lstStyle/>
          <a:p>
            <a:r>
              <a:rPr lang="nl-NL" sz="3000" dirty="0" err="1"/>
              <a:t>Financia</a:t>
            </a:r>
            <a:r>
              <a:rPr lang="nl-NL" sz="3000" dirty="0"/>
              <a:t> Control</a:t>
            </a:r>
            <a:br>
              <a:rPr lang="nl-NL" sz="3000" dirty="0"/>
            </a:br>
            <a:r>
              <a:rPr lang="nl-NL" sz="3000" b="0" dirty="0"/>
              <a:t>Van past naar </a:t>
            </a:r>
            <a:r>
              <a:rPr lang="nl-NL" sz="3000" b="0" dirty="0" err="1"/>
              <a:t>future</a:t>
            </a:r>
            <a:r>
              <a:rPr lang="nl-NL" sz="3000" b="0" dirty="0"/>
              <a:t> control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5FFECF8-5F20-4995-B08F-0A3684FE04C5}"/>
              </a:ext>
            </a:extLst>
          </p:cNvPr>
          <p:cNvSpPr txBox="1">
            <a:spLocks/>
          </p:cNvSpPr>
          <p:nvPr/>
        </p:nvSpPr>
        <p:spPr>
          <a:xfrm>
            <a:off x="838201" y="3249423"/>
            <a:ext cx="3096490" cy="270966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2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rgbClr val="211E5B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Er is steeds mee behoefte en noodzaak om vooruit te kunnen kijken. Financial control gaat niet alleen over verantwoorden, maar juist ook over sturen.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54CDC3-66DE-41E2-AABF-7CDD133A99DB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46600" y="616757"/>
            <a:ext cx="6346427" cy="526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62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PydJzJCn5HqOTMfgCvtl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elcomeDoc">
  <a:themeElements>
    <a:clrScheme name="A&amp;O blau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PPT2016-TakeATourTemplate-Revised2018Feb.potx" id="{F31BF39D-3D32-47FC-BFF2-1B27195AA4EF}" vid="{4B0EA534-3CB1-4DB9-8EE1-8E35FBC6C0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7813C88BEA3643A29E9D4C2F89DF9D" ma:contentTypeVersion="13" ma:contentTypeDescription="Create a new document." ma:contentTypeScope="" ma:versionID="5ee175939730ba2c35b59e75509cbc3b">
  <xsd:schema xmlns:xsd="http://www.w3.org/2001/XMLSchema" xmlns:xs="http://www.w3.org/2001/XMLSchema" xmlns:p="http://schemas.microsoft.com/office/2006/metadata/properties" xmlns:ns3="48a1e5ee-3700-4cf9-b925-9e328548b77c" xmlns:ns4="c9636567-195e-45bf-a217-8441e44fe37a" targetNamespace="http://schemas.microsoft.com/office/2006/metadata/properties" ma:root="true" ma:fieldsID="aac2b59100474c149348ca597bf92477" ns3:_="" ns4:_="">
    <xsd:import namespace="48a1e5ee-3700-4cf9-b925-9e328548b77c"/>
    <xsd:import namespace="c9636567-195e-45bf-a217-8441e44fe3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a1e5ee-3700-4cf9-b925-9e328548b7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36567-195e-45bf-a217-8441e44fe37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8E1E42-6DA4-497C-AABD-B4FE07E4D3EC}">
  <ds:schemaRefs>
    <ds:schemaRef ds:uri="http://purl.org/dc/dcmitype/"/>
    <ds:schemaRef ds:uri="http://purl.org/dc/terms/"/>
    <ds:schemaRef ds:uri="http://schemas.microsoft.com/office/2006/metadata/properties"/>
    <ds:schemaRef ds:uri="c9636567-195e-45bf-a217-8441e44fe37a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48a1e5ee-3700-4cf9-b925-9e328548b77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1BBEEF-60D3-42FA-9585-06A997AF89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0026F0-DB6C-402F-8EAC-D4BBEF7FB1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a1e5ee-3700-4cf9-b925-9e328548b77c"/>
    <ds:schemaRef ds:uri="c9636567-195e-45bf-a217-8441e44fe3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722</TotalTime>
  <Words>888</Words>
  <Application>Microsoft Office PowerPoint</Application>
  <PresentationFormat>Widescreen</PresentationFormat>
  <Paragraphs>100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WelcomeDoc</vt:lpstr>
      <vt:lpstr>think-cell Slide</vt:lpstr>
      <vt:lpstr>PowerPoint Presentation</vt:lpstr>
      <vt:lpstr>Verkenning van de impact van technologie op de financiële functie van gemeenten </vt:lpstr>
      <vt:lpstr>Het onderzoek is uitgevoerd met een vragenlijst, interviews en een begeleidingscommissie </vt:lpstr>
      <vt:lpstr>We maken onderscheid in drie onderdelen van de financiele functie van gemeenten </vt:lpstr>
      <vt:lpstr>We kijken naar  impact en uitdagingen vanuit de vier rollen van de financiële functie </vt:lpstr>
      <vt:lpstr>Operationele Financiën Hogere kwaliteit tegen lagere kosten </vt:lpstr>
      <vt:lpstr>Vraag het de ervaringsdeskundige: Welke initiatieven lopen er in jullie gemeenten om de kwaliteit van de </vt:lpstr>
      <vt:lpstr>Financial control: Van controlerend naar adviserend  </vt:lpstr>
      <vt:lpstr>Financia Control Van past naar future control</vt:lpstr>
      <vt:lpstr>Vraag het de ervaringsdeskundige: Wat is in jullie ogen de belangrijkste verandering die financial control door maakt de komende jaren?</vt:lpstr>
      <vt:lpstr>Business Control: ontwikkeling naar business partner </vt:lpstr>
      <vt:lpstr>Business Control Van Excel naar zelflerende algoritmen</vt:lpstr>
      <vt:lpstr>Vraag het de ervaringsdeskundige: Welke stappen zet jullie op het terrein van het verbeteren van reporting?</vt:lpstr>
      <vt:lpstr>Wat levert de inzet van nieuwe technologie bij financiën op voor gemeenten?</vt:lpstr>
      <vt:lpstr>Hoe kijken gemeenten hiernaar en welke uitdagingen zien ze?</vt:lpstr>
      <vt:lpstr>Vraag het de ervaringsdeskundige: hoe geven jullie de vernieuwing van de financiële functie vorm?</vt:lpstr>
      <vt:lpstr>Wat is het effect op het personeel?</vt:lpstr>
      <vt:lpstr>Vraag het de ervaringsdeskundige: hoe werken jullie aan het versterken van de vaardigheden van jullie medewerkers?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 for Mac</dc:title>
  <dc:creator>Nicolet Dikkema</dc:creator>
  <cp:lastModifiedBy>ter Wal, Menno</cp:lastModifiedBy>
  <cp:revision>35</cp:revision>
  <dcterms:created xsi:type="dcterms:W3CDTF">2019-01-15T13:17:09Z</dcterms:created>
  <dcterms:modified xsi:type="dcterms:W3CDTF">2021-01-13T07:26:54Z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0x0101007B7813C88BEA3643A29E9D4C2F89DF9D</vt:lpwstr>
  </property>
</Properties>
</file>