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40"/>
  </p:notesMasterIdLst>
  <p:sldIdLst>
    <p:sldId id="256" r:id="rId5"/>
    <p:sldId id="345" r:id="rId6"/>
    <p:sldId id="352" r:id="rId7"/>
    <p:sldId id="257" r:id="rId8"/>
    <p:sldId id="381" r:id="rId9"/>
    <p:sldId id="357" r:id="rId10"/>
    <p:sldId id="259" r:id="rId11"/>
    <p:sldId id="258" r:id="rId12"/>
    <p:sldId id="382" r:id="rId13"/>
    <p:sldId id="383" r:id="rId14"/>
    <p:sldId id="384" r:id="rId15"/>
    <p:sldId id="380" r:id="rId16"/>
    <p:sldId id="353" r:id="rId17"/>
    <p:sldId id="377" r:id="rId18"/>
    <p:sldId id="370" r:id="rId19"/>
    <p:sldId id="372" r:id="rId20"/>
    <p:sldId id="363" r:id="rId21"/>
    <p:sldId id="385" r:id="rId22"/>
    <p:sldId id="386" r:id="rId23"/>
    <p:sldId id="388" r:id="rId24"/>
    <p:sldId id="389" r:id="rId25"/>
    <p:sldId id="390" r:id="rId26"/>
    <p:sldId id="371" r:id="rId27"/>
    <p:sldId id="354" r:id="rId28"/>
    <p:sldId id="378" r:id="rId29"/>
    <p:sldId id="364" r:id="rId30"/>
    <p:sldId id="365" r:id="rId31"/>
    <p:sldId id="379" r:id="rId32"/>
    <p:sldId id="366" r:id="rId33"/>
    <p:sldId id="367" r:id="rId34"/>
    <p:sldId id="368" r:id="rId35"/>
    <p:sldId id="391" r:id="rId36"/>
    <p:sldId id="369" r:id="rId37"/>
    <p:sldId id="387" r:id="rId38"/>
    <p:sldId id="293" r:id="rId39"/>
  </p:sldIdLst>
  <p:sldSz cx="12192000" cy="6858000"/>
  <p:notesSz cx="6858000" cy="9144000"/>
  <p:embeddedFontLst>
    <p:embeddedFont>
      <p:font typeface="Avenir Next" panose="020B050302020202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9" roundtripDataSignature="AMtx7mjuH6lnFBF7WDaAh64DoZcohUnR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aas-Jan Reinck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58"/>
    <p:restoredTop sz="81075" autoAdjust="0"/>
  </p:normalViewPr>
  <p:slideViewPr>
    <p:cSldViewPr snapToGrid="0">
      <p:cViewPr varScale="1">
        <p:scale>
          <a:sx n="88" d="100"/>
          <a:sy n="88" d="100"/>
        </p:scale>
        <p:origin x="100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4AAC652B-F222-473F-396B-A778AA331A52}"/>
            </a:ext>
          </a:extLst>
        </p:cNvPr>
        <p:cNvGrpSpPr/>
        <p:nvPr/>
      </p:nvGrpSpPr>
      <p:grpSpPr>
        <a:xfrm>
          <a:off x="0" y="0"/>
          <a:ext cx="0" cy="0"/>
          <a:chOff x="0" y="0"/>
          <a:chExt cx="0" cy="0"/>
        </a:xfrm>
      </p:grpSpPr>
      <p:sp>
        <p:nvSpPr>
          <p:cNvPr id="456" name="Google Shape;456;p8:notes">
            <a:extLst>
              <a:ext uri="{FF2B5EF4-FFF2-40B4-BE49-F238E27FC236}">
                <a16:creationId xmlns:a16="http://schemas.microsoft.com/office/drawing/2014/main" id="{28229088-2C9B-E696-58AE-683B7B3598A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8:notes">
            <a:extLst>
              <a:ext uri="{FF2B5EF4-FFF2-40B4-BE49-F238E27FC236}">
                <a16:creationId xmlns:a16="http://schemas.microsoft.com/office/drawing/2014/main" id="{7860548E-36FA-7A37-7397-6C7421C9BB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48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19F0-2499-0E1B-2EF4-582B92426B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C84D56-A0AB-B0B5-6F21-C08D4E4D27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5F9A6C-8AF9-EFBC-6F6F-509618D4A222}"/>
              </a:ext>
            </a:extLst>
          </p:cNvPr>
          <p:cNvSpPr>
            <a:spLocks noGrp="1"/>
          </p:cNvSpPr>
          <p:nvPr>
            <p:ph type="body" idx="1"/>
          </p:nvPr>
        </p:nvSpPr>
        <p:spPr/>
        <p:txBody>
          <a:bodyPr/>
          <a:lstStyle/>
          <a:p>
            <a:r>
              <a:rPr lang="nl-NL" dirty="0"/>
              <a:t>Zelfdeterminatie theorie onderzoekt de aangeboren neiging van mensen om te groeien en zich te ontwikkelen. De theorie gaat ervanuit dat drie psychologische behoeften daarbij de basis vormen voor zelfmotivatie en persoonlijkheidsintegratie en </a:t>
            </a:r>
            <a:r>
              <a:rPr lang="nl-NL" dirty="0" err="1"/>
              <a:t>randvoorwaardelijk</a:t>
            </a:r>
            <a:r>
              <a:rPr lang="nl-NL" dirty="0"/>
              <a:t> zijn voor deze positieve processen</a:t>
            </a:r>
          </a:p>
        </p:txBody>
      </p:sp>
      <p:sp>
        <p:nvSpPr>
          <p:cNvPr id="4" name="Tijdelijke aanduiding voor dianummer 3">
            <a:extLst>
              <a:ext uri="{FF2B5EF4-FFF2-40B4-BE49-F238E27FC236}">
                <a16:creationId xmlns:a16="http://schemas.microsoft.com/office/drawing/2014/main" id="{8D69C92C-44CD-B5FD-3E7B-B065E5C4533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15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454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EAB1F-882C-FB93-BABF-1D8A16A745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906B33-A827-1216-FE08-F520933A34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1B215D-4D40-09B9-D3F6-2B4EE1B3EB2B}"/>
              </a:ext>
            </a:extLst>
          </p:cNvPr>
          <p:cNvSpPr>
            <a:spLocks noGrp="1"/>
          </p:cNvSpPr>
          <p:nvPr>
            <p:ph type="body" idx="1"/>
          </p:nvPr>
        </p:nvSpPr>
        <p:spPr/>
        <p:txBody>
          <a:bodyPr/>
          <a:lstStyle/>
          <a:p>
            <a:r>
              <a:rPr lang="nl-NL" dirty="0"/>
              <a:t>Zelfdeterminatie theorie onderzoekt de aangeboren neiging van mensen om te groeien en zich te ontwikkelen. De theorie gaat ervanuit dat drie psychologische behoeften daarbij de basis vormen voor zelfmotivatie en persoonlijkheidsintegratie en </a:t>
            </a:r>
            <a:r>
              <a:rPr lang="nl-NL" dirty="0" err="1"/>
              <a:t>randvoorwaardelijk</a:t>
            </a:r>
            <a:r>
              <a:rPr lang="nl-NL" dirty="0"/>
              <a:t> zijn voor deze positieve processen</a:t>
            </a:r>
          </a:p>
        </p:txBody>
      </p:sp>
      <p:sp>
        <p:nvSpPr>
          <p:cNvPr id="4" name="Tijdelijke aanduiding voor dianummer 3">
            <a:extLst>
              <a:ext uri="{FF2B5EF4-FFF2-40B4-BE49-F238E27FC236}">
                <a16:creationId xmlns:a16="http://schemas.microsoft.com/office/drawing/2014/main" id="{38E3C54C-67C4-4320-CC2D-024C8593D72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16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896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AFA8-60E2-3773-8D96-8B55614A05C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AAB29A-5D91-C376-6314-026E18C629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7A90C7-9BAC-7BF2-3062-B02B0329BCB2}"/>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801F020C-0594-8F74-074F-A6A68CD6671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443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4C594-9678-CFB2-D74C-3CC43AAB18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977EB7-567B-C80A-9793-4DFD366A98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F84D08-9EFF-CF18-BAB2-105629438C49}"/>
              </a:ext>
            </a:extLst>
          </p:cNvPr>
          <p:cNvSpPr>
            <a:spLocks noGrp="1"/>
          </p:cNvSpPr>
          <p:nvPr>
            <p:ph type="body" idx="1"/>
          </p:nvPr>
        </p:nvSpPr>
        <p:spPr/>
        <p:txBody>
          <a:bodyPr/>
          <a:lstStyle/>
          <a:p>
            <a:pPr marL="285750" indent="-285750">
              <a:buChar char="•"/>
            </a:pPr>
            <a:r>
              <a:rPr lang="en-US" b="1" dirty="0"/>
              <a:t>Wat is </a:t>
            </a:r>
            <a:r>
              <a:rPr lang="en-US" b="1" dirty="0" err="1"/>
              <a:t>een</a:t>
            </a:r>
            <a:r>
              <a:rPr lang="en-US" b="1" dirty="0"/>
              <a:t> </a:t>
            </a:r>
            <a:r>
              <a:rPr lang="en-US" b="1" dirty="0" err="1"/>
              <a:t>systeem</a:t>
            </a:r>
            <a:r>
              <a:rPr lang="en-US" b="1" dirty="0"/>
              <a:t>?</a:t>
            </a:r>
            <a:r>
              <a:rPr lang="en-US" dirty="0"/>
              <a:t> Een </a:t>
            </a:r>
            <a:r>
              <a:rPr lang="en-US" dirty="0" err="1"/>
              <a:t>systeem</a:t>
            </a:r>
            <a:r>
              <a:rPr lang="en-US" dirty="0"/>
              <a:t> is </a:t>
            </a:r>
            <a:r>
              <a:rPr lang="en-US" dirty="0" err="1"/>
              <a:t>een</a:t>
            </a:r>
            <a:r>
              <a:rPr lang="en-US" dirty="0"/>
              <a:t> </a:t>
            </a:r>
            <a:r>
              <a:rPr lang="en-US" dirty="0" err="1"/>
              <a:t>geheel</a:t>
            </a:r>
            <a:r>
              <a:rPr lang="en-US" dirty="0"/>
              <a:t> van </a:t>
            </a:r>
            <a:r>
              <a:rPr lang="en-US" dirty="0" err="1"/>
              <a:t>elementen</a:t>
            </a:r>
            <a:r>
              <a:rPr lang="en-US" dirty="0"/>
              <a:t> die op </a:t>
            </a:r>
            <a:r>
              <a:rPr lang="en-US" dirty="0" err="1"/>
              <a:t>een</a:t>
            </a:r>
            <a:r>
              <a:rPr lang="en-US" dirty="0"/>
              <a:t> </a:t>
            </a:r>
            <a:r>
              <a:rPr lang="en-US" dirty="0" err="1"/>
              <a:t>bepaalde</a:t>
            </a:r>
            <a:r>
              <a:rPr lang="en-US" dirty="0"/>
              <a:t> </a:t>
            </a:r>
            <a:r>
              <a:rPr lang="en-US" dirty="0" err="1"/>
              <a:t>manier</a:t>
            </a:r>
            <a:r>
              <a:rPr lang="en-US" dirty="0"/>
              <a:t> met </a:t>
            </a:r>
            <a:r>
              <a:rPr lang="en-US" dirty="0" err="1"/>
              <a:t>elkaar</a:t>
            </a:r>
            <a:r>
              <a:rPr lang="en-US" dirty="0"/>
              <a:t> </a:t>
            </a:r>
            <a:r>
              <a:rPr lang="en-US" dirty="0" err="1"/>
              <a:t>verbonden</a:t>
            </a:r>
            <a:r>
              <a:rPr lang="en-US" dirty="0"/>
              <a:t> </a:t>
            </a:r>
            <a:r>
              <a:rPr lang="en-US" dirty="0" err="1"/>
              <a:t>zijn</a:t>
            </a:r>
            <a:r>
              <a:rPr lang="en-US" dirty="0"/>
              <a:t> </a:t>
            </a:r>
            <a:r>
              <a:rPr lang="en-US" dirty="0" err="1"/>
              <a:t>en</a:t>
            </a:r>
            <a:r>
              <a:rPr lang="en-US" dirty="0"/>
              <a:t> </a:t>
            </a:r>
            <a:r>
              <a:rPr lang="en-US" dirty="0" err="1"/>
              <a:t>elkaar</a:t>
            </a:r>
            <a:r>
              <a:rPr lang="en-US" dirty="0"/>
              <a:t> </a:t>
            </a:r>
            <a:r>
              <a:rPr lang="en-US" dirty="0" err="1"/>
              <a:t>beïnvloeden</a:t>
            </a:r>
            <a:r>
              <a:rPr lang="en-US" dirty="0"/>
              <a:t>. Dit </a:t>
            </a:r>
            <a:r>
              <a:rPr lang="en-US" dirty="0" err="1"/>
              <a:t>kunnen</a:t>
            </a:r>
            <a:r>
              <a:rPr lang="en-US" dirty="0"/>
              <a:t> families, </a:t>
            </a:r>
            <a:r>
              <a:rPr lang="en-US" dirty="0" err="1"/>
              <a:t>organisaties</a:t>
            </a:r>
            <a:r>
              <a:rPr lang="en-US" dirty="0"/>
              <a:t> of teams </a:t>
            </a:r>
            <a:r>
              <a:rPr lang="en-US" dirty="0" err="1"/>
              <a:t>zijn</a:t>
            </a:r>
            <a:r>
              <a:rPr lang="en-US" dirty="0"/>
              <a:t>. Binnen </a:t>
            </a:r>
            <a:r>
              <a:rPr lang="en-US" dirty="0" err="1"/>
              <a:t>een</a:t>
            </a:r>
            <a:r>
              <a:rPr lang="en-US" dirty="0"/>
              <a:t> </a:t>
            </a:r>
            <a:r>
              <a:rPr lang="en-US" dirty="0" err="1"/>
              <a:t>gemeentelijke</a:t>
            </a:r>
            <a:r>
              <a:rPr lang="en-US" dirty="0"/>
              <a:t> </a:t>
            </a:r>
            <a:r>
              <a:rPr lang="en-US" dirty="0" err="1"/>
              <a:t>organisatie</a:t>
            </a:r>
            <a:r>
              <a:rPr lang="en-US" dirty="0"/>
              <a:t> </a:t>
            </a:r>
            <a:r>
              <a:rPr lang="en-US" dirty="0" err="1"/>
              <a:t>vormen</a:t>
            </a:r>
            <a:r>
              <a:rPr lang="en-US" dirty="0"/>
              <a:t> </a:t>
            </a:r>
            <a:r>
              <a:rPr lang="en-US" dirty="0" err="1"/>
              <a:t>medewerkers</a:t>
            </a:r>
            <a:r>
              <a:rPr lang="en-US" dirty="0"/>
              <a:t>, </a:t>
            </a:r>
            <a:r>
              <a:rPr lang="en-US" dirty="0" err="1"/>
              <a:t>afdelingen</a:t>
            </a:r>
            <a:r>
              <a:rPr lang="en-US" dirty="0"/>
              <a:t> </a:t>
            </a:r>
            <a:r>
              <a:rPr lang="en-US" dirty="0" err="1"/>
              <a:t>en</a:t>
            </a:r>
            <a:r>
              <a:rPr lang="en-US" dirty="0"/>
              <a:t> externe partners </a:t>
            </a:r>
            <a:r>
              <a:rPr lang="en-US" dirty="0" err="1"/>
              <a:t>samen</a:t>
            </a:r>
            <a:r>
              <a:rPr lang="en-US" dirty="0"/>
              <a:t> </a:t>
            </a:r>
            <a:r>
              <a:rPr lang="en-US" dirty="0" err="1"/>
              <a:t>een</a:t>
            </a:r>
            <a:r>
              <a:rPr lang="en-US" dirty="0"/>
              <a:t> </a:t>
            </a:r>
            <a:r>
              <a:rPr lang="en-US" dirty="0" err="1"/>
              <a:t>systeem</a:t>
            </a:r>
            <a:r>
              <a:rPr lang="en-US" dirty="0"/>
              <a:t> </a:t>
            </a:r>
            <a:r>
              <a:rPr lang="en-US" dirty="0" err="1"/>
              <a:t>waarin</a:t>
            </a:r>
            <a:r>
              <a:rPr lang="en-US" dirty="0"/>
              <a:t> </a:t>
            </a:r>
            <a:r>
              <a:rPr lang="en-US" dirty="0" err="1"/>
              <a:t>patronen</a:t>
            </a:r>
            <a:r>
              <a:rPr lang="en-US" dirty="0"/>
              <a:t>, </a:t>
            </a:r>
            <a:r>
              <a:rPr lang="en-US" dirty="0" err="1"/>
              <a:t>relaties</a:t>
            </a:r>
            <a:r>
              <a:rPr lang="en-US" dirty="0"/>
              <a:t> </a:t>
            </a:r>
            <a:r>
              <a:rPr lang="en-US" dirty="0" err="1"/>
              <a:t>en</a:t>
            </a:r>
            <a:r>
              <a:rPr lang="en-US" dirty="0"/>
              <a:t> </a:t>
            </a:r>
            <a:r>
              <a:rPr lang="en-US" dirty="0" err="1"/>
              <a:t>interacties</a:t>
            </a:r>
            <a:r>
              <a:rPr lang="en-US" dirty="0"/>
              <a:t> het </a:t>
            </a:r>
            <a:r>
              <a:rPr lang="en-US" dirty="0" err="1"/>
              <a:t>functioneren</a:t>
            </a:r>
            <a:r>
              <a:rPr lang="en-US" dirty="0"/>
              <a:t> </a:t>
            </a:r>
            <a:r>
              <a:rPr lang="en-US" dirty="0" err="1"/>
              <a:t>beïnvloeden</a:t>
            </a:r>
            <a:r>
              <a:rPr lang="en-US" dirty="0"/>
              <a:t>.</a:t>
            </a:r>
            <a:endParaRPr lang="nl-NL" dirty="0"/>
          </a:p>
          <a:p>
            <a:pPr marL="285750" indent="-285750">
              <a:buChar char="•"/>
            </a:pPr>
            <a:r>
              <a:rPr lang="en-US" b="1" dirty="0" err="1"/>
              <a:t>Systemisch</a:t>
            </a:r>
            <a:r>
              <a:rPr lang="en-US" b="1" dirty="0"/>
              <a:t> </a:t>
            </a:r>
            <a:r>
              <a:rPr lang="en-US" b="1" dirty="0" err="1"/>
              <a:t>perspectief</a:t>
            </a:r>
            <a:r>
              <a:rPr lang="en-US" b="1" dirty="0"/>
              <a:t>:</a:t>
            </a:r>
            <a:r>
              <a:rPr lang="en-US" dirty="0"/>
              <a:t> </a:t>
            </a:r>
            <a:r>
              <a:rPr lang="en-US" dirty="0" err="1"/>
              <a:t>Systemisch</a:t>
            </a:r>
            <a:r>
              <a:rPr lang="en-US" dirty="0"/>
              <a:t> </a:t>
            </a:r>
            <a:r>
              <a:rPr lang="en-US" dirty="0" err="1"/>
              <a:t>werken</a:t>
            </a:r>
            <a:r>
              <a:rPr lang="en-US" dirty="0"/>
              <a:t> </a:t>
            </a:r>
            <a:r>
              <a:rPr lang="en-US" dirty="0" err="1"/>
              <a:t>richt</a:t>
            </a:r>
            <a:r>
              <a:rPr lang="en-US" dirty="0"/>
              <a:t> </a:t>
            </a:r>
            <a:r>
              <a:rPr lang="en-US" dirty="0" err="1"/>
              <a:t>zich</a:t>
            </a:r>
            <a:r>
              <a:rPr lang="en-US" dirty="0"/>
              <a:t> </a:t>
            </a:r>
            <a:r>
              <a:rPr lang="en-US" dirty="0" err="1"/>
              <a:t>niet</a:t>
            </a:r>
            <a:r>
              <a:rPr lang="en-US" dirty="0"/>
              <a:t> </a:t>
            </a:r>
            <a:r>
              <a:rPr lang="en-US" dirty="0" err="1"/>
              <a:t>alleen</a:t>
            </a:r>
            <a:r>
              <a:rPr lang="en-US" dirty="0"/>
              <a:t> op </a:t>
            </a:r>
            <a:r>
              <a:rPr lang="en-US" dirty="0" err="1"/>
              <a:t>individuen</a:t>
            </a:r>
            <a:r>
              <a:rPr lang="en-US" dirty="0"/>
              <a:t>, maar </a:t>
            </a:r>
            <a:r>
              <a:rPr lang="en-US" dirty="0" err="1"/>
              <a:t>vooral</a:t>
            </a:r>
            <a:r>
              <a:rPr lang="en-US" dirty="0"/>
              <a:t> op de </a:t>
            </a:r>
            <a:r>
              <a:rPr lang="en-US" dirty="0" err="1"/>
              <a:t>onderliggende</a:t>
            </a:r>
            <a:r>
              <a:rPr lang="en-US" dirty="0"/>
              <a:t> </a:t>
            </a:r>
            <a:r>
              <a:rPr lang="en-US" dirty="0" err="1"/>
              <a:t>structuren</a:t>
            </a:r>
            <a:r>
              <a:rPr lang="en-US" dirty="0"/>
              <a:t>, </a:t>
            </a:r>
            <a:r>
              <a:rPr lang="en-US" dirty="0" err="1"/>
              <a:t>relaties</a:t>
            </a:r>
            <a:r>
              <a:rPr lang="en-US" dirty="0"/>
              <a:t> </a:t>
            </a:r>
            <a:r>
              <a:rPr lang="en-US" dirty="0" err="1"/>
              <a:t>en</a:t>
            </a:r>
            <a:r>
              <a:rPr lang="en-US" dirty="0"/>
              <a:t> </a:t>
            </a:r>
            <a:r>
              <a:rPr lang="en-US" dirty="0" err="1"/>
              <a:t>dynamieken</a:t>
            </a:r>
            <a:r>
              <a:rPr lang="en-US" dirty="0"/>
              <a:t> </a:t>
            </a:r>
            <a:r>
              <a:rPr lang="en-US" dirty="0" err="1"/>
              <a:t>binnen</a:t>
            </a:r>
            <a:r>
              <a:rPr lang="en-US" dirty="0"/>
              <a:t> het </a:t>
            </a:r>
            <a:r>
              <a:rPr lang="en-US" dirty="0" err="1"/>
              <a:t>systeem</a:t>
            </a:r>
            <a:r>
              <a:rPr lang="en-US" dirty="0"/>
              <a:t>. Door </a:t>
            </a:r>
            <a:r>
              <a:rPr lang="en-US" dirty="0" err="1"/>
              <a:t>systemisch</a:t>
            </a:r>
            <a:r>
              <a:rPr lang="en-US" dirty="0"/>
              <a:t> </a:t>
            </a:r>
            <a:r>
              <a:rPr lang="en-US" dirty="0" err="1"/>
              <a:t>te</a:t>
            </a:r>
            <a:r>
              <a:rPr lang="en-US" dirty="0"/>
              <a:t> </a:t>
            </a:r>
            <a:r>
              <a:rPr lang="en-US" dirty="0" err="1"/>
              <a:t>kijken</a:t>
            </a:r>
            <a:r>
              <a:rPr lang="en-US" dirty="0"/>
              <a:t>, </a:t>
            </a:r>
            <a:r>
              <a:rPr lang="en-US" dirty="0" err="1"/>
              <a:t>kunnen</a:t>
            </a:r>
            <a:r>
              <a:rPr lang="en-US" dirty="0"/>
              <a:t> we </a:t>
            </a:r>
            <a:r>
              <a:rPr lang="en-US" dirty="0" err="1"/>
              <a:t>inzicht</a:t>
            </a:r>
            <a:r>
              <a:rPr lang="en-US" dirty="0"/>
              <a:t> </a:t>
            </a:r>
            <a:r>
              <a:rPr lang="en-US" dirty="0" err="1"/>
              <a:t>krijgen</a:t>
            </a:r>
            <a:r>
              <a:rPr lang="en-US" dirty="0"/>
              <a:t> in </a:t>
            </a:r>
            <a:r>
              <a:rPr lang="en-US" dirty="0" err="1"/>
              <a:t>patronen</a:t>
            </a:r>
            <a:r>
              <a:rPr lang="en-US" dirty="0"/>
              <a:t> die </a:t>
            </a:r>
            <a:r>
              <a:rPr lang="en-US" dirty="0" err="1"/>
              <a:t>problemen</a:t>
            </a:r>
            <a:r>
              <a:rPr lang="en-US" dirty="0"/>
              <a:t> </a:t>
            </a:r>
            <a:r>
              <a:rPr lang="en-US" dirty="0" err="1"/>
              <a:t>veroorzaken</a:t>
            </a:r>
            <a:r>
              <a:rPr lang="en-US" dirty="0"/>
              <a:t> </a:t>
            </a:r>
            <a:r>
              <a:rPr lang="en-US" dirty="0" err="1"/>
              <a:t>en</a:t>
            </a:r>
            <a:r>
              <a:rPr lang="en-US" dirty="0"/>
              <a:t> </a:t>
            </a:r>
            <a:r>
              <a:rPr lang="en-US" dirty="0" err="1"/>
              <a:t>deze</a:t>
            </a:r>
            <a:r>
              <a:rPr lang="en-US" dirty="0"/>
              <a:t> op </a:t>
            </a:r>
            <a:r>
              <a:rPr lang="en-US" dirty="0" err="1"/>
              <a:t>een</a:t>
            </a:r>
            <a:r>
              <a:rPr lang="en-US" dirty="0"/>
              <a:t> </a:t>
            </a:r>
            <a:r>
              <a:rPr lang="en-US" dirty="0" err="1"/>
              <a:t>diepgaand</a:t>
            </a:r>
            <a:r>
              <a:rPr lang="en-US" dirty="0"/>
              <a:t> </a:t>
            </a:r>
            <a:r>
              <a:rPr lang="en-US" dirty="0" err="1"/>
              <a:t>niveau</a:t>
            </a:r>
            <a:r>
              <a:rPr lang="en-US" dirty="0"/>
              <a:t> </a:t>
            </a:r>
            <a:r>
              <a:rPr lang="en-US" dirty="0" err="1"/>
              <a:t>aanpakken</a:t>
            </a:r>
            <a:r>
              <a:rPr lang="en-US" dirty="0"/>
              <a:t>. Dit </a:t>
            </a:r>
            <a:r>
              <a:rPr lang="en-US" dirty="0" err="1"/>
              <a:t>helpt</a:t>
            </a:r>
            <a:r>
              <a:rPr lang="en-US" dirty="0"/>
              <a:t> om </a:t>
            </a:r>
            <a:r>
              <a:rPr lang="en-US" dirty="0" err="1"/>
              <a:t>duurzame</a:t>
            </a:r>
            <a:r>
              <a:rPr lang="en-US" dirty="0"/>
              <a:t> </a:t>
            </a:r>
            <a:r>
              <a:rPr lang="en-US" dirty="0" err="1"/>
              <a:t>oplossingen</a:t>
            </a:r>
            <a:r>
              <a:rPr lang="en-US" dirty="0"/>
              <a:t> </a:t>
            </a:r>
            <a:r>
              <a:rPr lang="en-US" dirty="0" err="1"/>
              <a:t>te</a:t>
            </a:r>
            <a:r>
              <a:rPr lang="en-US" dirty="0"/>
              <a:t> </a:t>
            </a:r>
            <a:r>
              <a:rPr lang="en-US" dirty="0" err="1"/>
              <a:t>vinden</a:t>
            </a:r>
            <a:r>
              <a:rPr lang="en-US" dirty="0"/>
              <a:t> in </a:t>
            </a:r>
            <a:r>
              <a:rPr lang="en-US" dirty="0" err="1"/>
              <a:t>plaats</a:t>
            </a:r>
            <a:r>
              <a:rPr lang="en-US" dirty="0"/>
              <a:t> van </a:t>
            </a:r>
            <a:r>
              <a:rPr lang="en-US" dirty="0" err="1"/>
              <a:t>slechts</a:t>
            </a:r>
            <a:r>
              <a:rPr lang="en-US" dirty="0"/>
              <a:t> </a:t>
            </a:r>
            <a:r>
              <a:rPr lang="en-US" dirty="0" err="1"/>
              <a:t>symptomen</a:t>
            </a:r>
            <a:r>
              <a:rPr lang="en-US" dirty="0"/>
              <a:t> </a:t>
            </a:r>
            <a:r>
              <a:rPr lang="en-US" dirty="0" err="1"/>
              <a:t>te</a:t>
            </a:r>
            <a:r>
              <a:rPr lang="en-US" dirty="0"/>
              <a:t> </a:t>
            </a:r>
            <a:r>
              <a:rPr lang="en-US" dirty="0" err="1"/>
              <a:t>bestrijden</a:t>
            </a:r>
            <a:r>
              <a:rPr lang="en-US" dirty="0"/>
              <a:t>.</a:t>
            </a:r>
            <a:endParaRPr lang="nl-NL" dirty="0"/>
          </a:p>
          <a:p>
            <a:endParaRPr lang="en-US" dirty="0"/>
          </a:p>
        </p:txBody>
      </p:sp>
      <p:sp>
        <p:nvSpPr>
          <p:cNvPr id="4" name="Tijdelijke aanduiding voor dianummer 3">
            <a:extLst>
              <a:ext uri="{FF2B5EF4-FFF2-40B4-BE49-F238E27FC236}">
                <a16:creationId xmlns:a16="http://schemas.microsoft.com/office/drawing/2014/main" id="{71BED891-31D2-1DF2-BA6C-9364E8AAC72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27</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612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99E18-EE3E-634B-E7FE-6D9DBC65E9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42E84F-9E75-EB02-2414-2E0775F527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6D1A2B-6BCE-D96B-837C-102884DAA8DE}"/>
              </a:ext>
            </a:extLst>
          </p:cNvPr>
          <p:cNvSpPr>
            <a:spLocks noGrp="1"/>
          </p:cNvSpPr>
          <p:nvPr>
            <p:ph type="body" idx="1"/>
          </p:nvPr>
        </p:nvSpPr>
        <p:spPr/>
        <p:txBody>
          <a:bodyPr/>
          <a:lstStyle/>
          <a:p>
            <a:r>
              <a:rPr lang="nl-NL"/>
              <a:t>Binnen een </a:t>
            </a:r>
            <a:r>
              <a:rPr lang="nl-NL" b="1"/>
              <a:t>ambtelijke organisatie</a:t>
            </a:r>
            <a:r>
              <a:rPr lang="nl-NL"/>
              <a:t> is binding zichtbaar in de manier waarop medewerkers zich verbonden voelen met hun afdeling, werkwijze of beleid. Een voorbeeld hiervan is wanneer ambtenaren jarenlang binnen dezelfde afdeling of functie werken en daardoor sterk gehecht raken aan bestaande processen. Dit kan ervoor zorgen dat veranderingen, zoals de introductie van nieuwe werkwijzen of digitalisering, weerstand oproepen. De binding met ‘hoe we het altijd gedaan hebben’ kan ervoor zorgen dat vernieuwingen stroef verlopen, zelfs wanneer deze objectief gezien voordelen bieden.</a:t>
            </a:r>
          </a:p>
          <a:p>
            <a:r>
              <a:rPr lang="nl-NL"/>
              <a:t>Een ander voorbeeld is hoe gemeentelijke herstructureringen, zoals fusies of reorganisaties, invloed kunnen hebben op de binding van ambtenaren met hun werkplek en collega’s. Als teams worden samengevoegd of afdelingen worden opgeheven, kunnen medewerkers zich ontworteld voelen en moeite hebben om zich opnieuw te verbinden met de organisatie. Dit kan leiden tot verminderde motivatie, verhoogd ziekteverzuim of een gevoel van vervreemding. Door systemisch te kijken, kan het management hierop inspelen door medewerkers actief te betrekken bij veranderingen, erkenning te geven aan oude structuren en ruimte te bieden voor de emoties en loyaliteiten die spelen.</a:t>
            </a:r>
          </a:p>
          <a:p>
            <a:endParaRPr lang="nl-NL" dirty="0"/>
          </a:p>
          <a:p>
            <a:endParaRPr lang="nl-NL" dirty="0"/>
          </a:p>
        </p:txBody>
      </p:sp>
      <p:sp>
        <p:nvSpPr>
          <p:cNvPr id="4" name="Tijdelijke aanduiding voor dianummer 3">
            <a:extLst>
              <a:ext uri="{FF2B5EF4-FFF2-40B4-BE49-F238E27FC236}">
                <a16:creationId xmlns:a16="http://schemas.microsoft.com/office/drawing/2014/main" id="{91CCFEA1-5BE7-6754-BC70-208CD909F5D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043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8795D-2301-C423-DF98-BA30B9BF4D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EFF14A-062F-7ED1-F29F-2A82936950B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21F66B-938D-1222-0091-477093EEA489}"/>
              </a:ext>
            </a:extLst>
          </p:cNvPr>
          <p:cNvSpPr>
            <a:spLocks noGrp="1"/>
          </p:cNvSpPr>
          <p:nvPr>
            <p:ph type="body" idx="1"/>
          </p:nvPr>
        </p:nvSpPr>
        <p:spPr/>
        <p:txBody>
          <a:bodyPr/>
          <a:lstStyle/>
          <a:p>
            <a:r>
              <a:rPr lang="nl-NL"/>
              <a:t>Binnen een </a:t>
            </a:r>
            <a:r>
              <a:rPr lang="nl-NL" b="1"/>
              <a:t>ambtelijke organisatie</a:t>
            </a:r>
            <a:r>
              <a:rPr lang="nl-NL"/>
              <a:t> is ordening zichtbaar in de manier waarop verantwoordelijkheden en besluitvorming zijn ingericht. Een voorbeeld hiervan is wanneer een ervaren beleidsmedewerker, die diepgaande kennis heeft van een bepaald dossier, de rol van een leidinggevende overneemt zonder dat dit formeel erkend wordt. Collega’s kunnen hierdoor in verwarring raken over wie daadwerkelijk de leiding heeft, en de formele manager kan zich buitengesloten voelen. Dit kan spanningen veroorzaken en ervoor zorgen dat besluitvorming moeizamer verloopt, omdat de natuurlijke ordening wordt genegeerd.</a:t>
            </a:r>
          </a:p>
          <a:p>
            <a:r>
              <a:rPr lang="nl-NL" dirty="0"/>
              <a:t>Een ander voorbeeld is hoe reorganisaties binnen de ambtelijke organisatie invloed kunnen hebben op de ordening. Wanneer afdelingen worden samengevoegd of functies worden herverdeeld, kan het voorkomen dat medewerkers plotseling onder een andere leidinggevende vallen of nieuwe taken krijgen zonder duidelijke afbakening. Als er geen expliciete ordening wordt aangebracht in verantwoordelijkheden en besluitvorming, kan dit leiden tot rolonduidelijkheid, onzekerheid en afname van productiviteit. Door systemisch te kijken, kan het management ervoor zorgen dat de nieuwe ordening helder wordt gecommuniceerd en erkend, zodat medewerkers zich veilig voelen binnen hun nieuwe positie.</a:t>
            </a:r>
          </a:p>
          <a:p>
            <a:endParaRPr lang="nl-NL" dirty="0"/>
          </a:p>
        </p:txBody>
      </p:sp>
      <p:sp>
        <p:nvSpPr>
          <p:cNvPr id="4" name="Tijdelijke aanduiding voor dianummer 3">
            <a:extLst>
              <a:ext uri="{FF2B5EF4-FFF2-40B4-BE49-F238E27FC236}">
                <a16:creationId xmlns:a16="http://schemas.microsoft.com/office/drawing/2014/main" id="{F76330B7-CC16-B52E-3FAA-830FACD0122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30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7709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8AB4-3C72-0949-6122-B4CB4FDD61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C56BB7-3CD5-82B8-9088-F5D16B56285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86E664-B0AC-4497-9531-0CE19BC65055}"/>
              </a:ext>
            </a:extLst>
          </p:cNvPr>
          <p:cNvSpPr>
            <a:spLocks noGrp="1"/>
          </p:cNvSpPr>
          <p:nvPr>
            <p:ph type="body" idx="1"/>
          </p:nvPr>
        </p:nvSpPr>
        <p:spPr/>
        <p:txBody>
          <a:bodyPr/>
          <a:lstStyle/>
          <a:p>
            <a:r>
              <a:rPr lang="nl-NL"/>
              <a:t>Binnen een </a:t>
            </a:r>
            <a:r>
              <a:rPr lang="nl-NL" b="1"/>
              <a:t>ambtelijke organisatie</a:t>
            </a:r>
            <a:r>
              <a:rPr lang="nl-NL"/>
              <a:t> is deze balans zichtbaar in de manier waarop werkdruk, waardering en verantwoordelijkheid verdeeld zijn. Een voorbeeld hiervan is wanneer bepaalde medewerkers structureel extra taken oppakken zonder dat dit wordt erkend of gecompenseerd. Als een beleidsadviseur steeds moet inspringen op urgente dossiers zonder daar tijd of ruimte voor terug te krijgen, kan dit op termijn leiden tot demotivatie en zelfs burn-out. De balans is dan verstoord, omdat er meer gegeven dan ontvangen wordt.</a:t>
            </a:r>
          </a:p>
          <a:p>
            <a:r>
              <a:rPr lang="nl-NL"/>
              <a:t>Een ander voorbeeld is hoe de samenwerking tussen afdelingen beïnvloed kan worden door een scheve balans in geven en nemen. Wanneer een afdeling steeds extra informatie of ondersteuning moet leveren aan een andere afdeling zonder dat dit wordt teruggegeven, kan dit leiden tot frustratie en weerstand. Bijvoorbeeld, als de afdeling Communicatie telkens ad-hocverzoeken krijgt zonder dat er tijdig input vanuit beleidsafdelingen komt, kan dit hun werkdruk verhogen en de samenwerking verslechteren. Door systemisch te kijken, kan het management patronen herkennen waarin de balans verstoord is en maatregelen nemen om de wederkerigheid te herstellen, bijvoorbeeld door werkafspraken helderder te maken of medewerkers expliciet erkenning en ruimte te geven.</a:t>
            </a:r>
          </a:p>
          <a:p>
            <a:endParaRPr lang="nl-NL" dirty="0"/>
          </a:p>
          <a:p>
            <a:endParaRPr lang="nl-NL" dirty="0"/>
          </a:p>
        </p:txBody>
      </p:sp>
      <p:sp>
        <p:nvSpPr>
          <p:cNvPr id="4" name="Tijdelijke aanduiding voor dianummer 3">
            <a:extLst>
              <a:ext uri="{FF2B5EF4-FFF2-40B4-BE49-F238E27FC236}">
                <a16:creationId xmlns:a16="http://schemas.microsoft.com/office/drawing/2014/main" id="{9B186AC8-202D-9FA0-4D2C-1B7C4835244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31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759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7AC4D-D6C5-B584-83B0-A6D16023A9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DD3318-1924-1133-E474-DA7534BF4CE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7AF87B4-0324-4248-46DC-0E7479062E58}"/>
              </a:ext>
            </a:extLst>
          </p:cNvPr>
          <p:cNvSpPr>
            <a:spLocks noGrp="1"/>
          </p:cNvSpPr>
          <p:nvPr>
            <p:ph type="body" idx="1"/>
          </p:nvPr>
        </p:nvSpPr>
        <p:spPr/>
        <p:txBody>
          <a:bodyPr/>
          <a:lstStyle/>
          <a:p>
            <a:r>
              <a:rPr lang="nl-NL"/>
              <a:t>Binnen een </a:t>
            </a:r>
            <a:r>
              <a:rPr lang="nl-NL" b="1"/>
              <a:t>ambtelijke organisatie</a:t>
            </a:r>
            <a:r>
              <a:rPr lang="nl-NL"/>
              <a:t> is deze balans zichtbaar in de manier waarop werkdruk, waardering en verantwoordelijkheid verdeeld zijn. Een voorbeeld hiervan is wanneer bepaalde medewerkers structureel extra taken oppakken zonder dat dit wordt erkend of gecompenseerd. Als een beleidsadviseur steeds moet inspringen op urgente dossiers zonder daar tijd of ruimte voor terug te krijgen, kan dit op termijn leiden tot demotivatie en zelfs burn-out. De balans is dan verstoord, omdat er meer gegeven dan ontvangen wordt.</a:t>
            </a:r>
          </a:p>
          <a:p>
            <a:r>
              <a:rPr lang="nl-NL"/>
              <a:t>Een ander voorbeeld is hoe de samenwerking tussen afdelingen beïnvloed kan worden door een scheve balans in geven en nemen. Wanneer een afdeling steeds extra informatie of ondersteuning moet leveren aan een andere afdeling zonder dat dit wordt teruggegeven, kan dit leiden tot frustratie en weerstand. Bijvoorbeeld, als de afdeling Communicatie telkens ad-hocverzoeken krijgt zonder dat er tijdig input vanuit beleidsafdelingen komt, kan dit hun werkdruk verhogen en de samenwerking verslechteren. Door systemisch te kijken, kan het management patronen herkennen waarin de balans verstoord is en maatregelen nemen om de wederkerigheid te herstellen, bijvoorbeeld door werkafspraken helderder te maken of medewerkers expliciet erkenning en ruimte te geven.</a:t>
            </a:r>
          </a:p>
          <a:p>
            <a:endParaRPr lang="nl-NL" dirty="0"/>
          </a:p>
          <a:p>
            <a:endParaRPr lang="nl-NL" dirty="0"/>
          </a:p>
        </p:txBody>
      </p:sp>
      <p:sp>
        <p:nvSpPr>
          <p:cNvPr id="4" name="Tijdelijke aanduiding voor dianummer 3">
            <a:extLst>
              <a:ext uri="{FF2B5EF4-FFF2-40B4-BE49-F238E27FC236}">
                <a16:creationId xmlns:a16="http://schemas.microsoft.com/office/drawing/2014/main" id="{B3E29E80-8B1D-0698-AC00-637774C635A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32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3133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EA578-1763-9649-0F6B-046002298A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118497-45B8-FC23-E6AF-52C5DECBFE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6FA0EF-08E7-FC4D-A9D9-673CBAA5BE43}"/>
              </a:ext>
            </a:extLst>
          </p:cNvPr>
          <p:cNvSpPr>
            <a:spLocks noGrp="1"/>
          </p:cNvSpPr>
          <p:nvPr>
            <p:ph type="body" idx="1"/>
          </p:nvPr>
        </p:nvSpPr>
        <p:spPr/>
        <p:txBody>
          <a:bodyPr/>
          <a:lstStyle/>
          <a:p>
            <a:r>
              <a:rPr lang="nl-NL" dirty="0"/>
              <a:t>In een organisatie is het belangrijk dat mensen zich gewaardeerd voelen voor hun bijdrage én dat ze bereid zijn om anderen te steunen.</a:t>
            </a:r>
          </a:p>
          <a:p>
            <a:endParaRPr lang="nl-NL" dirty="0"/>
          </a:p>
        </p:txBody>
      </p:sp>
      <p:sp>
        <p:nvSpPr>
          <p:cNvPr id="4" name="Tijdelijke aanduiding voor dianummer 3">
            <a:extLst>
              <a:ext uri="{FF2B5EF4-FFF2-40B4-BE49-F238E27FC236}">
                <a16:creationId xmlns:a16="http://schemas.microsoft.com/office/drawing/2014/main" id="{5F8E0E0F-9DBD-F899-207B-4758FA32865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33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288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80E604EC-B63F-7E08-0536-0A240848D94F}"/>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F671D003-4362-B602-3871-C7F1A42A9DA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a:extLst>
              <a:ext uri="{FF2B5EF4-FFF2-40B4-BE49-F238E27FC236}">
                <a16:creationId xmlns:a16="http://schemas.microsoft.com/office/drawing/2014/main" id="{CF1443A5-E6A7-1567-6A75-0F4A34C7C6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672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51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89B5-51B7-1AB8-B996-58D0479AFF5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A114B9-7FD3-0482-D693-3D30F2F449E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E3D2E4-6762-6624-D05E-6B2850E8A22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0254C3-8160-0F2E-1F8A-F0BDCB59A8A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416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22AF5-41CB-65BA-9205-4EF3D540F9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DCD57F3-6335-DEBF-F2DE-EF26E6D4F4C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2E1B46-3EB9-B850-E07C-1FD8591B306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DBC5FCF-9058-6595-AA87-828100AE1B0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10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73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EB469-E909-1F61-944E-81C421F809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CA46FA-BCE0-FFB7-1D1D-EE57D830FD0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B79722-3A93-F91F-FB1E-59F8E49FD26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96662F3-4BCD-7A4B-58C0-30E0212C08C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11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1711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1"/>
        </a:solidFill>
        <a:effectLst/>
      </p:bgPr>
    </p:bg>
    <p:spTree>
      <p:nvGrpSpPr>
        <p:cNvPr id="1" name="Shape 12"/>
        <p:cNvGrpSpPr/>
        <p:nvPr/>
      </p:nvGrpSpPr>
      <p:grpSpPr>
        <a:xfrm>
          <a:off x="0" y="0"/>
          <a:ext cx="0" cy="0"/>
          <a:chOff x="0" y="0"/>
          <a:chExt cx="0" cy="0"/>
        </a:xfrm>
      </p:grpSpPr>
      <p:sp>
        <p:nvSpPr>
          <p:cNvPr id="13" name="Google Shape;13;p19"/>
          <p:cNvSpPr/>
          <p:nvPr/>
        </p:nvSpPr>
        <p:spPr>
          <a:xfrm rot="-600000">
            <a:off x="1937117" y="3931190"/>
            <a:ext cx="11421220" cy="3948440"/>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9"/>
          <p:cNvSpPr/>
          <p:nvPr/>
        </p:nvSpPr>
        <p:spPr>
          <a:xfrm rot="-600000">
            <a:off x="-834646" y="4395858"/>
            <a:ext cx="4356933" cy="2989662"/>
          </a:xfrm>
          <a:prstGeom prst="roundRect">
            <a:avLst>
              <a:gd name="adj" fmla="val 1091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sp>
        <p:nvSpPr>
          <p:cNvPr id="15" name="Google Shape;15;p19"/>
          <p:cNvSpPr txBox="1">
            <a:spLocks noGrp="1"/>
          </p:cNvSpPr>
          <p:nvPr>
            <p:ph type="title"/>
          </p:nvPr>
        </p:nvSpPr>
        <p:spPr>
          <a:xfrm>
            <a:off x="831852" y="1293145"/>
            <a:ext cx="10520362" cy="115296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5400"/>
              <a:buFont typeface="Century Gothic"/>
              <a:buNone/>
              <a:defRPr sz="54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 name="Google Shape;16;p19"/>
          <p:cNvPicPr preferRelativeResize="0"/>
          <p:nvPr/>
        </p:nvPicPr>
        <p:blipFill rotWithShape="1">
          <a:blip r:embed="rId2">
            <a:alphaModFix/>
          </a:blip>
          <a:srcRect/>
          <a:stretch/>
        </p:blipFill>
        <p:spPr>
          <a:xfrm>
            <a:off x="838200" y="4876800"/>
            <a:ext cx="2845252" cy="1362852"/>
          </a:xfrm>
          <a:prstGeom prst="rect">
            <a:avLst/>
          </a:prstGeom>
          <a:noFill/>
          <a:ln>
            <a:noFill/>
          </a:ln>
        </p:spPr>
      </p:pic>
      <p:pic>
        <p:nvPicPr>
          <p:cNvPr id="17" name="Google Shape;17;p19"/>
          <p:cNvPicPr preferRelativeResize="0"/>
          <p:nvPr/>
        </p:nvPicPr>
        <p:blipFill rotWithShape="1">
          <a:blip r:embed="rId3">
            <a:alphaModFix/>
          </a:blip>
          <a:srcRect/>
          <a:stretch/>
        </p:blipFill>
        <p:spPr>
          <a:xfrm>
            <a:off x="3697966" y="4876800"/>
            <a:ext cx="2974064" cy="758260"/>
          </a:xfrm>
          <a:prstGeom prst="rect">
            <a:avLst/>
          </a:prstGeom>
          <a:noFill/>
          <a:ln>
            <a:noFill/>
          </a:ln>
        </p:spPr>
      </p:pic>
      <p:sp>
        <p:nvSpPr>
          <p:cNvPr id="18" name="Google Shape;18;p19"/>
          <p:cNvSpPr txBox="1">
            <a:spLocks noGrp="1"/>
          </p:cNvSpPr>
          <p:nvPr>
            <p:ph type="body" idx="1"/>
          </p:nvPr>
        </p:nvSpPr>
        <p:spPr>
          <a:xfrm>
            <a:off x="838201" y="2969545"/>
            <a:ext cx="5833829"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lt1"/>
              </a:buClr>
              <a:buSzPts val="1800"/>
              <a:buNone/>
              <a:defRPr sz="1800" b="1"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9" name="Google Shape;19;p19"/>
          <p:cNvSpPr txBox="1">
            <a:spLocks noGrp="1"/>
          </p:cNvSpPr>
          <p:nvPr>
            <p:ph type="body" idx="2"/>
          </p:nvPr>
        </p:nvSpPr>
        <p:spPr>
          <a:xfrm>
            <a:off x="831851" y="3271170"/>
            <a:ext cx="5833829"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lt1"/>
              </a:buClr>
              <a:buSzPts val="1800"/>
              <a:buNone/>
              <a:defRPr sz="1800" b="0"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151">
          <p15:clr>
            <a:srgbClr val="FBAE40"/>
          </p15:clr>
        </p15:guide>
        <p15:guide id="2" pos="52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nker Dubbel">
  <p:cSld name="Donker Dubbel">
    <p:spTree>
      <p:nvGrpSpPr>
        <p:cNvPr id="1" name="Shape 83"/>
        <p:cNvGrpSpPr/>
        <p:nvPr/>
      </p:nvGrpSpPr>
      <p:grpSpPr>
        <a:xfrm>
          <a:off x="0" y="0"/>
          <a:ext cx="0" cy="0"/>
          <a:chOff x="0" y="0"/>
          <a:chExt cx="0" cy="0"/>
        </a:xfrm>
      </p:grpSpPr>
      <p:sp>
        <p:nvSpPr>
          <p:cNvPr id="84" name="Google Shape;84;p31"/>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5" name="Google Shape;85;p31"/>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body" idx="1"/>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87" name="Google Shape;87;p31"/>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88" name="Google Shape;88;p31"/>
          <p:cNvSpPr txBox="1">
            <a:spLocks noGrp="1"/>
          </p:cNvSpPr>
          <p:nvPr>
            <p:ph type="body" idx="3"/>
          </p:nvPr>
        </p:nvSpPr>
        <p:spPr>
          <a:xfrm>
            <a:off x="6510300"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89" name="Google Shape;89;p31"/>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onker Dubbel Speciaal">
  <p:cSld name="Donker Dubbel Speciaal">
    <p:spTree>
      <p:nvGrpSpPr>
        <p:cNvPr id="1" name="Shape 90"/>
        <p:cNvGrpSpPr/>
        <p:nvPr/>
      </p:nvGrpSpPr>
      <p:grpSpPr>
        <a:xfrm>
          <a:off x="0" y="0"/>
          <a:ext cx="0" cy="0"/>
          <a:chOff x="0" y="0"/>
          <a:chExt cx="0" cy="0"/>
        </a:xfrm>
      </p:grpSpPr>
      <p:sp>
        <p:nvSpPr>
          <p:cNvPr id="91" name="Google Shape;91;p32"/>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2" name="Google Shape;92;p32"/>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3" name="Google Shape;93;p32"/>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body" idx="1"/>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5" name="Google Shape;95;p32"/>
          <p:cNvSpPr txBox="1">
            <a:spLocks noGrp="1"/>
          </p:cNvSpPr>
          <p:nvPr>
            <p:ph type="body" idx="2"/>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6" name="Google Shape;96;p3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97" name="Google Shape;97;p32"/>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oofdstuk Rood">
  <p:cSld name="Hoofdstuk Rood">
    <p:bg>
      <p:bgPr>
        <a:solidFill>
          <a:schemeClr val="dk1"/>
        </a:solidFill>
        <a:effectLst/>
      </p:bgPr>
    </p:bg>
    <p:spTree>
      <p:nvGrpSpPr>
        <p:cNvPr id="1" name="Shape 98"/>
        <p:cNvGrpSpPr/>
        <p:nvPr/>
      </p:nvGrpSpPr>
      <p:grpSpPr>
        <a:xfrm>
          <a:off x="0" y="0"/>
          <a:ext cx="0" cy="0"/>
          <a:chOff x="0" y="0"/>
          <a:chExt cx="0" cy="0"/>
        </a:xfrm>
      </p:grpSpPr>
      <p:sp>
        <p:nvSpPr>
          <p:cNvPr id="99" name="Google Shape;99;p33"/>
          <p:cNvSpPr/>
          <p:nvPr/>
        </p:nvSpPr>
        <p:spPr>
          <a:xfrm rot="-288502">
            <a:off x="-907267" y="-589010"/>
            <a:ext cx="11223467" cy="5893458"/>
          </a:xfrm>
          <a:prstGeom prst="roundRect">
            <a:avLst>
              <a:gd name="adj" fmla="val 645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 name="Google Shape;100;p33"/>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02" name="Google Shape;102;p3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odstuk Groen">
  <p:cSld name="Hoodstuk Groen">
    <p:bg>
      <p:bgPr>
        <a:solidFill>
          <a:schemeClr val="dk1"/>
        </a:solidFill>
        <a:effectLst/>
      </p:bgPr>
    </p:bg>
    <p:spTree>
      <p:nvGrpSpPr>
        <p:cNvPr id="1" name="Shape 103"/>
        <p:cNvGrpSpPr/>
        <p:nvPr/>
      </p:nvGrpSpPr>
      <p:grpSpPr>
        <a:xfrm>
          <a:off x="0" y="0"/>
          <a:ext cx="0" cy="0"/>
          <a:chOff x="0" y="0"/>
          <a:chExt cx="0" cy="0"/>
        </a:xfrm>
      </p:grpSpPr>
      <p:sp>
        <p:nvSpPr>
          <p:cNvPr id="104" name="Google Shape;104;p34"/>
          <p:cNvSpPr/>
          <p:nvPr/>
        </p:nvSpPr>
        <p:spPr>
          <a:xfrm rot="-288502">
            <a:off x="-907267" y="-589010"/>
            <a:ext cx="11223467" cy="5893458"/>
          </a:xfrm>
          <a:prstGeom prst="roundRect">
            <a:avLst>
              <a:gd name="adj" fmla="val 6458"/>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5" name="Google Shape;105;p34"/>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07" name="Google Shape;107;p3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oofstul Blauw">
  <p:cSld name="Hoofstul Blauw">
    <p:bg>
      <p:bgPr>
        <a:solidFill>
          <a:schemeClr val="dk1"/>
        </a:solidFill>
        <a:effectLst/>
      </p:bgPr>
    </p:bg>
    <p:spTree>
      <p:nvGrpSpPr>
        <p:cNvPr id="1" name="Shape 108"/>
        <p:cNvGrpSpPr/>
        <p:nvPr/>
      </p:nvGrpSpPr>
      <p:grpSpPr>
        <a:xfrm>
          <a:off x="0" y="0"/>
          <a:ext cx="0" cy="0"/>
          <a:chOff x="0" y="0"/>
          <a:chExt cx="0" cy="0"/>
        </a:xfrm>
      </p:grpSpPr>
      <p:sp>
        <p:nvSpPr>
          <p:cNvPr id="109" name="Google Shape;109;p35"/>
          <p:cNvSpPr/>
          <p:nvPr/>
        </p:nvSpPr>
        <p:spPr>
          <a:xfrm rot="-288502">
            <a:off x="-907267" y="-589010"/>
            <a:ext cx="11223467" cy="5893458"/>
          </a:xfrm>
          <a:prstGeom prst="roundRect">
            <a:avLst>
              <a:gd name="adj" fmla="val 6458"/>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0" name="Google Shape;110;p35"/>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12" name="Google Shape;112;p35"/>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eeld 2">
  <p:cSld name="1_Beeld 2">
    <p:bg>
      <p:bgPr>
        <a:solidFill>
          <a:schemeClr val="dk1"/>
        </a:solidFill>
        <a:effectLst/>
      </p:bgPr>
    </p:bg>
    <p:spTree>
      <p:nvGrpSpPr>
        <p:cNvPr id="1" name="Shape 121"/>
        <p:cNvGrpSpPr/>
        <p:nvPr/>
      </p:nvGrpSpPr>
      <p:grpSpPr>
        <a:xfrm>
          <a:off x="0" y="0"/>
          <a:ext cx="0" cy="0"/>
          <a:chOff x="0" y="0"/>
          <a:chExt cx="0" cy="0"/>
        </a:xfrm>
      </p:grpSpPr>
      <p:grpSp>
        <p:nvGrpSpPr>
          <p:cNvPr id="122" name="Google Shape;122;p37"/>
          <p:cNvGrpSpPr/>
          <p:nvPr/>
        </p:nvGrpSpPr>
        <p:grpSpPr>
          <a:xfrm>
            <a:off x="6023425" y="4633472"/>
            <a:ext cx="6815393" cy="3096965"/>
            <a:chOff x="165332" y="2778464"/>
            <a:chExt cx="9857215" cy="4479190"/>
          </a:xfrm>
        </p:grpSpPr>
        <p:sp>
          <p:nvSpPr>
            <p:cNvPr id="123" name="Google Shape;123;p37"/>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4" name="Google Shape;124;p37"/>
            <p:cNvSpPr/>
            <p:nvPr/>
          </p:nvSpPr>
          <p:spPr>
            <a:xfrm rot="-600000">
              <a:off x="391811" y="3372600"/>
              <a:ext cx="4356933" cy="2989662"/>
            </a:xfrm>
            <a:prstGeom prst="roundRect">
              <a:avLst>
                <a:gd name="adj" fmla="val 14185"/>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25" name="Google Shape;125;p37"/>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26" name="Google Shape;126;p37"/>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27" name="Google Shape;127;p37"/>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eeld 2">
  <p:cSld name="2_Beeld 2">
    <p:bg>
      <p:bgPr>
        <a:solidFill>
          <a:schemeClr val="dk1"/>
        </a:solidFill>
        <a:effectLst/>
      </p:bgPr>
    </p:bg>
    <p:spTree>
      <p:nvGrpSpPr>
        <p:cNvPr id="1" name="Shape 129"/>
        <p:cNvGrpSpPr/>
        <p:nvPr/>
      </p:nvGrpSpPr>
      <p:grpSpPr>
        <a:xfrm>
          <a:off x="0" y="0"/>
          <a:ext cx="0" cy="0"/>
          <a:chOff x="0" y="0"/>
          <a:chExt cx="0" cy="0"/>
        </a:xfrm>
      </p:grpSpPr>
      <p:grpSp>
        <p:nvGrpSpPr>
          <p:cNvPr id="130" name="Google Shape;130;p38"/>
          <p:cNvGrpSpPr/>
          <p:nvPr/>
        </p:nvGrpSpPr>
        <p:grpSpPr>
          <a:xfrm>
            <a:off x="6023425" y="4633472"/>
            <a:ext cx="6815393" cy="3096965"/>
            <a:chOff x="165332" y="2778464"/>
            <a:chExt cx="9857215" cy="4479190"/>
          </a:xfrm>
        </p:grpSpPr>
        <p:sp>
          <p:nvSpPr>
            <p:cNvPr id="131" name="Google Shape;131;p38"/>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2" name="Google Shape;132;p38"/>
            <p:cNvSpPr/>
            <p:nvPr/>
          </p:nvSpPr>
          <p:spPr>
            <a:xfrm rot="-600000">
              <a:off x="391811" y="3372600"/>
              <a:ext cx="4356933" cy="2989662"/>
            </a:xfrm>
            <a:prstGeom prst="roundRect">
              <a:avLst>
                <a:gd name="adj" fmla="val 1418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33" name="Google Shape;133;p38"/>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34" name="Google Shape;134;p38"/>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35" name="Google Shape;135;p38"/>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8"/>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Beeld 2">
  <p:cSld name="3_Beeld 2">
    <p:bg>
      <p:bgPr>
        <a:solidFill>
          <a:schemeClr val="dk1"/>
        </a:solidFill>
        <a:effectLst/>
      </p:bgPr>
    </p:bg>
    <p:spTree>
      <p:nvGrpSpPr>
        <p:cNvPr id="1" name="Shape 137"/>
        <p:cNvGrpSpPr/>
        <p:nvPr/>
      </p:nvGrpSpPr>
      <p:grpSpPr>
        <a:xfrm>
          <a:off x="0" y="0"/>
          <a:ext cx="0" cy="0"/>
          <a:chOff x="0" y="0"/>
          <a:chExt cx="0" cy="0"/>
        </a:xfrm>
      </p:grpSpPr>
      <p:grpSp>
        <p:nvGrpSpPr>
          <p:cNvPr id="138" name="Google Shape;138;p39"/>
          <p:cNvGrpSpPr/>
          <p:nvPr/>
        </p:nvGrpSpPr>
        <p:grpSpPr>
          <a:xfrm>
            <a:off x="6023425" y="4633472"/>
            <a:ext cx="6815393" cy="3096965"/>
            <a:chOff x="165332" y="2778464"/>
            <a:chExt cx="9857215" cy="4479190"/>
          </a:xfrm>
        </p:grpSpPr>
        <p:sp>
          <p:nvSpPr>
            <p:cNvPr id="139" name="Google Shape;139;p39"/>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0" name="Google Shape;140;p39"/>
            <p:cNvSpPr/>
            <p:nvPr/>
          </p:nvSpPr>
          <p:spPr>
            <a:xfrm rot="-600000">
              <a:off x="391811" y="3372600"/>
              <a:ext cx="4356933" cy="2989662"/>
            </a:xfrm>
            <a:prstGeom prst="roundRect">
              <a:avLst>
                <a:gd name="adj" fmla="val 14185"/>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41" name="Google Shape;141;p39"/>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42" name="Google Shape;142;p39"/>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43" name="Google Shape;143;p39"/>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9"/>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jzonder 1">
  <p:cSld name="Bijzonder 1">
    <p:bg>
      <p:bgPr>
        <a:solidFill>
          <a:schemeClr val="lt1"/>
        </a:solidFill>
        <a:effectLst/>
      </p:bgPr>
    </p:bg>
    <p:spTree>
      <p:nvGrpSpPr>
        <p:cNvPr id="1" name="Shape 145"/>
        <p:cNvGrpSpPr/>
        <p:nvPr/>
      </p:nvGrpSpPr>
      <p:grpSpPr>
        <a:xfrm>
          <a:off x="0" y="0"/>
          <a:ext cx="0" cy="0"/>
          <a:chOff x="0" y="0"/>
          <a:chExt cx="0" cy="0"/>
        </a:xfrm>
      </p:grpSpPr>
      <p:sp>
        <p:nvSpPr>
          <p:cNvPr id="146" name="Google Shape;146;p40"/>
          <p:cNvSpPr/>
          <p:nvPr/>
        </p:nvSpPr>
        <p:spPr>
          <a:xfrm rot="-300000">
            <a:off x="-639066" y="1624366"/>
            <a:ext cx="7278735" cy="6003104"/>
          </a:xfrm>
          <a:prstGeom prst="roundRect">
            <a:avLst>
              <a:gd name="adj" fmla="val 545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7" name="Google Shape;147;p40"/>
          <p:cNvSpPr/>
          <p:nvPr/>
        </p:nvSpPr>
        <p:spPr>
          <a:xfrm rot="-300000">
            <a:off x="6034187" y="1330032"/>
            <a:ext cx="7724817" cy="6003104"/>
          </a:xfrm>
          <a:prstGeom prst="roundRect">
            <a:avLst>
              <a:gd name="adj" fmla="val 545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8" name="Google Shape;148;p40"/>
          <p:cNvSpPr txBox="1">
            <a:spLocks noGrp="1"/>
          </p:cNvSpPr>
          <p:nvPr>
            <p:ph type="title"/>
          </p:nvPr>
        </p:nvSpPr>
        <p:spPr>
          <a:xfrm>
            <a:off x="838200" y="334800"/>
            <a:ext cx="11000844"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0"/>
          <p:cNvSpPr txBox="1">
            <a:spLocks noGrp="1"/>
          </p:cNvSpPr>
          <p:nvPr>
            <p:ph type="body" idx="1"/>
          </p:nvPr>
        </p:nvSpPr>
        <p:spPr>
          <a:xfrm>
            <a:off x="6427851" y="2088000"/>
            <a:ext cx="5076000" cy="389763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0" name="Google Shape;150;p40"/>
          <p:cNvSpPr txBox="1">
            <a:spLocks noGrp="1"/>
          </p:cNvSpPr>
          <p:nvPr>
            <p:ph type="body" idx="2"/>
          </p:nvPr>
        </p:nvSpPr>
        <p:spPr>
          <a:xfrm>
            <a:off x="842021" y="2087999"/>
            <a:ext cx="5076000" cy="3897639"/>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51" name="Google Shape;151;p40"/>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52" name="Google Shape;152;p40"/>
          <p:cNvSpPr txBox="1">
            <a:spLocks noGrp="1"/>
          </p:cNvSpPr>
          <p:nvPr>
            <p:ph type="body" idx="3"/>
          </p:nvPr>
        </p:nvSpPr>
        <p:spPr>
          <a:xfrm>
            <a:off x="838200" y="1015201"/>
            <a:ext cx="10514013" cy="7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dk1"/>
              </a:buClr>
              <a:buSzPts val="1800"/>
              <a:buNone/>
              <a:defRPr sz="1800"/>
            </a:lvl1pPr>
            <a:lvl2pPr marL="914400" lvl="1" indent="-228600" algn="l">
              <a:lnSpc>
                <a:spcPct val="90000"/>
              </a:lnSpc>
              <a:spcBef>
                <a:spcPts val="540"/>
              </a:spcBef>
              <a:spcAft>
                <a:spcPts val="0"/>
              </a:spcAft>
              <a:buClr>
                <a:schemeClr val="dk1"/>
              </a:buClr>
              <a:buSzPts val="1800"/>
              <a:buNone/>
              <a:defRPr sz="1800"/>
            </a:lvl2pPr>
            <a:lvl3pPr marL="1371600" lvl="2" indent="-228600" algn="l">
              <a:lnSpc>
                <a:spcPct val="90000"/>
              </a:lnSpc>
              <a:spcBef>
                <a:spcPts val="540"/>
              </a:spcBef>
              <a:spcAft>
                <a:spcPts val="0"/>
              </a:spcAft>
              <a:buClr>
                <a:schemeClr val="dk1"/>
              </a:buClr>
              <a:buSzPts val="1800"/>
              <a:buNone/>
              <a:defRPr sz="1800"/>
            </a:lvl3pPr>
            <a:lvl4pPr marL="1828800" lvl="3" indent="-228600" algn="l">
              <a:lnSpc>
                <a:spcPct val="90000"/>
              </a:lnSpc>
              <a:spcBef>
                <a:spcPts val="540"/>
              </a:spcBef>
              <a:spcAft>
                <a:spcPts val="0"/>
              </a:spcAft>
              <a:buClr>
                <a:schemeClr val="dk1"/>
              </a:buClr>
              <a:buSzPts val="1800"/>
              <a:buNone/>
              <a:defRPr sz="1800"/>
            </a:lvl4pPr>
            <a:lvl5pPr marL="2286000" lvl="4" indent="-228600" algn="l">
              <a:lnSpc>
                <a:spcPct val="90000"/>
              </a:lnSpc>
              <a:spcBef>
                <a:spcPts val="540"/>
              </a:spcBef>
              <a:spcAft>
                <a:spcPts val="0"/>
              </a:spcAft>
              <a:buClr>
                <a:schemeClr val="dk1"/>
              </a:buClr>
              <a:buSzPts val="1800"/>
              <a:buNone/>
              <a:defRPr sz="1800"/>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jzonder 3">
  <p:cSld name="Bijzonder 3">
    <p:bg>
      <p:bgPr>
        <a:solidFill>
          <a:schemeClr val="lt1"/>
        </a:solidFill>
        <a:effectLst/>
      </p:bgPr>
    </p:bg>
    <p:spTree>
      <p:nvGrpSpPr>
        <p:cNvPr id="1" name="Shape 153"/>
        <p:cNvGrpSpPr/>
        <p:nvPr/>
      </p:nvGrpSpPr>
      <p:grpSpPr>
        <a:xfrm>
          <a:off x="0" y="0"/>
          <a:ext cx="0" cy="0"/>
          <a:chOff x="0" y="0"/>
          <a:chExt cx="0" cy="0"/>
        </a:xfrm>
      </p:grpSpPr>
      <p:sp>
        <p:nvSpPr>
          <p:cNvPr id="154" name="Google Shape;154;p42"/>
          <p:cNvSpPr/>
          <p:nvPr/>
        </p:nvSpPr>
        <p:spPr>
          <a:xfrm rot="-288502">
            <a:off x="-912945" y="-926512"/>
            <a:ext cx="10302922" cy="2601345"/>
          </a:xfrm>
          <a:prstGeom prst="roundRect">
            <a:avLst>
              <a:gd name="adj" fmla="val 11674"/>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5" name="Google Shape;155;p42"/>
          <p:cNvSpPr txBox="1">
            <a:spLocks noGrp="1"/>
          </p:cNvSpPr>
          <p:nvPr>
            <p:ph type="title"/>
          </p:nvPr>
        </p:nvSpPr>
        <p:spPr>
          <a:xfrm>
            <a:off x="838200" y="334800"/>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2"/>
          <p:cNvSpPr txBox="1">
            <a:spLocks noGrp="1"/>
          </p:cNvSpPr>
          <p:nvPr>
            <p:ph type="body" idx="1"/>
          </p:nvPr>
        </p:nvSpPr>
        <p:spPr>
          <a:xfrm>
            <a:off x="842022" y="2340000"/>
            <a:ext cx="5141299" cy="3865243"/>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7" name="Google Shape;157;p42"/>
          <p:cNvSpPr/>
          <p:nvPr/>
        </p:nvSpPr>
        <p:spPr>
          <a:xfrm rot="-300000">
            <a:off x="6238193" y="1529517"/>
            <a:ext cx="6694029" cy="4114954"/>
          </a:xfrm>
          <a:prstGeom prst="roundRect">
            <a:avLst>
              <a:gd name="adj" fmla="val 8391"/>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8" name="Google Shape;158;p42"/>
          <p:cNvSpPr txBox="1">
            <a:spLocks noGrp="1"/>
          </p:cNvSpPr>
          <p:nvPr>
            <p:ph type="body" idx="2"/>
          </p:nvPr>
        </p:nvSpPr>
        <p:spPr>
          <a:xfrm>
            <a:off x="7246722" y="2340000"/>
            <a:ext cx="3881721" cy="287648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59" name="Google Shape;159;p42"/>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60" name="Google Shape;160;p4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nker Normaal">
  <p:cSld name="Donker Normaal">
    <p:spTree>
      <p:nvGrpSpPr>
        <p:cNvPr id="1" name="Shape 20"/>
        <p:cNvGrpSpPr/>
        <p:nvPr/>
      </p:nvGrpSpPr>
      <p:grpSpPr>
        <a:xfrm>
          <a:off x="0" y="0"/>
          <a:ext cx="0" cy="0"/>
          <a:chOff x="0" y="0"/>
          <a:chExt cx="0" cy="0"/>
        </a:xfrm>
      </p:grpSpPr>
      <p:sp>
        <p:nvSpPr>
          <p:cNvPr id="21" name="Google Shape;21;p21"/>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21"/>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42022" y="2088000"/>
            <a:ext cx="10510191"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24" name="Google Shape;24;p21"/>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25" name="Google Shape;25;p21"/>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it Leeg">
  <p:cSld name="Wit Leeg">
    <p:spTree>
      <p:nvGrpSpPr>
        <p:cNvPr id="1" name="Shape 161"/>
        <p:cNvGrpSpPr/>
        <p:nvPr/>
      </p:nvGrpSpPr>
      <p:grpSpPr>
        <a:xfrm>
          <a:off x="0" y="0"/>
          <a:ext cx="0" cy="0"/>
          <a:chOff x="0" y="0"/>
          <a:chExt cx="0" cy="0"/>
        </a:xfrm>
      </p:grpSpPr>
      <p:sp>
        <p:nvSpPr>
          <p:cNvPr id="162" name="Google Shape;162;p43"/>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3"/>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64" name="Google Shape;164;p4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eeld Breed">
  <p:cSld name="Beeld Breed">
    <p:spTree>
      <p:nvGrpSpPr>
        <p:cNvPr id="1" name="Shape 165"/>
        <p:cNvGrpSpPr/>
        <p:nvPr/>
      </p:nvGrpSpPr>
      <p:grpSpPr>
        <a:xfrm>
          <a:off x="0" y="0"/>
          <a:ext cx="0" cy="0"/>
          <a:chOff x="0" y="0"/>
          <a:chExt cx="0" cy="0"/>
        </a:xfrm>
      </p:grpSpPr>
      <p:sp>
        <p:nvSpPr>
          <p:cNvPr id="166" name="Google Shape;166;p44"/>
          <p:cNvSpPr>
            <a:spLocks noGrp="1"/>
          </p:cNvSpPr>
          <p:nvPr>
            <p:ph type="pic" idx="2"/>
          </p:nvPr>
        </p:nvSpPr>
        <p:spPr>
          <a:xfrm>
            <a:off x="0" y="0"/>
            <a:ext cx="12192000" cy="5188857"/>
          </a:xfrm>
          <a:prstGeom prst="rect">
            <a:avLst/>
          </a:prstGeom>
          <a:solidFill>
            <a:schemeClr val="accent2"/>
          </a:solidFill>
          <a:ln>
            <a:noFill/>
          </a:ln>
        </p:spPr>
      </p:sp>
      <p:pic>
        <p:nvPicPr>
          <p:cNvPr id="167" name="Google Shape;167;p4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Dia Speciaal Leeg">
  <p:cSld name="1_Dia Speciaal Leeg">
    <p:spTree>
      <p:nvGrpSpPr>
        <p:cNvPr id="1" name="Shape 34"/>
        <p:cNvGrpSpPr/>
        <p:nvPr/>
      </p:nvGrpSpPr>
      <p:grpSpPr>
        <a:xfrm>
          <a:off x="0" y="0"/>
          <a:ext cx="0" cy="0"/>
          <a:chOff x="0" y="0"/>
          <a:chExt cx="0" cy="0"/>
        </a:xfrm>
      </p:grpSpPr>
      <p:sp>
        <p:nvSpPr>
          <p:cNvPr id="35" name="Google Shape;35;p65"/>
          <p:cNvSpPr/>
          <p:nvPr/>
        </p:nvSpPr>
        <p:spPr>
          <a:xfrm rot="-288502">
            <a:off x="-912945" y="-838410"/>
            <a:ext cx="10302922" cy="2601345"/>
          </a:xfrm>
          <a:prstGeom prst="roundRect">
            <a:avLst>
              <a:gd name="adj" fmla="val 1167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36" name="Google Shape;36;p65"/>
          <p:cNvSpPr txBox="1">
            <a:spLocks noGrp="1"/>
          </p:cNvSpPr>
          <p:nvPr>
            <p:ph type="title"/>
          </p:nvPr>
        </p:nvSpPr>
        <p:spPr>
          <a:xfrm>
            <a:off x="838200" y="333375"/>
            <a:ext cx="1051401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000"/>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5"/>
          <p:cNvSpPr txBox="1">
            <a:spLocks noGrp="1"/>
          </p:cNvSpPr>
          <p:nvPr>
            <p:ph type="body" idx="1"/>
          </p:nvPr>
        </p:nvSpPr>
        <p:spPr>
          <a:xfrm>
            <a:off x="839789" y="1015200"/>
            <a:ext cx="1051242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60"/>
              </a:spcBef>
              <a:spcAft>
                <a:spcPts val="0"/>
              </a:spcAft>
              <a:buSzPts val="2200"/>
              <a:buNone/>
              <a:defRPr sz="1800">
                <a:solidFill>
                  <a:schemeClr val="lt1"/>
                </a:solidFill>
              </a:defRPr>
            </a:lvl1pPr>
            <a:lvl2pPr marL="914400" lvl="1" indent="-342900" algn="l">
              <a:lnSpc>
                <a:spcPct val="90000"/>
              </a:lnSpc>
              <a:spcBef>
                <a:spcPts val="540"/>
              </a:spcBef>
              <a:spcAft>
                <a:spcPts val="0"/>
              </a:spcAft>
              <a:buSzPts val="1800"/>
              <a:buChar char="•"/>
              <a:defRPr/>
            </a:lvl2pPr>
            <a:lvl3pPr marL="1371600" lvl="2" indent="-330200" algn="l">
              <a:lnSpc>
                <a:spcPct val="90000"/>
              </a:lnSpc>
              <a:spcBef>
                <a:spcPts val="480"/>
              </a:spcBef>
              <a:spcAft>
                <a:spcPts val="0"/>
              </a:spcAft>
              <a:buSzPts val="1600"/>
              <a:buChar char="•"/>
              <a:defRPr/>
            </a:lvl3pPr>
            <a:lvl4pPr marL="1828800" lvl="3" indent="-317500" algn="l">
              <a:lnSpc>
                <a:spcPct val="90000"/>
              </a:lnSpc>
              <a:spcBef>
                <a:spcPts val="420"/>
              </a:spcBef>
              <a:spcAft>
                <a:spcPts val="0"/>
              </a:spcAft>
              <a:buSzPts val="14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pic>
        <p:nvPicPr>
          <p:cNvPr id="38" name="Google Shape;38;p65"/>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extLst>
      <p:ext uri="{BB962C8B-B14F-4D97-AF65-F5344CB8AC3E}">
        <p14:creationId xmlns:p14="http://schemas.microsoft.com/office/powerpoint/2010/main" val="249303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eeld 2">
  <p:cSld name="Beeld 2">
    <p:bg>
      <p:bgPr>
        <a:solidFill>
          <a:schemeClr val="dk1"/>
        </a:solidFill>
        <a:effectLst/>
      </p:bgPr>
    </p:bg>
    <p:spTree>
      <p:nvGrpSpPr>
        <p:cNvPr id="1" name="Shape 26"/>
        <p:cNvGrpSpPr/>
        <p:nvPr/>
      </p:nvGrpSpPr>
      <p:grpSpPr>
        <a:xfrm>
          <a:off x="0" y="0"/>
          <a:ext cx="0" cy="0"/>
          <a:chOff x="0" y="0"/>
          <a:chExt cx="0" cy="0"/>
        </a:xfrm>
      </p:grpSpPr>
      <p:grpSp>
        <p:nvGrpSpPr>
          <p:cNvPr id="27" name="Google Shape;27;p22"/>
          <p:cNvGrpSpPr/>
          <p:nvPr/>
        </p:nvGrpSpPr>
        <p:grpSpPr>
          <a:xfrm>
            <a:off x="6023425" y="4633472"/>
            <a:ext cx="6815393" cy="3096965"/>
            <a:chOff x="165332" y="2778464"/>
            <a:chExt cx="9857215" cy="4479190"/>
          </a:xfrm>
        </p:grpSpPr>
        <p:sp>
          <p:nvSpPr>
            <p:cNvPr id="28" name="Google Shape;28;p22"/>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9" name="Google Shape;29;p22"/>
            <p:cNvSpPr/>
            <p:nvPr/>
          </p:nvSpPr>
          <p:spPr>
            <a:xfrm rot="-600000">
              <a:off x="391811" y="3372600"/>
              <a:ext cx="4356933" cy="2989662"/>
            </a:xfrm>
            <a:prstGeom prst="roundRect">
              <a:avLst>
                <a:gd name="adj" fmla="val 1418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30" name="Google Shape;30;p22"/>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31" name="Google Shape;31;p22"/>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32" name="Google Shape;32;p22"/>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cht Leeg">
  <p:cSld name="Licht Leeg">
    <p:spTree>
      <p:nvGrpSpPr>
        <p:cNvPr id="1" name="Shape 44"/>
        <p:cNvGrpSpPr/>
        <p:nvPr/>
      </p:nvGrpSpPr>
      <p:grpSpPr>
        <a:xfrm>
          <a:off x="0" y="0"/>
          <a:ext cx="0" cy="0"/>
          <a:chOff x="0" y="0"/>
          <a:chExt cx="0" cy="0"/>
        </a:xfrm>
      </p:grpSpPr>
      <p:sp>
        <p:nvSpPr>
          <p:cNvPr id="45" name="Google Shape;45;p23"/>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23"/>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48" name="Google Shape;48;p2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eeld 1">
  <p:cSld name="Beeld 1">
    <p:bg>
      <p:bgPr>
        <a:solidFill>
          <a:schemeClr val="dk1"/>
        </a:solidFill>
        <a:effectLst/>
      </p:bgPr>
    </p:bg>
    <p:spTree>
      <p:nvGrpSpPr>
        <p:cNvPr id="1" name="Shape 49"/>
        <p:cNvGrpSpPr/>
        <p:nvPr/>
      </p:nvGrpSpPr>
      <p:grpSpPr>
        <a:xfrm>
          <a:off x="0" y="0"/>
          <a:ext cx="0" cy="0"/>
          <a:chOff x="0" y="0"/>
          <a:chExt cx="0" cy="0"/>
        </a:xfrm>
      </p:grpSpPr>
      <p:grpSp>
        <p:nvGrpSpPr>
          <p:cNvPr id="50" name="Google Shape;50;p26"/>
          <p:cNvGrpSpPr/>
          <p:nvPr/>
        </p:nvGrpSpPr>
        <p:grpSpPr>
          <a:xfrm>
            <a:off x="6023425" y="4632532"/>
            <a:ext cx="6821617" cy="3102950"/>
            <a:chOff x="165332" y="2777105"/>
            <a:chExt cx="9866216" cy="4487846"/>
          </a:xfrm>
        </p:grpSpPr>
        <p:sp>
          <p:nvSpPr>
            <p:cNvPr id="51" name="Google Shape;51;p26"/>
            <p:cNvSpPr/>
            <p:nvPr/>
          </p:nvSpPr>
          <p:spPr>
            <a:xfrm rot="-600000">
              <a:off x="3151158" y="3327607"/>
              <a:ext cx="6636744" cy="3386841"/>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2" name="Google Shape;52;p26"/>
            <p:cNvSpPr/>
            <p:nvPr/>
          </p:nvSpPr>
          <p:spPr>
            <a:xfrm rot="-600000">
              <a:off x="391811" y="3372600"/>
              <a:ext cx="4356933" cy="2989662"/>
            </a:xfrm>
            <a:prstGeom prst="roundRect">
              <a:avLst>
                <a:gd name="adj" fmla="val 14185"/>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53" name="Google Shape;53;p26"/>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54" name="Google Shape;54;p26"/>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55" name="Google Shape;55;p26"/>
          <p:cNvSpPr txBox="1">
            <a:spLocks noGrp="1"/>
          </p:cNvSpPr>
          <p:nvPr>
            <p:ph type="title"/>
          </p:nvPr>
        </p:nvSpPr>
        <p:spPr>
          <a:xfrm>
            <a:off x="7344000" y="684000"/>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a:spLocks noGrp="1"/>
          </p:cNvSpPr>
          <p:nvPr>
            <p:ph type="pic" idx="2"/>
          </p:nvPr>
        </p:nvSpPr>
        <p:spPr>
          <a:xfrm>
            <a:off x="0" y="0"/>
            <a:ext cx="6973888" cy="6858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cht Normaal">
  <p:cSld name="Licht Normaal">
    <p:spTree>
      <p:nvGrpSpPr>
        <p:cNvPr id="1" name="Shape 57"/>
        <p:cNvGrpSpPr/>
        <p:nvPr/>
      </p:nvGrpSpPr>
      <p:grpSpPr>
        <a:xfrm>
          <a:off x="0" y="0"/>
          <a:ext cx="0" cy="0"/>
          <a:chOff x="0" y="0"/>
          <a:chExt cx="0" cy="0"/>
        </a:xfrm>
      </p:grpSpPr>
      <p:sp>
        <p:nvSpPr>
          <p:cNvPr id="58" name="Google Shape;58;p27"/>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9" name="Google Shape;59;p27"/>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842022" y="2232000"/>
            <a:ext cx="10510191"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1" name="Google Shape;61;p27"/>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62" name="Google Shape;62;p27"/>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cht Dubbel">
  <p:cSld name="Licht Dubbel">
    <p:spTree>
      <p:nvGrpSpPr>
        <p:cNvPr id="1" name="Shape 63"/>
        <p:cNvGrpSpPr/>
        <p:nvPr/>
      </p:nvGrpSpPr>
      <p:grpSpPr>
        <a:xfrm>
          <a:off x="0" y="0"/>
          <a:ext cx="0" cy="0"/>
          <a:chOff x="0" y="0"/>
          <a:chExt cx="0" cy="0"/>
        </a:xfrm>
      </p:grpSpPr>
      <p:sp>
        <p:nvSpPr>
          <p:cNvPr id="64" name="Google Shape;64;p28"/>
          <p:cNvSpPr/>
          <p:nvPr/>
        </p:nvSpPr>
        <p:spPr>
          <a:xfrm rot="-288502">
            <a:off x="-912945" y="-926512"/>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5" name="Google Shape;65;p28"/>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body" idx="1"/>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7" name="Google Shape;67;p28"/>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8" name="Google Shape;68;p28"/>
          <p:cNvSpPr txBox="1">
            <a:spLocks noGrp="1"/>
          </p:cNvSpPr>
          <p:nvPr>
            <p:ph type="body" idx="3"/>
          </p:nvPr>
        </p:nvSpPr>
        <p:spPr>
          <a:xfrm>
            <a:off x="6510300"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69" name="Google Shape;69;p28"/>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cht Dubbel Speciaal">
  <p:cSld name="Licht Dubbel Speciaal">
    <p:spTree>
      <p:nvGrpSpPr>
        <p:cNvPr id="1" name="Shape 70"/>
        <p:cNvGrpSpPr/>
        <p:nvPr/>
      </p:nvGrpSpPr>
      <p:grpSpPr>
        <a:xfrm>
          <a:off x="0" y="0"/>
          <a:ext cx="0" cy="0"/>
          <a:chOff x="0" y="0"/>
          <a:chExt cx="0" cy="0"/>
        </a:xfrm>
      </p:grpSpPr>
      <p:sp>
        <p:nvSpPr>
          <p:cNvPr id="71" name="Google Shape;71;p29"/>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2" name="Google Shape;72;p29"/>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3" name="Google Shape;73;p29"/>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839788" y="1006292"/>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75" name="Google Shape;75;p29"/>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76" name="Google Shape;76;p29"/>
          <p:cNvSpPr txBox="1">
            <a:spLocks noGrp="1"/>
          </p:cNvSpPr>
          <p:nvPr>
            <p:ph type="body" idx="2"/>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77" name="Google Shape;77;p29"/>
          <p:cNvSpPr txBox="1">
            <a:spLocks noGrp="1"/>
          </p:cNvSpPr>
          <p:nvPr>
            <p:ph type="body" idx="3"/>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nker Leeg">
  <p:cSld name="Donker Leeg">
    <p:spTree>
      <p:nvGrpSpPr>
        <p:cNvPr id="1" name="Shape 78"/>
        <p:cNvGrpSpPr/>
        <p:nvPr/>
      </p:nvGrpSpPr>
      <p:grpSpPr>
        <a:xfrm>
          <a:off x="0" y="0"/>
          <a:ext cx="0" cy="0"/>
          <a:chOff x="0" y="0"/>
          <a:chExt cx="0" cy="0"/>
        </a:xfrm>
      </p:grpSpPr>
      <p:sp>
        <p:nvSpPr>
          <p:cNvPr id="79" name="Google Shape;79;p30"/>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0" name="Google Shape;80;p30"/>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body" idx="1"/>
          </p:nvPr>
        </p:nvSpPr>
        <p:spPr>
          <a:xfrm>
            <a:off x="839788" y="1015200"/>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82" name="Google Shape;82;p30"/>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9788" y="335446"/>
            <a:ext cx="10515600" cy="720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800" y="1825200"/>
            <a:ext cx="10515600" cy="4351338"/>
          </a:xfrm>
          <a:prstGeom prst="rect">
            <a:avLst/>
          </a:prstGeom>
          <a:noFill/>
          <a:ln>
            <a:noFill/>
          </a:ln>
        </p:spPr>
        <p:txBody>
          <a:bodyPr spcFirstLastPara="1" wrap="square" lIns="0" tIns="0" rIns="0" bIns="0" anchor="t" anchorCtr="0">
            <a:normAutofit/>
          </a:bodyPr>
          <a:lstStyle>
            <a:lvl1pPr marL="457200" marR="0" lvl="0" indent="-368300" algn="l" rtl="0">
              <a:lnSpc>
                <a:spcPct val="90000"/>
              </a:lnSpc>
              <a:spcBef>
                <a:spcPts val="66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90000"/>
              </a:lnSpc>
              <a:spcBef>
                <a:spcPts val="48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90000"/>
              </a:lnSpc>
              <a:spcBef>
                <a:spcPts val="42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4"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10">
          <p15:clr>
            <a:srgbClr val="F26B43"/>
          </p15:clr>
        </p15:guide>
        <p15:guide id="4" pos="211">
          <p15:clr>
            <a:srgbClr val="F26B43"/>
          </p15:clr>
        </p15:guide>
        <p15:guide id="5" pos="7469">
          <p15:clr>
            <a:srgbClr val="F26B43"/>
          </p15:clr>
        </p15:guide>
        <p15:guide id="6" pos="529">
          <p15:clr>
            <a:srgbClr val="F26B43"/>
          </p15:clr>
        </p15:guide>
        <p15:guide id="7" pos="715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player.vimeo.com/video/1060882611?h=5f16ab22b8&amp;amp;app_id=122963"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2.xml"/><Relationship Id="rId1" Type="http://schemas.openxmlformats.org/officeDocument/2006/relationships/video" Target="https://www.youtube.com/embed/0Mvek_77xi8?feature=oembed" TargetMode="Externa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ideo" Target="https://www.youtube.com/embed/_hTfAjzPrQU?feature=oembed"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aeno.nl/" TargetMode="External"/><Relationship Id="rId7" Type="http://schemas.openxmlformats.org/officeDocument/2006/relationships/hyperlink" Target="http://www.tinyurl.com/JDR-Nieuw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www.aeno.nl/nieuwsbrieven" TargetMode="External"/><Relationship Id="rId11" Type="http://schemas.openxmlformats.org/officeDocument/2006/relationships/image" Target="../media/image38.png"/><Relationship Id="rId5" Type="http://schemas.openxmlformats.org/officeDocument/2006/relationships/hyperlink" Target="https://www.aeno.nl/agenda" TargetMode="External"/><Relationship Id="rId10" Type="http://schemas.openxmlformats.org/officeDocument/2006/relationships/image" Target="../media/image37.png"/><Relationship Id="rId4" Type="http://schemas.openxmlformats.org/officeDocument/2006/relationships/hyperlink" Target="http://www.aeno.nl/communities" TargetMode="External"/><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a:spLocks noGrp="1"/>
          </p:cNvSpPr>
          <p:nvPr>
            <p:ph type="ctrTitle" idx="4294967295"/>
          </p:nvPr>
        </p:nvSpPr>
        <p:spPr>
          <a:xfrm>
            <a:off x="792700" y="248556"/>
            <a:ext cx="10606500" cy="15002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4000"/>
              <a:buFont typeface="Century Gothic"/>
              <a:buNone/>
            </a:pPr>
            <a:r>
              <a:rPr lang="nl-NL" sz="4800" b="1" i="0" u="none" strike="noStrike" cap="none" dirty="0">
                <a:solidFill>
                  <a:schemeClr val="lt1"/>
                </a:solidFill>
                <a:latin typeface="Century Gothic" panose="020B0502020202020204" pitchFamily="34" charset="0"/>
                <a:ea typeface="Arial"/>
                <a:cs typeface="Arial"/>
                <a:sym typeface="Arial"/>
              </a:rPr>
              <a:t>Grip op mentale kracht van je team</a:t>
            </a:r>
            <a:endParaRPr lang="nl-NL" sz="3000" b="1" i="0" u="none" strike="noStrike" cap="none" dirty="0">
              <a:solidFill>
                <a:schemeClr val="lt1"/>
              </a:solidFill>
              <a:latin typeface="Century Gothic" panose="020B0502020202020204" pitchFamily="34" charset="0"/>
              <a:ea typeface="Arial"/>
              <a:cs typeface="Arial"/>
              <a:sym typeface="Arial"/>
            </a:endParaRPr>
          </a:p>
        </p:txBody>
      </p:sp>
      <p:sp>
        <p:nvSpPr>
          <p:cNvPr id="174" name="Google Shape;174;p1"/>
          <p:cNvSpPr txBox="1">
            <a:spLocks noGrp="1"/>
          </p:cNvSpPr>
          <p:nvPr>
            <p:ph type="body" idx="1"/>
          </p:nvPr>
        </p:nvSpPr>
        <p:spPr>
          <a:xfrm>
            <a:off x="838201" y="2969545"/>
            <a:ext cx="5833829" cy="2308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nl-NL" dirty="0"/>
              <a:t>Monique van Limpt</a:t>
            </a:r>
            <a:endParaRPr dirty="0"/>
          </a:p>
        </p:txBody>
      </p:sp>
      <p:sp>
        <p:nvSpPr>
          <p:cNvPr id="175" name="Google Shape;175;p1"/>
          <p:cNvSpPr txBox="1">
            <a:spLocks noGrp="1"/>
          </p:cNvSpPr>
          <p:nvPr>
            <p:ph type="body" idx="2"/>
          </p:nvPr>
        </p:nvSpPr>
        <p:spPr>
          <a:xfrm>
            <a:off x="831851" y="3271170"/>
            <a:ext cx="5833829" cy="2308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nl-NL" dirty="0"/>
              <a:t>23 Juni 2025 </a:t>
            </a:r>
            <a:endParaRPr dirty="0"/>
          </a:p>
        </p:txBody>
      </p:sp>
      <p:sp>
        <p:nvSpPr>
          <p:cNvPr id="176" name="Google Shape;176;p1"/>
          <p:cNvSpPr txBox="1"/>
          <p:nvPr/>
        </p:nvSpPr>
        <p:spPr>
          <a:xfrm>
            <a:off x="4974336" y="8814816"/>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 name="Tekstvak 1">
            <a:extLst>
              <a:ext uri="{FF2B5EF4-FFF2-40B4-BE49-F238E27FC236}">
                <a16:creationId xmlns:a16="http://schemas.microsoft.com/office/drawing/2014/main" id="{6822B327-B248-408B-E77D-17D314DDA1B4}"/>
              </a:ext>
            </a:extLst>
          </p:cNvPr>
          <p:cNvSpPr txBox="1"/>
          <p:nvPr/>
        </p:nvSpPr>
        <p:spPr>
          <a:xfrm>
            <a:off x="792700" y="1883695"/>
            <a:ext cx="6183103" cy="461665"/>
          </a:xfrm>
          <a:prstGeom prst="rect">
            <a:avLst/>
          </a:prstGeom>
          <a:noFill/>
        </p:spPr>
        <p:txBody>
          <a:bodyPr wrap="none" rtlCol="0">
            <a:spAutoFit/>
          </a:bodyPr>
          <a:lstStyle/>
          <a:p>
            <a:r>
              <a:rPr lang="nl-NL" sz="2400" b="1" dirty="0">
                <a:solidFill>
                  <a:schemeClr val="lt1"/>
                </a:solidFill>
                <a:latin typeface="Century Gothic" panose="020B0502020202020204" pitchFamily="34" charset="0"/>
              </a:rPr>
              <a:t>Inzicht in 3 wetenschappelijke modellen</a:t>
            </a:r>
            <a:endParaRPr lang="nl-NL" sz="24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ED2C0-E0C4-CFD4-78AB-D2B6FE5457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811F26-A1A9-8048-0E9B-ED9873DD9FDE}"/>
              </a:ext>
            </a:extLst>
          </p:cNvPr>
          <p:cNvSpPr>
            <a:spLocks noGrp="1"/>
          </p:cNvSpPr>
          <p:nvPr>
            <p:ph type="title"/>
          </p:nvPr>
        </p:nvSpPr>
        <p:spPr/>
        <p:txBody>
          <a:bodyPr/>
          <a:lstStyle/>
          <a:p>
            <a:r>
              <a:rPr lang="nl-NL" dirty="0"/>
              <a:t>Taakeisen verminderen</a:t>
            </a:r>
          </a:p>
        </p:txBody>
      </p:sp>
      <p:sp>
        <p:nvSpPr>
          <p:cNvPr id="5" name="Tekstvak 4">
            <a:extLst>
              <a:ext uri="{FF2B5EF4-FFF2-40B4-BE49-F238E27FC236}">
                <a16:creationId xmlns:a16="http://schemas.microsoft.com/office/drawing/2014/main" id="{096DD00B-3E6E-D9E2-5827-CCF1810F64A0}"/>
              </a:ext>
            </a:extLst>
          </p:cNvPr>
          <p:cNvSpPr txBox="1"/>
          <p:nvPr/>
        </p:nvSpPr>
        <p:spPr>
          <a:xfrm>
            <a:off x="437717" y="2701919"/>
            <a:ext cx="3484998" cy="2277547"/>
          </a:xfrm>
          <a:prstGeom prst="rect">
            <a:avLst/>
          </a:prstGeom>
          <a:noFill/>
        </p:spPr>
        <p:txBody>
          <a:bodyPr wrap="square">
            <a:spAutoFit/>
          </a:bodyPr>
          <a:lstStyle/>
          <a:p>
            <a:pPr lvl="0"/>
            <a:r>
              <a:rPr lang="nl-NL"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Hoeveelheid werk en verstoringen</a:t>
            </a:r>
            <a:endParaRPr lang="nl-NL" sz="18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Evenwicht takenpakket en formatie</a:t>
            </a:r>
          </a:p>
          <a:p>
            <a:pPr marL="285750" lvl="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Prioriteren in relatie tot doelen</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Multi-inzetbaarheid bevorderen</a:t>
            </a:r>
          </a:p>
          <a:p>
            <a:pPr marL="285750" lvl="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Duidelijke taakafbakening / projectmatig werken</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Samenwerkingsafspraken</a:t>
            </a:r>
          </a:p>
          <a:p>
            <a:pPr marL="285750" lvl="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Rustige werkomgeving</a:t>
            </a:r>
          </a:p>
          <a:p>
            <a:pPr marL="285750" lvl="0" indent="-285750">
              <a:buFont typeface="Arial" panose="020B0604020202020204" pitchFamily="34" charset="0"/>
              <a:buChar char="•"/>
            </a:pPr>
            <a:endParaRPr lang="nl-NL" sz="1600" kern="100" dirty="0">
              <a:solidFill>
                <a:srgbClr val="000063"/>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D71F2194-4D34-072A-D65E-C9A39F0E58C7}"/>
              </a:ext>
            </a:extLst>
          </p:cNvPr>
          <p:cNvSpPr txBox="1"/>
          <p:nvPr/>
        </p:nvSpPr>
        <p:spPr>
          <a:xfrm>
            <a:off x="4168749" y="2701919"/>
            <a:ext cx="3484998" cy="1600438"/>
          </a:xfrm>
          <a:prstGeom prst="rect">
            <a:avLst/>
          </a:prstGeom>
          <a:noFill/>
        </p:spPr>
        <p:txBody>
          <a:bodyPr wrap="square">
            <a:spAutoFit/>
          </a:bodyPr>
          <a:lstStyle/>
          <a:p>
            <a:pPr lvl="0"/>
            <a:r>
              <a:rPr lang="nl-NL"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Onduidelijke of veranderende taken</a:t>
            </a:r>
            <a:endParaRPr lang="nl-NL" sz="18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Duidelijke rolomschrijvingen</a:t>
            </a:r>
          </a:p>
          <a:p>
            <a:pPr marL="28575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Opleidingsplannen</a:t>
            </a:r>
          </a:p>
          <a:p>
            <a:pPr marL="28575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Duidelijke taakdelegatie/ managen van verwachtingen</a:t>
            </a:r>
          </a:p>
          <a:p>
            <a:pPr marL="28575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Bereid ook nieuwe medewerkers goed voor</a:t>
            </a:r>
            <a:endPar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B8A8246D-B79E-6E2A-BD7C-9A47B5984C56}"/>
              </a:ext>
            </a:extLst>
          </p:cNvPr>
          <p:cNvSpPr txBox="1"/>
          <p:nvPr/>
        </p:nvSpPr>
        <p:spPr>
          <a:xfrm>
            <a:off x="8015495" y="2585804"/>
            <a:ext cx="3484998" cy="2154436"/>
          </a:xfrm>
          <a:prstGeom prst="rect">
            <a:avLst/>
          </a:prstGeom>
          <a:noFill/>
        </p:spPr>
        <p:txBody>
          <a:bodyPr wrap="square">
            <a:spAutoFit/>
          </a:bodyPr>
          <a:lstStyle/>
          <a:p>
            <a:pPr lvl="0"/>
            <a:r>
              <a:rPr lang="nl-NL"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Emotionele belasting</a:t>
            </a:r>
            <a:r>
              <a:rPr lang="nl-NL" sz="18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Duidelijkheid over (on)gewenst gedrag</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Voorbeeldgedrag leidinggevende</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Protocol</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Voorlichting</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Hulpkanalen</a:t>
            </a:r>
          </a:p>
          <a:p>
            <a:pPr lvl="0"/>
            <a:endParaRPr lang="nl-NL" sz="1600" kern="100" dirty="0">
              <a:solidFill>
                <a:srgbClr val="000063"/>
              </a:solidFill>
              <a:latin typeface="Calibri" panose="020F0502020204030204" pitchFamily="34" charset="0"/>
              <a:ea typeface="Aptos" panose="020B0004020202020204" pitchFamily="34" charset="0"/>
              <a:cs typeface="Calibri" panose="020F0502020204030204" pitchFamily="34" charset="0"/>
            </a:endParaRPr>
          </a:p>
          <a:p>
            <a:pPr lvl="1"/>
            <a:endParaRPr lang="nl-NL" sz="1600" kern="100" dirty="0">
              <a:solidFill>
                <a:srgbClr val="000063"/>
              </a:solidFill>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8027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44C4E-3ED2-7006-F7E2-F2B1FF5B7F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A83135-CFD2-410C-2722-E509B8269380}"/>
              </a:ext>
            </a:extLst>
          </p:cNvPr>
          <p:cNvSpPr>
            <a:spLocks noGrp="1"/>
          </p:cNvSpPr>
          <p:nvPr>
            <p:ph type="title"/>
          </p:nvPr>
        </p:nvSpPr>
        <p:spPr/>
        <p:txBody>
          <a:bodyPr/>
          <a:lstStyle/>
          <a:p>
            <a:r>
              <a:rPr lang="nl-NL" dirty="0"/>
              <a:t>Hulpbronnen vergroten</a:t>
            </a:r>
          </a:p>
        </p:txBody>
      </p:sp>
      <p:sp>
        <p:nvSpPr>
          <p:cNvPr id="3" name="Tekstvak 2">
            <a:extLst>
              <a:ext uri="{FF2B5EF4-FFF2-40B4-BE49-F238E27FC236}">
                <a16:creationId xmlns:a16="http://schemas.microsoft.com/office/drawing/2014/main" id="{39AD378F-5447-0149-14B0-AB09CA1F7C31}"/>
              </a:ext>
            </a:extLst>
          </p:cNvPr>
          <p:cNvSpPr txBox="1"/>
          <p:nvPr/>
        </p:nvSpPr>
        <p:spPr>
          <a:xfrm>
            <a:off x="684460" y="2777651"/>
            <a:ext cx="3484998" cy="1415772"/>
          </a:xfrm>
          <a:prstGeom prst="rect">
            <a:avLst/>
          </a:prstGeom>
          <a:noFill/>
        </p:spPr>
        <p:txBody>
          <a:bodyPr wrap="square">
            <a:spAutoFit/>
          </a:bodyPr>
          <a:lstStyle/>
          <a:p>
            <a:pPr lvl="0"/>
            <a:r>
              <a:rPr lang="nl-NL"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Autonomie</a:t>
            </a:r>
            <a:endParaRPr lang="nl-NL" sz="18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Outputsturing</a:t>
            </a:r>
          </a:p>
          <a:p>
            <a:pPr marL="285750" lvl="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Plaats- en tijdonafhankelijk</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Afwisseling</a:t>
            </a:r>
          </a:p>
          <a:p>
            <a:pPr marL="285750" lvl="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Eigenaarschap</a:t>
            </a:r>
          </a:p>
          <a:p>
            <a:pPr marL="285750" lvl="0" indent="-285750">
              <a:buFont typeface="Arial" panose="020B0604020202020204" pitchFamily="34" charset="0"/>
              <a:buChar char="•"/>
            </a:pPr>
            <a:endParaRPr lang="nl-NL" sz="1600" kern="100" dirty="0">
              <a:solidFill>
                <a:srgbClr val="000063"/>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2EF51950-1FA4-2374-A624-14F1583B783B}"/>
              </a:ext>
            </a:extLst>
          </p:cNvPr>
          <p:cNvSpPr txBox="1"/>
          <p:nvPr/>
        </p:nvSpPr>
        <p:spPr>
          <a:xfrm>
            <a:off x="684460" y="4748851"/>
            <a:ext cx="3484998" cy="1200329"/>
          </a:xfrm>
          <a:prstGeom prst="rect">
            <a:avLst/>
          </a:prstGeom>
          <a:noFill/>
        </p:spPr>
        <p:txBody>
          <a:bodyPr wrap="square">
            <a:spAutoFit/>
          </a:bodyPr>
          <a:lstStyle/>
          <a:p>
            <a:pPr lvl="0"/>
            <a:r>
              <a:rPr lang="nl-NL"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Ontplooiingsmogelijkheden</a:t>
            </a:r>
            <a:endParaRPr lang="nl-NL" sz="18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Loopbaanmogelijkheden</a:t>
            </a:r>
          </a:p>
          <a:p>
            <a:pPr marL="285750" lvl="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Talentmanagement</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Gesprekkencyclus</a:t>
            </a:r>
            <a:endPar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endParaRPr lang="nl-NL" sz="1600" kern="100" dirty="0">
              <a:solidFill>
                <a:srgbClr val="000063"/>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8" name="Tekstvak 7">
            <a:extLst>
              <a:ext uri="{FF2B5EF4-FFF2-40B4-BE49-F238E27FC236}">
                <a16:creationId xmlns:a16="http://schemas.microsoft.com/office/drawing/2014/main" id="{21C85A74-51CA-4649-50CC-BF6B8B1D6AD0}"/>
              </a:ext>
            </a:extLst>
          </p:cNvPr>
          <p:cNvSpPr txBox="1"/>
          <p:nvPr/>
        </p:nvSpPr>
        <p:spPr>
          <a:xfrm>
            <a:off x="4640263" y="3717800"/>
            <a:ext cx="3484998" cy="1384995"/>
          </a:xfrm>
          <a:prstGeom prst="rect">
            <a:avLst/>
          </a:prstGeom>
          <a:noFill/>
        </p:spPr>
        <p:txBody>
          <a:bodyPr wrap="square">
            <a:spAutoFit/>
          </a:bodyPr>
          <a:lstStyle/>
          <a:p>
            <a:pPr lvl="0"/>
            <a:r>
              <a:rPr lang="nl-NL"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Werkrelaties</a:t>
            </a:r>
            <a:endParaRPr lang="nl-NL" sz="18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Functionele ondersteuning</a:t>
            </a:r>
          </a:p>
          <a:p>
            <a:pPr marL="28575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Ondersteunende </a:t>
            </a:r>
            <a:r>
              <a:rPr lang="nl-NL" kern="100" dirty="0" err="1">
                <a:solidFill>
                  <a:srgbClr val="000063"/>
                </a:solidFill>
                <a:latin typeface="Century Gothic" panose="020B0502020202020204" pitchFamily="34" charset="0"/>
                <a:ea typeface="Aptos" panose="020B0004020202020204" pitchFamily="34" charset="0"/>
                <a:cs typeface="Calibri" panose="020F0502020204030204" pitchFamily="34" charset="0"/>
              </a:rPr>
              <a:t>leiderschapstijl</a:t>
            </a:r>
            <a:endPar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endParaRPr>
          </a:p>
          <a:p>
            <a:pPr marL="28575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Teamontwikkeling</a:t>
            </a:r>
          </a:p>
          <a:p>
            <a:pPr marL="28575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Aanspreken en helpen</a:t>
            </a:r>
          </a:p>
          <a:p>
            <a:pPr marL="285750" indent="-285750">
              <a:buFont typeface="Arial" panose="020B0604020202020204" pitchFamily="34" charset="0"/>
              <a:buChar char="•"/>
            </a:pPr>
            <a:r>
              <a:rPr lang="nl-NL"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rPr>
              <a:t>Sociale ondersteuning</a:t>
            </a:r>
          </a:p>
        </p:txBody>
      </p:sp>
      <p:sp>
        <p:nvSpPr>
          <p:cNvPr id="9" name="Tekstvak 8">
            <a:extLst>
              <a:ext uri="{FF2B5EF4-FFF2-40B4-BE49-F238E27FC236}">
                <a16:creationId xmlns:a16="http://schemas.microsoft.com/office/drawing/2014/main" id="{60CFD72F-FF84-88E1-E9D6-4FD05BEFCD62}"/>
              </a:ext>
            </a:extLst>
          </p:cNvPr>
          <p:cNvSpPr txBox="1"/>
          <p:nvPr/>
        </p:nvSpPr>
        <p:spPr>
          <a:xfrm>
            <a:off x="8305781" y="3100816"/>
            <a:ext cx="3484998" cy="2308324"/>
          </a:xfrm>
          <a:prstGeom prst="rect">
            <a:avLst/>
          </a:prstGeom>
          <a:noFill/>
        </p:spPr>
        <p:txBody>
          <a:bodyPr wrap="square">
            <a:spAutoFit/>
          </a:bodyPr>
          <a:lstStyle/>
          <a:p>
            <a:pPr lvl="0"/>
            <a:r>
              <a:rPr lang="nl-NL" b="1"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Informatie en besluitvorming</a:t>
            </a:r>
            <a:endParaRPr lang="nl-NL" sz="1800" b="1" kern="100" dirty="0">
              <a:solidFill>
                <a:srgbClr val="000063"/>
              </a:solidFill>
              <a:effectLst/>
              <a:latin typeface="Century Gothic" panose="020B0502020202020204" pitchFamily="34" charset="0"/>
              <a:ea typeface="Aptos" panose="020B0004020202020204" pitchFamily="34" charset="0"/>
              <a:cs typeface="Calibri" panose="020F0502020204030204" pitchFamily="34" charset="0"/>
            </a:endParaRP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Heldere organisatiedoelen en    -resultaten formuleren en communiceren</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Werken met afdelingsdoelen en de voortgang met regelmaat bespreken</a:t>
            </a:r>
          </a:p>
          <a:p>
            <a:pPr marL="285750" lvl="0" indent="-285750">
              <a:buFont typeface="Arial" panose="020B0604020202020204" pitchFamily="34" charset="0"/>
              <a:buChar char="•"/>
            </a:pPr>
            <a:r>
              <a:rPr lang="nl-NL" kern="100" dirty="0">
                <a:solidFill>
                  <a:srgbClr val="000063"/>
                </a:solidFill>
                <a:latin typeface="Century Gothic" panose="020B0502020202020204" pitchFamily="34" charset="0"/>
                <a:ea typeface="Aptos" panose="020B0004020202020204" pitchFamily="34" charset="0"/>
                <a:cs typeface="Calibri" panose="020F0502020204030204" pitchFamily="34" charset="0"/>
              </a:rPr>
              <a:t>Inspraak van medewerkers</a:t>
            </a:r>
          </a:p>
          <a:p>
            <a:pPr lvl="0"/>
            <a:endParaRPr lang="nl-NL" sz="1600" kern="100" dirty="0">
              <a:solidFill>
                <a:srgbClr val="000063"/>
              </a:solidFill>
              <a:latin typeface="Calibri" panose="020F0502020204030204" pitchFamily="34" charset="0"/>
              <a:ea typeface="Aptos" panose="020B0004020202020204" pitchFamily="34" charset="0"/>
              <a:cs typeface="Calibri" panose="020F0502020204030204" pitchFamily="34" charset="0"/>
            </a:endParaRPr>
          </a:p>
          <a:p>
            <a:pPr lvl="1"/>
            <a:endParaRPr lang="nl-NL" sz="1600" kern="100" dirty="0">
              <a:solidFill>
                <a:srgbClr val="000063"/>
              </a:solidFill>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595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
          <a:extLst>
            <a:ext uri="{FF2B5EF4-FFF2-40B4-BE49-F238E27FC236}">
              <a16:creationId xmlns:a16="http://schemas.microsoft.com/office/drawing/2014/main" id="{2144E63C-0C91-80A0-5EDD-0C12A6BE8532}"/>
            </a:ext>
          </a:extLst>
        </p:cNvPr>
        <p:cNvGrpSpPr/>
        <p:nvPr/>
      </p:nvGrpSpPr>
      <p:grpSpPr>
        <a:xfrm>
          <a:off x="0" y="0"/>
          <a:ext cx="0" cy="0"/>
          <a:chOff x="0" y="0"/>
          <a:chExt cx="0" cy="0"/>
        </a:xfrm>
      </p:grpSpPr>
      <p:pic>
        <p:nvPicPr>
          <p:cNvPr id="4" name="Onlinemedia 3" title="JD-R model door VIVIC voor A&amp;O fonds Gemeenten 2025">
            <a:hlinkClick r:id="" action="ppaction://media"/>
            <a:extLst>
              <a:ext uri="{FF2B5EF4-FFF2-40B4-BE49-F238E27FC236}">
                <a16:creationId xmlns:a16="http://schemas.microsoft.com/office/drawing/2014/main" id="{36315B30-FF8C-A4E3-C6C9-39D63B0B9500}"/>
              </a:ext>
            </a:extLst>
          </p:cNvPr>
          <p:cNvPicPr>
            <a:picLocks noRot="1" noChangeAspect="1"/>
          </p:cNvPicPr>
          <p:nvPr>
            <a:videoFile r:link="rId1"/>
          </p:nvPr>
        </p:nvPicPr>
        <p:blipFill>
          <a:blip r:embed="rId4"/>
          <a:stretch>
            <a:fillRect/>
          </a:stretch>
        </p:blipFill>
        <p:spPr>
          <a:xfrm>
            <a:off x="523754" y="193431"/>
            <a:ext cx="8225449" cy="4630616"/>
          </a:xfrm>
          <a:prstGeom prst="rect">
            <a:avLst/>
          </a:prstGeom>
        </p:spPr>
      </p:pic>
      <p:pic>
        <p:nvPicPr>
          <p:cNvPr id="2" name="Onlinemedia 1" title="JD-R model door VIVIC voor A&amp;O fonds Gemeenten 2025">
            <a:hlinkClick r:id="" action="ppaction://media"/>
            <a:extLst>
              <a:ext uri="{FF2B5EF4-FFF2-40B4-BE49-F238E27FC236}">
                <a16:creationId xmlns:a16="http://schemas.microsoft.com/office/drawing/2014/main" id="{B4D33C6B-99AD-FA89-DD9A-F54B8D64799B}"/>
              </a:ext>
            </a:extLst>
          </p:cNvPr>
          <p:cNvPicPr>
            <a:picLocks noRot="1" noChangeAspect="1"/>
          </p:cNvPicPr>
          <p:nvPr>
            <a:videoFile r:link="rId1"/>
          </p:nvPr>
        </p:nvPicPr>
        <p:blipFill>
          <a:blip r:embed="rId5"/>
          <a:stretch>
            <a:fillRect/>
          </a:stretch>
        </p:blipFill>
        <p:spPr>
          <a:xfrm>
            <a:off x="9525" y="0"/>
            <a:ext cx="12172950" cy="6858000"/>
          </a:xfrm>
          <a:prstGeom prst="rect">
            <a:avLst/>
          </a:prstGeom>
        </p:spPr>
      </p:pic>
    </p:spTree>
    <p:extLst>
      <p:ext uri="{BB962C8B-B14F-4D97-AF65-F5344CB8AC3E}">
        <p14:creationId xmlns:p14="http://schemas.microsoft.com/office/powerpoint/2010/main" val="33850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45BD8-5CBC-D063-E04A-5DB43BF26038}"/>
              </a:ext>
            </a:extLst>
          </p:cNvPr>
          <p:cNvSpPr>
            <a:spLocks noGrp="1"/>
          </p:cNvSpPr>
          <p:nvPr>
            <p:ph type="title"/>
          </p:nvPr>
        </p:nvSpPr>
        <p:spPr/>
        <p:txBody>
          <a:bodyPr/>
          <a:lstStyle/>
          <a:p>
            <a:r>
              <a:rPr lang="en-US" dirty="0" err="1"/>
              <a:t>Zelfdeterminatie</a:t>
            </a:r>
            <a:r>
              <a:rPr lang="en-US" dirty="0"/>
              <a:t> </a:t>
            </a:r>
            <a:r>
              <a:rPr lang="en-US" dirty="0" err="1"/>
              <a:t>theorie</a:t>
            </a:r>
            <a:endParaRPr lang="nl-NL" dirty="0"/>
          </a:p>
        </p:txBody>
      </p:sp>
      <p:sp>
        <p:nvSpPr>
          <p:cNvPr id="3" name="Tijdelijke aanduiding voor tekst 2">
            <a:extLst>
              <a:ext uri="{FF2B5EF4-FFF2-40B4-BE49-F238E27FC236}">
                <a16:creationId xmlns:a16="http://schemas.microsoft.com/office/drawing/2014/main" id="{7327C513-5058-2F83-F816-615A46ADCA82}"/>
              </a:ext>
            </a:extLst>
          </p:cNvPr>
          <p:cNvSpPr>
            <a:spLocks noGrp="1"/>
          </p:cNvSpPr>
          <p:nvPr>
            <p:ph type="body" idx="1"/>
          </p:nvPr>
        </p:nvSpPr>
        <p:spPr>
          <a:xfrm>
            <a:off x="841693" y="2728050"/>
            <a:ext cx="9103169" cy="700950"/>
          </a:xfrm>
        </p:spPr>
        <p:txBody>
          <a:bodyPr/>
          <a:lstStyle/>
          <a:p>
            <a:r>
              <a:rPr lang="nl-NL" dirty="0"/>
              <a:t>Een theorie over zelfmotivatie, </a:t>
            </a:r>
          </a:p>
          <a:p>
            <a:r>
              <a:rPr lang="nl-NL" dirty="0"/>
              <a:t>en de omstandigheden die dat bevorderen</a:t>
            </a:r>
          </a:p>
        </p:txBody>
      </p:sp>
    </p:spTree>
    <p:extLst>
      <p:ext uri="{BB962C8B-B14F-4D97-AF65-F5344CB8AC3E}">
        <p14:creationId xmlns:p14="http://schemas.microsoft.com/office/powerpoint/2010/main" val="247854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tekenfilm, schermopname, grafische vormgeving&#10;&#10;Door AI gegenereerde inhoud is mogelijk onjuist.">
            <a:extLst>
              <a:ext uri="{FF2B5EF4-FFF2-40B4-BE49-F238E27FC236}">
                <a16:creationId xmlns:a16="http://schemas.microsoft.com/office/drawing/2014/main" id="{6FCCDA63-B500-F8C9-B254-D33B3985FE2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985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79FB-FEBA-EDB2-A282-968C451219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396B5D-60B1-C139-C1A5-EBD72883C1E1}"/>
              </a:ext>
            </a:extLst>
          </p:cNvPr>
          <p:cNvSpPr>
            <a:spLocks noGrp="1"/>
          </p:cNvSpPr>
          <p:nvPr>
            <p:ph type="title"/>
          </p:nvPr>
        </p:nvSpPr>
        <p:spPr/>
        <p:txBody>
          <a:bodyPr/>
          <a:lstStyle/>
          <a:p>
            <a:r>
              <a:rPr lang="en-US" dirty="0"/>
              <a:t>Over </a:t>
            </a:r>
            <a:r>
              <a:rPr lang="en-US" dirty="0" err="1"/>
              <a:t>motivatie</a:t>
            </a:r>
          </a:p>
        </p:txBody>
      </p:sp>
      <p:pic>
        <p:nvPicPr>
          <p:cNvPr id="4" name="Afbeelding 3" descr="Afbeelding met kleding, tekenfilm, animatie&#10;&#10;Door AI gegenereerde inhoud is mogelijk onjuist.">
            <a:extLst>
              <a:ext uri="{FF2B5EF4-FFF2-40B4-BE49-F238E27FC236}">
                <a16:creationId xmlns:a16="http://schemas.microsoft.com/office/drawing/2014/main" id="{142D16A8-FC4A-21A9-83AA-683DBAFB70B2}"/>
              </a:ext>
            </a:extLst>
          </p:cNvPr>
          <p:cNvPicPr>
            <a:picLocks noChangeAspect="1"/>
          </p:cNvPicPr>
          <p:nvPr/>
        </p:nvPicPr>
        <p:blipFill>
          <a:blip r:embed="rId3"/>
          <a:srcRect l="30385" t="13675" r="29519" b="13162"/>
          <a:stretch/>
        </p:blipFill>
        <p:spPr>
          <a:xfrm>
            <a:off x="949569" y="2332892"/>
            <a:ext cx="2508746" cy="2590808"/>
          </a:xfrm>
          <a:prstGeom prst="rect">
            <a:avLst/>
          </a:prstGeom>
        </p:spPr>
      </p:pic>
      <p:pic>
        <p:nvPicPr>
          <p:cNvPr id="15" name="Afbeelding 14" descr="Afbeelding met kleding, persoon&#10;&#10;Door AI gegenereerde inhoud is mogelijk onjuist.">
            <a:extLst>
              <a:ext uri="{FF2B5EF4-FFF2-40B4-BE49-F238E27FC236}">
                <a16:creationId xmlns:a16="http://schemas.microsoft.com/office/drawing/2014/main" id="{B78DF3FF-B6DE-6631-7F2F-CEE539F32ADD}"/>
              </a:ext>
            </a:extLst>
          </p:cNvPr>
          <p:cNvPicPr>
            <a:picLocks noChangeAspect="1"/>
          </p:cNvPicPr>
          <p:nvPr/>
        </p:nvPicPr>
        <p:blipFill>
          <a:blip r:embed="rId4"/>
          <a:srcRect l="29135" t="6325" r="27596" b="9231"/>
          <a:stretch/>
        </p:blipFill>
        <p:spPr>
          <a:xfrm>
            <a:off x="3470032" y="2332422"/>
            <a:ext cx="2368107" cy="2590837"/>
          </a:xfrm>
          <a:prstGeom prst="rect">
            <a:avLst/>
          </a:prstGeom>
        </p:spPr>
      </p:pic>
      <p:sp>
        <p:nvSpPr>
          <p:cNvPr id="17" name="Tekstvak 16">
            <a:extLst>
              <a:ext uri="{FF2B5EF4-FFF2-40B4-BE49-F238E27FC236}">
                <a16:creationId xmlns:a16="http://schemas.microsoft.com/office/drawing/2014/main" id="{E01DAB2B-9D71-8BD6-2E84-3D6B9CD5071E}"/>
              </a:ext>
            </a:extLst>
          </p:cNvPr>
          <p:cNvSpPr txBox="1"/>
          <p:nvPr/>
        </p:nvSpPr>
        <p:spPr>
          <a:xfrm>
            <a:off x="1868365" y="5008685"/>
            <a:ext cx="29600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Extrinsieke motivatie</a:t>
            </a:r>
            <a:endParaRPr lang="nl-NL" b="1" dirty="0">
              <a:solidFill>
                <a:srgbClr val="002060"/>
              </a:solidFill>
              <a:latin typeface="Century Gothic" panose="020B0502020202020204" pitchFamily="34" charset="0"/>
            </a:endParaRPr>
          </a:p>
        </p:txBody>
      </p:sp>
      <p:sp>
        <p:nvSpPr>
          <p:cNvPr id="21" name="Tekstvak 20">
            <a:extLst>
              <a:ext uri="{FF2B5EF4-FFF2-40B4-BE49-F238E27FC236}">
                <a16:creationId xmlns:a16="http://schemas.microsoft.com/office/drawing/2014/main" id="{C3101EA8-3054-02EA-4CCE-932F8352A6B1}"/>
              </a:ext>
            </a:extLst>
          </p:cNvPr>
          <p:cNvSpPr txBox="1"/>
          <p:nvPr/>
        </p:nvSpPr>
        <p:spPr>
          <a:xfrm>
            <a:off x="7108580" y="5008685"/>
            <a:ext cx="29600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Intrinsieke motivatie</a:t>
            </a:r>
            <a:endParaRPr lang="nl-NL" b="1" dirty="0">
              <a:solidFill>
                <a:srgbClr val="002060"/>
              </a:solidFill>
              <a:latin typeface="Century Gothic" panose="020B0502020202020204" pitchFamily="34" charset="0"/>
            </a:endParaRPr>
          </a:p>
        </p:txBody>
      </p:sp>
      <p:pic>
        <p:nvPicPr>
          <p:cNvPr id="22" name="Afbeelding 21" descr="Afbeelding met Dans, illustratie, tekening, tekenfilm&#10;&#10;Door AI gegenereerde inhoud is mogelijk onjuist.">
            <a:extLst>
              <a:ext uri="{FF2B5EF4-FFF2-40B4-BE49-F238E27FC236}">
                <a16:creationId xmlns:a16="http://schemas.microsoft.com/office/drawing/2014/main" id="{CCF39EAE-E2C0-ED8F-87DB-33A243F7FB99}"/>
              </a:ext>
            </a:extLst>
          </p:cNvPr>
          <p:cNvPicPr>
            <a:picLocks noChangeAspect="1"/>
          </p:cNvPicPr>
          <p:nvPr/>
        </p:nvPicPr>
        <p:blipFill>
          <a:blip r:embed="rId5"/>
          <a:srcRect l="24992" t="7008" r="17373" b="13162"/>
          <a:stretch/>
        </p:blipFill>
        <p:spPr>
          <a:xfrm>
            <a:off x="7103246" y="2332892"/>
            <a:ext cx="3134762" cy="2579088"/>
          </a:xfrm>
          <a:prstGeom prst="rect">
            <a:avLst/>
          </a:prstGeom>
        </p:spPr>
      </p:pic>
    </p:spTree>
    <p:extLst>
      <p:ext uri="{BB962C8B-B14F-4D97-AF65-F5344CB8AC3E}">
        <p14:creationId xmlns:p14="http://schemas.microsoft.com/office/powerpoint/2010/main" val="17270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A67D-7532-EB2F-3BDE-ED90A06E38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04A420-26A0-1F97-3253-E9EFDC979A81}"/>
              </a:ext>
            </a:extLst>
          </p:cNvPr>
          <p:cNvSpPr>
            <a:spLocks noGrp="1"/>
          </p:cNvSpPr>
          <p:nvPr>
            <p:ph type="title"/>
          </p:nvPr>
        </p:nvSpPr>
        <p:spPr/>
        <p:txBody>
          <a:bodyPr/>
          <a:lstStyle/>
          <a:p>
            <a:r>
              <a:rPr lang="en-US" dirty="0" err="1"/>
              <a:t>Motivatie</a:t>
            </a:r>
            <a:r>
              <a:rPr lang="en-US" dirty="0"/>
              <a:t> </a:t>
            </a:r>
            <a:r>
              <a:rPr lang="en-US" dirty="0" err="1"/>
              <a:t>volgens</a:t>
            </a:r>
            <a:r>
              <a:rPr lang="en-US" dirty="0"/>
              <a:t> ZDT</a:t>
            </a:r>
          </a:p>
        </p:txBody>
      </p:sp>
      <p:pic>
        <p:nvPicPr>
          <p:cNvPr id="3" name="Afbeelding 2" descr="Afbeelding met tekenfilm, tekening, clipart, illustratie&#10;&#10;Door AI gegenereerde inhoud is mogelijk onjuist.">
            <a:extLst>
              <a:ext uri="{FF2B5EF4-FFF2-40B4-BE49-F238E27FC236}">
                <a16:creationId xmlns:a16="http://schemas.microsoft.com/office/drawing/2014/main" id="{EF5207B4-6F2A-E03B-0DF9-1A287855BBF0}"/>
              </a:ext>
            </a:extLst>
          </p:cNvPr>
          <p:cNvPicPr>
            <a:picLocks noChangeAspect="1"/>
          </p:cNvPicPr>
          <p:nvPr/>
        </p:nvPicPr>
        <p:blipFill>
          <a:blip r:embed="rId3"/>
          <a:srcRect l="25000" t="8611" r="24531" b="9028"/>
          <a:stretch/>
        </p:blipFill>
        <p:spPr>
          <a:xfrm>
            <a:off x="3790950" y="2019300"/>
            <a:ext cx="4600582" cy="4219582"/>
          </a:xfrm>
          <a:prstGeom prst="rect">
            <a:avLst/>
          </a:prstGeom>
        </p:spPr>
      </p:pic>
      <p:pic>
        <p:nvPicPr>
          <p:cNvPr id="4" name="Afbeelding 3" descr="Afbeelding met klok, tekenfilm, tekening, illustratie&#10;&#10;Door AI gegenereerde inhoud is mogelijk onjuist.">
            <a:extLst>
              <a:ext uri="{FF2B5EF4-FFF2-40B4-BE49-F238E27FC236}">
                <a16:creationId xmlns:a16="http://schemas.microsoft.com/office/drawing/2014/main" id="{44E4E60C-99D3-63A2-EF84-26A164BD0BC2}"/>
              </a:ext>
            </a:extLst>
          </p:cNvPr>
          <p:cNvPicPr>
            <a:picLocks noChangeAspect="1"/>
          </p:cNvPicPr>
          <p:nvPr/>
        </p:nvPicPr>
        <p:blipFill>
          <a:blip r:embed="rId4"/>
          <a:srcRect l="4922" t="9910" r="4531" b="8639"/>
          <a:stretch/>
        </p:blipFill>
        <p:spPr>
          <a:xfrm>
            <a:off x="838200" y="3565698"/>
            <a:ext cx="2276492" cy="1128232"/>
          </a:xfrm>
          <a:prstGeom prst="rect">
            <a:avLst/>
          </a:prstGeom>
        </p:spPr>
      </p:pic>
      <p:pic>
        <p:nvPicPr>
          <p:cNvPr id="5" name="Afbeelding 4" descr="Afbeelding met schoeisel, kleding, Broek, persoon&#10;&#10;Door AI gegenereerde inhoud is mogelijk onjuist.">
            <a:extLst>
              <a:ext uri="{FF2B5EF4-FFF2-40B4-BE49-F238E27FC236}">
                <a16:creationId xmlns:a16="http://schemas.microsoft.com/office/drawing/2014/main" id="{A0407078-B509-A473-F286-06BA1546AF17}"/>
              </a:ext>
            </a:extLst>
          </p:cNvPr>
          <p:cNvPicPr>
            <a:picLocks noChangeAspect="1"/>
          </p:cNvPicPr>
          <p:nvPr/>
        </p:nvPicPr>
        <p:blipFill>
          <a:blip r:embed="rId5"/>
          <a:srcRect l="25198" t="7083" r="28750" b="8687"/>
          <a:stretch/>
        </p:blipFill>
        <p:spPr>
          <a:xfrm>
            <a:off x="9072903" y="3429000"/>
            <a:ext cx="1557011" cy="1566397"/>
          </a:xfrm>
          <a:prstGeom prst="rect">
            <a:avLst/>
          </a:prstGeom>
        </p:spPr>
      </p:pic>
      <p:sp>
        <p:nvSpPr>
          <p:cNvPr id="6" name="Tekstvak 5">
            <a:extLst>
              <a:ext uri="{FF2B5EF4-FFF2-40B4-BE49-F238E27FC236}">
                <a16:creationId xmlns:a16="http://schemas.microsoft.com/office/drawing/2014/main" id="{A9264AA5-BFBF-3769-5119-05403EEFC8D6}"/>
              </a:ext>
            </a:extLst>
          </p:cNvPr>
          <p:cNvSpPr txBox="1"/>
          <p:nvPr/>
        </p:nvSpPr>
        <p:spPr>
          <a:xfrm>
            <a:off x="7402286" y="1640114"/>
            <a:ext cx="3949925" cy="1200329"/>
          </a:xfrm>
          <a:prstGeom prst="rect">
            <a:avLst/>
          </a:prstGeom>
          <a:noFill/>
        </p:spPr>
        <p:txBody>
          <a:bodyPr wrap="square" rtlCol="0">
            <a:spAutoFit/>
          </a:bodyPr>
          <a:lstStyle/>
          <a:p>
            <a:r>
              <a:rPr lang="nl-NL" sz="2400" b="1" dirty="0">
                <a:latin typeface="Century Gothic" panose="020B0502020202020204" pitchFamily="34" charset="0"/>
              </a:rPr>
              <a:t>Op zoek naar wat mensen écht drijft, vanuit zichzelf</a:t>
            </a:r>
          </a:p>
        </p:txBody>
      </p:sp>
    </p:spTree>
    <p:extLst>
      <p:ext uri="{BB962C8B-B14F-4D97-AF65-F5344CB8AC3E}">
        <p14:creationId xmlns:p14="http://schemas.microsoft.com/office/powerpoint/2010/main" val="22749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7E4D6-4576-684F-E5D7-B2A8E94408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B80243-3CE8-41E5-5458-D57680EEB7F5}"/>
              </a:ext>
            </a:extLst>
          </p:cNvPr>
          <p:cNvSpPr>
            <a:spLocks noGrp="1"/>
          </p:cNvSpPr>
          <p:nvPr>
            <p:ph type="title"/>
          </p:nvPr>
        </p:nvSpPr>
        <p:spPr/>
        <p:txBody>
          <a:bodyPr/>
          <a:lstStyle/>
          <a:p>
            <a:r>
              <a:rPr lang="en-US" dirty="0"/>
              <a:t>3 </a:t>
            </a:r>
            <a:r>
              <a:rPr lang="en-US" dirty="0" err="1"/>
              <a:t>psychologische</a:t>
            </a:r>
            <a:r>
              <a:rPr lang="en-US" dirty="0"/>
              <a:t> </a:t>
            </a:r>
            <a:r>
              <a:rPr lang="en-US" dirty="0" err="1"/>
              <a:t>basisbehoeften</a:t>
            </a:r>
            <a:endParaRPr lang="en-US" dirty="0"/>
          </a:p>
        </p:txBody>
      </p:sp>
      <p:grpSp>
        <p:nvGrpSpPr>
          <p:cNvPr id="9" name="Groep 8">
            <a:extLst>
              <a:ext uri="{FF2B5EF4-FFF2-40B4-BE49-F238E27FC236}">
                <a16:creationId xmlns:a16="http://schemas.microsoft.com/office/drawing/2014/main" id="{C90806DD-92CB-3413-5E67-ED180AA5A4EE}"/>
              </a:ext>
            </a:extLst>
          </p:cNvPr>
          <p:cNvGrpSpPr/>
          <p:nvPr/>
        </p:nvGrpSpPr>
        <p:grpSpPr>
          <a:xfrm>
            <a:off x="433754" y="3143542"/>
            <a:ext cx="3764523" cy="2490931"/>
            <a:chOff x="433754" y="3143542"/>
            <a:chExt cx="3764523" cy="2490931"/>
          </a:xfrm>
        </p:grpSpPr>
        <p:sp>
          <p:nvSpPr>
            <p:cNvPr id="4" name="Tekstvak 3">
              <a:extLst>
                <a:ext uri="{FF2B5EF4-FFF2-40B4-BE49-F238E27FC236}">
                  <a16:creationId xmlns:a16="http://schemas.microsoft.com/office/drawing/2014/main" id="{3FA31EE3-2998-4AC8-A65A-DB403BF33EF0}"/>
                </a:ext>
              </a:extLst>
            </p:cNvPr>
            <p:cNvSpPr txBox="1"/>
            <p:nvPr/>
          </p:nvSpPr>
          <p:spPr>
            <a:xfrm>
              <a:off x="836734" y="5172808"/>
              <a:ext cx="29600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Autonomie</a:t>
              </a:r>
              <a:endParaRPr lang="nl-NL" b="1" dirty="0">
                <a:solidFill>
                  <a:srgbClr val="002060"/>
                </a:solidFill>
                <a:latin typeface="Century Gothic" panose="020B0502020202020204" pitchFamily="34" charset="0"/>
              </a:endParaRPr>
            </a:p>
          </p:txBody>
        </p:sp>
        <p:pic>
          <p:nvPicPr>
            <p:cNvPr id="6" name="Afbeelding 5" descr="Afbeelding met kleding, persoon, vrouw, grafische vormgeving&#10;&#10;Door AI gegenereerde inhoud is mogelijk onjuist.">
              <a:extLst>
                <a:ext uri="{FF2B5EF4-FFF2-40B4-BE49-F238E27FC236}">
                  <a16:creationId xmlns:a16="http://schemas.microsoft.com/office/drawing/2014/main" id="{77AEF636-D09E-49E8-023B-B106F105717F}"/>
                </a:ext>
              </a:extLst>
            </p:cNvPr>
            <p:cNvPicPr>
              <a:picLocks noChangeAspect="1"/>
            </p:cNvPicPr>
            <p:nvPr/>
          </p:nvPicPr>
          <p:blipFill>
            <a:blip r:embed="rId2"/>
            <a:srcRect l="11346" t="15581" r="9892" b="16068"/>
            <a:stretch/>
          </p:blipFill>
          <p:spPr>
            <a:xfrm>
              <a:off x="433754" y="3143542"/>
              <a:ext cx="3764523" cy="1756717"/>
            </a:xfrm>
            <a:prstGeom prst="rect">
              <a:avLst/>
            </a:prstGeom>
          </p:spPr>
        </p:pic>
      </p:grpSp>
      <p:grpSp>
        <p:nvGrpSpPr>
          <p:cNvPr id="10" name="Groep 9">
            <a:extLst>
              <a:ext uri="{FF2B5EF4-FFF2-40B4-BE49-F238E27FC236}">
                <a16:creationId xmlns:a16="http://schemas.microsoft.com/office/drawing/2014/main" id="{DC11310A-1364-7E4D-6C55-A2CC62C5D55F}"/>
              </a:ext>
            </a:extLst>
          </p:cNvPr>
          <p:cNvGrpSpPr/>
          <p:nvPr/>
        </p:nvGrpSpPr>
        <p:grpSpPr>
          <a:xfrm>
            <a:off x="4724400" y="2579077"/>
            <a:ext cx="2731489" cy="3055396"/>
            <a:chOff x="4724400" y="2579077"/>
            <a:chExt cx="2731489" cy="3055396"/>
          </a:xfrm>
        </p:grpSpPr>
        <p:sp>
          <p:nvSpPr>
            <p:cNvPr id="3" name="Tekstvak 2">
              <a:extLst>
                <a:ext uri="{FF2B5EF4-FFF2-40B4-BE49-F238E27FC236}">
                  <a16:creationId xmlns:a16="http://schemas.microsoft.com/office/drawing/2014/main" id="{51EB8384-B8AD-6B88-C046-D26B69A31BD9}"/>
                </a:ext>
              </a:extLst>
            </p:cNvPr>
            <p:cNvSpPr txBox="1"/>
            <p:nvPr/>
          </p:nvSpPr>
          <p:spPr>
            <a:xfrm>
              <a:off x="4732459" y="5172808"/>
              <a:ext cx="27219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Competentie</a:t>
              </a:r>
              <a:endParaRPr lang="nl-NL" b="1">
                <a:solidFill>
                  <a:srgbClr val="002060"/>
                </a:solidFill>
                <a:latin typeface="Century Gothic" panose="020B0502020202020204" pitchFamily="34" charset="0"/>
              </a:endParaRPr>
            </a:p>
          </p:txBody>
        </p:sp>
        <p:pic>
          <p:nvPicPr>
            <p:cNvPr id="7" name="Afbeelding 6" descr="Afbeelding met tekenfilm, schermopname, illustratie, kunst&#10;&#10;Door AI gegenereerde inhoud is mogelijk onjuist.">
              <a:extLst>
                <a:ext uri="{FF2B5EF4-FFF2-40B4-BE49-F238E27FC236}">
                  <a16:creationId xmlns:a16="http://schemas.microsoft.com/office/drawing/2014/main" id="{B2C078D6-E789-21B7-7E57-9E04349AF2E8}"/>
                </a:ext>
              </a:extLst>
            </p:cNvPr>
            <p:cNvPicPr>
              <a:picLocks noChangeAspect="1"/>
            </p:cNvPicPr>
            <p:nvPr/>
          </p:nvPicPr>
          <p:blipFill>
            <a:blip r:embed="rId3"/>
            <a:srcRect l="23846" t="8376" r="23269" b="8718"/>
            <a:stretch/>
          </p:blipFill>
          <p:spPr>
            <a:xfrm>
              <a:off x="4724400" y="2579077"/>
              <a:ext cx="2731489" cy="2426687"/>
            </a:xfrm>
            <a:prstGeom prst="rect">
              <a:avLst/>
            </a:prstGeom>
          </p:spPr>
        </p:pic>
      </p:grpSp>
      <p:grpSp>
        <p:nvGrpSpPr>
          <p:cNvPr id="11" name="Groep 10">
            <a:extLst>
              <a:ext uri="{FF2B5EF4-FFF2-40B4-BE49-F238E27FC236}">
                <a16:creationId xmlns:a16="http://schemas.microsoft.com/office/drawing/2014/main" id="{2DC42D6C-CA7B-D2D2-9F1D-B395961A5E58}"/>
              </a:ext>
            </a:extLst>
          </p:cNvPr>
          <p:cNvGrpSpPr/>
          <p:nvPr/>
        </p:nvGrpSpPr>
        <p:grpSpPr>
          <a:xfrm>
            <a:off x="7924800" y="3141784"/>
            <a:ext cx="3352801" cy="2492689"/>
            <a:chOff x="7924800" y="3141784"/>
            <a:chExt cx="3352801" cy="2492689"/>
          </a:xfrm>
        </p:grpSpPr>
        <p:sp>
          <p:nvSpPr>
            <p:cNvPr id="5" name="Tekstvak 4">
              <a:extLst>
                <a:ext uri="{FF2B5EF4-FFF2-40B4-BE49-F238E27FC236}">
                  <a16:creationId xmlns:a16="http://schemas.microsoft.com/office/drawing/2014/main" id="{BA69D95E-3827-044D-54BA-AF5D8D5BF51F}"/>
                </a:ext>
              </a:extLst>
            </p:cNvPr>
            <p:cNvSpPr txBox="1"/>
            <p:nvPr/>
          </p:nvSpPr>
          <p:spPr>
            <a:xfrm>
              <a:off x="8228134" y="5172808"/>
              <a:ext cx="27600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Verbinding</a:t>
              </a:r>
              <a:endParaRPr lang="nl-NL" b="1">
                <a:solidFill>
                  <a:srgbClr val="002060"/>
                </a:solidFill>
                <a:latin typeface="Century Gothic" panose="020B0502020202020204" pitchFamily="34" charset="0"/>
              </a:endParaRPr>
            </a:p>
          </p:txBody>
        </p:sp>
        <p:pic>
          <p:nvPicPr>
            <p:cNvPr id="8" name="Afbeelding 7" descr="Afbeelding met tekenfilm, clipart, tekening, illustratie&#10;&#10;Door AI gegenereerde inhoud is mogelijk onjuist.">
              <a:extLst>
                <a:ext uri="{FF2B5EF4-FFF2-40B4-BE49-F238E27FC236}">
                  <a16:creationId xmlns:a16="http://schemas.microsoft.com/office/drawing/2014/main" id="{C32F5393-7BC2-D90F-61CD-158B01F96D18}"/>
                </a:ext>
              </a:extLst>
            </p:cNvPr>
            <p:cNvPicPr>
              <a:picLocks noChangeAspect="1"/>
            </p:cNvPicPr>
            <p:nvPr/>
          </p:nvPicPr>
          <p:blipFill>
            <a:blip r:embed="rId4"/>
            <a:stretch>
              <a:fillRect/>
            </a:stretch>
          </p:blipFill>
          <p:spPr>
            <a:xfrm>
              <a:off x="7924800" y="3141784"/>
              <a:ext cx="3352801" cy="1863970"/>
            </a:xfrm>
            <a:prstGeom prst="rect">
              <a:avLst/>
            </a:prstGeom>
          </p:spPr>
        </p:pic>
      </p:grpSp>
      <p:sp>
        <p:nvSpPr>
          <p:cNvPr id="12" name="Tekstvak 11">
            <a:extLst>
              <a:ext uri="{FF2B5EF4-FFF2-40B4-BE49-F238E27FC236}">
                <a16:creationId xmlns:a16="http://schemas.microsoft.com/office/drawing/2014/main" id="{E024CCD7-C647-8338-FFFC-9BAEF368B73D}"/>
              </a:ext>
            </a:extLst>
          </p:cNvPr>
          <p:cNvSpPr txBox="1"/>
          <p:nvPr/>
        </p:nvSpPr>
        <p:spPr>
          <a:xfrm>
            <a:off x="1329866" y="5801517"/>
            <a:ext cx="9520555" cy="523220"/>
          </a:xfrm>
          <a:prstGeom prst="rect">
            <a:avLst/>
          </a:prstGeom>
          <a:noFill/>
        </p:spPr>
        <p:txBody>
          <a:bodyPr wrap="none" rtlCol="0">
            <a:spAutoFit/>
          </a:bodyPr>
          <a:lstStyle/>
          <a:p>
            <a:r>
              <a:rPr lang="nl-NL" sz="2800" b="1" dirty="0">
                <a:solidFill>
                  <a:srgbClr val="FF0000"/>
                </a:solidFill>
                <a:latin typeface="Century Gothic" panose="020B0502020202020204" pitchFamily="34" charset="0"/>
              </a:rPr>
              <a:t>Mensen floreren als deze basisbehoeften zijn ingevuld</a:t>
            </a:r>
          </a:p>
        </p:txBody>
      </p:sp>
    </p:spTree>
    <p:extLst>
      <p:ext uri="{BB962C8B-B14F-4D97-AF65-F5344CB8AC3E}">
        <p14:creationId xmlns:p14="http://schemas.microsoft.com/office/powerpoint/2010/main" val="21175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57820-5CD2-5F03-F290-5F129FD231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A54421-F8D0-56BD-2A1C-C9805E06B219}"/>
              </a:ext>
            </a:extLst>
          </p:cNvPr>
          <p:cNvSpPr>
            <a:spLocks noGrp="1"/>
          </p:cNvSpPr>
          <p:nvPr>
            <p:ph type="title"/>
          </p:nvPr>
        </p:nvSpPr>
        <p:spPr/>
        <p:txBody>
          <a:bodyPr/>
          <a:lstStyle/>
          <a:p>
            <a:r>
              <a:rPr lang="en-US" dirty="0"/>
              <a:t>3 </a:t>
            </a:r>
            <a:r>
              <a:rPr lang="en-US" dirty="0" err="1"/>
              <a:t>psychologische</a:t>
            </a:r>
            <a:r>
              <a:rPr lang="en-US" dirty="0"/>
              <a:t> </a:t>
            </a:r>
            <a:r>
              <a:rPr lang="en-US" dirty="0" err="1"/>
              <a:t>basisbehoeften</a:t>
            </a:r>
            <a:endParaRPr lang="en-US" dirty="0"/>
          </a:p>
        </p:txBody>
      </p:sp>
      <p:sp>
        <p:nvSpPr>
          <p:cNvPr id="16" name="Content Placeholder 2">
            <a:extLst>
              <a:ext uri="{FF2B5EF4-FFF2-40B4-BE49-F238E27FC236}">
                <a16:creationId xmlns:a16="http://schemas.microsoft.com/office/drawing/2014/main" id="{F14E389C-E80D-E51D-062C-6013E556CB12}"/>
              </a:ext>
            </a:extLst>
          </p:cNvPr>
          <p:cNvSpPr txBox="1">
            <a:spLocks/>
          </p:cNvSpPr>
          <p:nvPr/>
        </p:nvSpPr>
        <p:spPr>
          <a:xfrm>
            <a:off x="246742" y="2105203"/>
            <a:ext cx="6740434" cy="452596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660"/>
              </a:spcBef>
              <a:spcAft>
                <a:spcPts val="0"/>
              </a:spcAft>
              <a:buClr>
                <a:schemeClr val="dk1"/>
              </a:buClr>
              <a:buSzPts val="22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90000"/>
              </a:lnSpc>
              <a:spcBef>
                <a:spcPts val="48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90000"/>
              </a:lnSpc>
              <a:spcBef>
                <a:spcPts val="42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nl-NL" sz="2400" b="1" dirty="0">
                <a:solidFill>
                  <a:schemeClr val="tx1"/>
                </a:solidFill>
              </a:rPr>
              <a:t>Autonomie:</a:t>
            </a:r>
            <a:r>
              <a:rPr lang="nl-NL" b="1" dirty="0">
                <a:solidFill>
                  <a:schemeClr val="tx1"/>
                </a:solidFill>
              </a:rPr>
              <a:t> </a:t>
            </a:r>
            <a:r>
              <a:rPr lang="nl-NL" sz="2400" dirty="0">
                <a:solidFill>
                  <a:schemeClr val="tx1"/>
                </a:solidFill>
              </a:rPr>
              <a:t>ervaren van keuzevrijheid en invloed op eigen werk</a:t>
            </a:r>
          </a:p>
          <a:p>
            <a:r>
              <a:rPr lang="nl-NL" sz="2400" b="1" dirty="0">
                <a:solidFill>
                  <a:schemeClr val="tx1"/>
                </a:solidFill>
              </a:rPr>
              <a:t>Verbondenheid:</a:t>
            </a:r>
            <a:r>
              <a:rPr lang="nl-NL" sz="2400" dirty="0">
                <a:solidFill>
                  <a:schemeClr val="tx1"/>
                </a:solidFill>
              </a:rPr>
              <a:t> je gewaardeerd en opgenomen voelen in een groep</a:t>
            </a:r>
          </a:p>
          <a:p>
            <a:r>
              <a:rPr lang="nl-NL" sz="2400" b="1" dirty="0">
                <a:solidFill>
                  <a:schemeClr val="tx1"/>
                </a:solidFill>
              </a:rPr>
              <a:t>Competentie:</a:t>
            </a:r>
            <a:r>
              <a:rPr lang="nl-NL" sz="2400" dirty="0">
                <a:solidFill>
                  <a:schemeClr val="tx1"/>
                </a:solidFill>
              </a:rPr>
              <a:t> het gevoel dat je effectief en bekwaam bent in wat je doet</a:t>
            </a:r>
          </a:p>
          <a:p>
            <a:endParaRPr lang="nl-NL" sz="2400" dirty="0">
              <a:solidFill>
                <a:schemeClr val="tx1"/>
              </a:solidFill>
            </a:endParaRPr>
          </a:p>
          <a:p>
            <a:r>
              <a:rPr lang="nl-NL" sz="2400" b="1" dirty="0">
                <a:solidFill>
                  <a:srgbClr val="00B050"/>
                </a:solidFill>
              </a:rPr>
              <a:t>Vervulling</a:t>
            </a:r>
            <a:r>
              <a:rPr lang="nl-NL" sz="2400" dirty="0">
                <a:solidFill>
                  <a:schemeClr val="tx1"/>
                </a:solidFill>
              </a:rPr>
              <a:t> → motivatie, energie, veerkracht</a:t>
            </a:r>
          </a:p>
          <a:p>
            <a:r>
              <a:rPr lang="nl-NL" sz="2400" b="1" dirty="0">
                <a:solidFill>
                  <a:srgbClr val="FF0000"/>
                </a:solidFill>
              </a:rPr>
              <a:t>Frustratie</a:t>
            </a:r>
            <a:r>
              <a:rPr lang="nl-NL" sz="2400" dirty="0">
                <a:solidFill>
                  <a:schemeClr val="tx1"/>
                </a:solidFill>
              </a:rPr>
              <a:t> → demotivatie, stress, afhaken</a:t>
            </a:r>
          </a:p>
        </p:txBody>
      </p:sp>
      <p:sp>
        <p:nvSpPr>
          <p:cNvPr id="18" name="Tekstvak 17">
            <a:extLst>
              <a:ext uri="{FF2B5EF4-FFF2-40B4-BE49-F238E27FC236}">
                <a16:creationId xmlns:a16="http://schemas.microsoft.com/office/drawing/2014/main" id="{B818DEC1-BF37-7CA4-8174-6047969D7ED4}"/>
              </a:ext>
            </a:extLst>
          </p:cNvPr>
          <p:cNvSpPr txBox="1"/>
          <p:nvPr/>
        </p:nvSpPr>
        <p:spPr>
          <a:xfrm>
            <a:off x="6987176" y="2110693"/>
            <a:ext cx="5057366" cy="3416320"/>
          </a:xfrm>
          <a:prstGeom prst="rect">
            <a:avLst/>
          </a:prstGeom>
          <a:noFill/>
        </p:spPr>
        <p:txBody>
          <a:bodyPr wrap="square">
            <a:spAutoFit/>
          </a:bodyPr>
          <a:lstStyle/>
          <a:p>
            <a:pPr marL="342900" indent="-342900">
              <a:buClr>
                <a:srgbClr val="00B050"/>
              </a:buClr>
              <a:buFont typeface="Arial" panose="020B0604020202020204" pitchFamily="34" charset="0"/>
              <a:buChar char="•"/>
            </a:pPr>
            <a:r>
              <a:rPr lang="nl-NL" sz="2400" dirty="0">
                <a:solidFill>
                  <a:srgbClr val="00B050"/>
                </a:solidFill>
                <a:latin typeface="Century Gothic" panose="020B0502020202020204" pitchFamily="34" charset="0"/>
              </a:rPr>
              <a:t>Meer motivatie en betrokkenheid</a:t>
            </a:r>
          </a:p>
          <a:p>
            <a:pPr marL="342900" indent="-342900">
              <a:buClr>
                <a:srgbClr val="00B050"/>
              </a:buClr>
              <a:buFont typeface="Arial" panose="020B0604020202020204" pitchFamily="34" charset="0"/>
              <a:buChar char="•"/>
            </a:pPr>
            <a:r>
              <a:rPr lang="nl-NL" sz="2400" dirty="0">
                <a:solidFill>
                  <a:srgbClr val="00B050"/>
                </a:solidFill>
                <a:latin typeface="Century Gothic" panose="020B0502020202020204" pitchFamily="34" charset="0"/>
              </a:rPr>
              <a:t>Beter welzijn en meer veerkracht</a:t>
            </a:r>
          </a:p>
          <a:p>
            <a:pPr marL="342900" indent="-342900">
              <a:buClr>
                <a:srgbClr val="00B050"/>
              </a:buClr>
              <a:buFont typeface="Arial" panose="020B0604020202020204" pitchFamily="34" charset="0"/>
              <a:buChar char="•"/>
            </a:pPr>
            <a:r>
              <a:rPr lang="nl-NL" sz="2400" dirty="0">
                <a:solidFill>
                  <a:srgbClr val="00B050"/>
                </a:solidFill>
                <a:latin typeface="Century Gothic" panose="020B0502020202020204" pitchFamily="34" charset="0"/>
              </a:rPr>
              <a:t>Minder verzuim en uitval</a:t>
            </a:r>
          </a:p>
          <a:p>
            <a:pPr marL="342900" indent="-342900">
              <a:buClr>
                <a:srgbClr val="00B050"/>
              </a:buClr>
              <a:buFont typeface="Arial" panose="020B0604020202020204" pitchFamily="34" charset="0"/>
              <a:buChar char="•"/>
            </a:pPr>
            <a:r>
              <a:rPr lang="nl-NL" sz="2400" dirty="0">
                <a:solidFill>
                  <a:srgbClr val="00B050"/>
                </a:solidFill>
                <a:latin typeface="Century Gothic" panose="020B0502020202020204" pitchFamily="34" charset="0"/>
              </a:rPr>
              <a:t>Meer leergierigheid en initiatief</a:t>
            </a:r>
          </a:p>
          <a:p>
            <a:pPr marL="342900" indent="-342900">
              <a:buClr>
                <a:srgbClr val="00B050"/>
              </a:buClr>
              <a:buFont typeface="Arial" panose="020B0604020202020204" pitchFamily="34" charset="0"/>
              <a:buChar char="•"/>
            </a:pPr>
            <a:r>
              <a:rPr lang="nl-NL" sz="2400" dirty="0">
                <a:solidFill>
                  <a:srgbClr val="00B050"/>
                </a:solidFill>
                <a:latin typeface="Century Gothic" panose="020B0502020202020204" pitchFamily="34" charset="0"/>
              </a:rPr>
              <a:t>Betere prestaties zonder druk van buitenaf</a:t>
            </a:r>
          </a:p>
        </p:txBody>
      </p:sp>
    </p:spTree>
    <p:extLst>
      <p:ext uri="{BB962C8B-B14F-4D97-AF65-F5344CB8AC3E}">
        <p14:creationId xmlns:p14="http://schemas.microsoft.com/office/powerpoint/2010/main" val="124097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97F9F-1F1A-B3D7-7A55-51BED05AB4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36B95A-2C0F-993A-C22B-471C16631E0E}"/>
              </a:ext>
            </a:extLst>
          </p:cNvPr>
          <p:cNvSpPr>
            <a:spLocks noGrp="1"/>
          </p:cNvSpPr>
          <p:nvPr>
            <p:ph type="title"/>
          </p:nvPr>
        </p:nvSpPr>
        <p:spPr/>
        <p:txBody>
          <a:bodyPr/>
          <a:lstStyle/>
          <a:p>
            <a:r>
              <a:rPr lang="en-US" dirty="0"/>
              <a:t>Wat </a:t>
            </a:r>
            <a:r>
              <a:rPr lang="en-US" dirty="0" err="1"/>
              <a:t>kun</a:t>
            </a:r>
            <a:r>
              <a:rPr lang="en-US" dirty="0"/>
              <a:t> je </a:t>
            </a:r>
            <a:r>
              <a:rPr lang="en-US" dirty="0" err="1"/>
              <a:t>doen</a:t>
            </a:r>
            <a:r>
              <a:rPr lang="en-US" dirty="0"/>
              <a:t> </a:t>
            </a:r>
            <a:r>
              <a:rPr lang="en-US" dirty="0" err="1"/>
              <a:t>als</a:t>
            </a:r>
            <a:r>
              <a:rPr lang="en-US" dirty="0"/>
              <a:t> </a:t>
            </a:r>
            <a:r>
              <a:rPr lang="en-US" dirty="0" err="1"/>
              <a:t>leiding</a:t>
            </a:r>
            <a:r>
              <a:rPr lang="en-US" dirty="0"/>
              <a:t>-</a:t>
            </a:r>
            <a:br>
              <a:rPr lang="en-US" dirty="0"/>
            </a:br>
            <a:r>
              <a:rPr lang="en-US" dirty="0" err="1"/>
              <a:t>gevende</a:t>
            </a:r>
            <a:r>
              <a:rPr lang="en-US" dirty="0"/>
              <a:t>?</a:t>
            </a:r>
          </a:p>
        </p:txBody>
      </p:sp>
      <p:sp>
        <p:nvSpPr>
          <p:cNvPr id="4" name="Tekstvak 3">
            <a:extLst>
              <a:ext uri="{FF2B5EF4-FFF2-40B4-BE49-F238E27FC236}">
                <a16:creationId xmlns:a16="http://schemas.microsoft.com/office/drawing/2014/main" id="{1CB8A8C0-72FE-AF0D-764E-A503B747E561}"/>
              </a:ext>
            </a:extLst>
          </p:cNvPr>
          <p:cNvSpPr txBox="1"/>
          <p:nvPr/>
        </p:nvSpPr>
        <p:spPr>
          <a:xfrm>
            <a:off x="508000" y="2119517"/>
            <a:ext cx="10668000" cy="4647426"/>
          </a:xfrm>
          <a:prstGeom prst="rect">
            <a:avLst/>
          </a:prstGeom>
          <a:noFill/>
        </p:spPr>
        <p:txBody>
          <a:bodyPr wrap="square">
            <a:spAutoFit/>
          </a:bodyPr>
          <a:lstStyle/>
          <a:p>
            <a:r>
              <a:rPr lang="nl-NL" sz="2400" b="1" dirty="0">
                <a:latin typeface="Century Gothic" panose="020B0502020202020204" pitchFamily="34" charset="0"/>
              </a:rPr>
              <a:t>Autonomie</a:t>
            </a:r>
          </a:p>
          <a:p>
            <a:pPr marL="342900" indent="-342900">
              <a:buFont typeface="Arial" panose="020B0604020202020204" pitchFamily="34" charset="0"/>
              <a:buChar char="•"/>
            </a:pPr>
            <a:r>
              <a:rPr lang="nl-NL" sz="2000" dirty="0">
                <a:latin typeface="Century Gothic" panose="020B0502020202020204" pitchFamily="34" charset="0"/>
              </a:rPr>
              <a:t>Laat medewerkers meedenken over aanpak, prioriteiten en planning</a:t>
            </a:r>
          </a:p>
          <a:p>
            <a:pPr marL="342900" indent="-342900">
              <a:buFont typeface="Arial" panose="020B0604020202020204" pitchFamily="34" charset="0"/>
              <a:buChar char="•"/>
            </a:pPr>
            <a:r>
              <a:rPr lang="nl-NL" sz="2000" dirty="0">
                <a:latin typeface="Century Gothic" panose="020B0502020202020204" pitchFamily="34" charset="0"/>
              </a:rPr>
              <a:t>Bied keuzevrijheid waar mogelijk</a:t>
            </a:r>
          </a:p>
          <a:p>
            <a:pPr marL="342900" indent="-342900">
              <a:buFont typeface="Arial" panose="020B0604020202020204" pitchFamily="34" charset="0"/>
              <a:buChar char="•"/>
            </a:pPr>
            <a:r>
              <a:rPr lang="nl-NL" sz="2000" dirty="0">
                <a:latin typeface="Century Gothic" panose="020B0502020202020204" pitchFamily="34" charset="0"/>
              </a:rPr>
              <a:t>Vermijd overmatige controle, geef vertrouwen.</a:t>
            </a:r>
          </a:p>
          <a:p>
            <a:pPr marL="342900" indent="-342900">
              <a:buFont typeface="Arial" panose="020B0604020202020204" pitchFamily="34" charset="0"/>
              <a:buChar char="•"/>
            </a:pPr>
            <a:r>
              <a:rPr lang="nl-NL" sz="2000" dirty="0">
                <a:latin typeface="Century Gothic" panose="020B0502020202020204" pitchFamily="34" charset="0"/>
              </a:rPr>
              <a:t>Vraag “Hoe zou jij dit aanpakken?” i.p.v. directieve instructies.</a:t>
            </a:r>
          </a:p>
          <a:p>
            <a:pPr marL="342900" indent="-342900">
              <a:buFont typeface="Arial" panose="020B0604020202020204" pitchFamily="34" charset="0"/>
              <a:buChar char="•"/>
            </a:pPr>
            <a:endParaRPr lang="nl-NL" sz="2400" dirty="0">
              <a:latin typeface="Century Gothic" panose="020B0502020202020204" pitchFamily="34" charset="0"/>
            </a:endParaRPr>
          </a:p>
          <a:p>
            <a:r>
              <a:rPr lang="nl-NL" sz="2400" b="1" dirty="0">
                <a:latin typeface="Century Gothic" panose="020B0502020202020204" pitchFamily="34" charset="0"/>
              </a:rPr>
              <a:t>Werkvormen</a:t>
            </a:r>
          </a:p>
          <a:p>
            <a:r>
              <a:rPr lang="nl-NL" sz="2000" b="1" dirty="0">
                <a:latin typeface="Century Gothic" panose="020B0502020202020204" pitchFamily="34" charset="0"/>
              </a:rPr>
              <a:t>Zelforganiserende teamsessies</a:t>
            </a:r>
            <a:r>
              <a:rPr lang="nl-NL" sz="2000" dirty="0">
                <a:latin typeface="Century Gothic" panose="020B0502020202020204" pitchFamily="34" charset="0"/>
              </a:rPr>
              <a:t>: Laat teams zelf rollen en verantwoordelijkheden verdelen binnen een project.</a:t>
            </a:r>
          </a:p>
          <a:p>
            <a:r>
              <a:rPr lang="nl-NL" sz="2000" b="1" dirty="0">
                <a:latin typeface="Century Gothic" panose="020B0502020202020204" pitchFamily="34" charset="0"/>
              </a:rPr>
              <a:t>Weekstarts met keuzemenu</a:t>
            </a:r>
            <a:r>
              <a:rPr lang="nl-NL" sz="2000" dirty="0">
                <a:latin typeface="Century Gothic" panose="020B0502020202020204" pitchFamily="34" charset="0"/>
              </a:rPr>
              <a:t>: Laat medewerkers kiezen welke taken ze oppakken en hoe ze die indelen.</a:t>
            </a:r>
          </a:p>
          <a:p>
            <a:r>
              <a:rPr lang="nl-NL" sz="2000" b="1" dirty="0">
                <a:latin typeface="Century Gothic" panose="020B0502020202020204" pitchFamily="34" charset="0"/>
              </a:rPr>
              <a:t>Persoonlijk Kompas Workshop</a:t>
            </a:r>
            <a:r>
              <a:rPr lang="nl-NL" sz="2000" dirty="0">
                <a:latin typeface="Century Gothic" panose="020B0502020202020204" pitchFamily="34" charset="0"/>
              </a:rPr>
              <a:t>: laat medewerkers reflecteren op hun drijfveren en hoe die aansluiten bij hun werk.</a:t>
            </a:r>
          </a:p>
          <a:p>
            <a:endParaRPr lang="nl-NL" sz="2400" b="1" dirty="0">
              <a:latin typeface="Century Gothic" panose="020B0502020202020204" pitchFamily="34" charset="0"/>
            </a:endParaRPr>
          </a:p>
        </p:txBody>
      </p:sp>
    </p:spTree>
    <p:extLst>
      <p:ext uri="{BB962C8B-B14F-4D97-AF65-F5344CB8AC3E}">
        <p14:creationId xmlns:p14="http://schemas.microsoft.com/office/powerpoint/2010/main" val="369530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B5A3A-CFBE-329A-45C3-D6BBA00EFF2F}"/>
              </a:ext>
            </a:extLst>
          </p:cNvPr>
          <p:cNvSpPr>
            <a:spLocks noGrp="1"/>
          </p:cNvSpPr>
          <p:nvPr>
            <p:ph type="title"/>
          </p:nvPr>
        </p:nvSpPr>
        <p:spPr>
          <a:xfrm>
            <a:off x="1175610" y="1989000"/>
            <a:ext cx="6734961" cy="720000"/>
          </a:xfrm>
        </p:spPr>
        <p:txBody>
          <a:bodyPr>
            <a:normAutofit/>
          </a:bodyPr>
          <a:lstStyle/>
          <a:p>
            <a:pPr marL="742950" indent="-742950">
              <a:buClr>
                <a:schemeClr val="bg1"/>
              </a:buClr>
              <a:buFont typeface="+mj-lt"/>
              <a:buAutoNum type="arabicPeriod"/>
            </a:pPr>
            <a:r>
              <a:rPr lang="en-US" sz="3600" b="0" dirty="0">
                <a:solidFill>
                  <a:schemeClr val="bg1"/>
                </a:solidFill>
              </a:rPr>
              <a:t>Het JD-R model</a:t>
            </a:r>
            <a:endParaRPr lang="nl-NL" sz="3600" b="0" dirty="0">
              <a:solidFill>
                <a:schemeClr val="bg1"/>
              </a:solidFill>
            </a:endParaRPr>
          </a:p>
        </p:txBody>
      </p:sp>
      <p:sp>
        <p:nvSpPr>
          <p:cNvPr id="5" name="Titel 1">
            <a:extLst>
              <a:ext uri="{FF2B5EF4-FFF2-40B4-BE49-F238E27FC236}">
                <a16:creationId xmlns:a16="http://schemas.microsoft.com/office/drawing/2014/main" id="{F5F42AF2-B140-98CD-5F63-7E6EC6569FA0}"/>
              </a:ext>
            </a:extLst>
          </p:cNvPr>
          <p:cNvSpPr txBox="1">
            <a:spLocks/>
          </p:cNvSpPr>
          <p:nvPr/>
        </p:nvSpPr>
        <p:spPr>
          <a:xfrm>
            <a:off x="1175610" y="2898613"/>
            <a:ext cx="784266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42950" indent="-742950">
              <a:buClr>
                <a:schemeClr val="bg1"/>
              </a:buClr>
              <a:buFont typeface="+mj-lt"/>
              <a:buAutoNum type="arabicPeriod" startAt="2"/>
            </a:pPr>
            <a:r>
              <a:rPr lang="en-US" sz="3600" b="0" dirty="0" err="1">
                <a:solidFill>
                  <a:schemeClr val="bg1"/>
                </a:solidFill>
              </a:rPr>
              <a:t>Zelfdeterminatie</a:t>
            </a:r>
            <a:r>
              <a:rPr lang="en-US" sz="3600" b="0" dirty="0">
                <a:solidFill>
                  <a:schemeClr val="bg1"/>
                </a:solidFill>
              </a:rPr>
              <a:t> </a:t>
            </a:r>
            <a:r>
              <a:rPr lang="en-US" sz="3600" b="0" dirty="0" err="1">
                <a:solidFill>
                  <a:schemeClr val="bg1"/>
                </a:solidFill>
              </a:rPr>
              <a:t>theorie</a:t>
            </a:r>
            <a:endParaRPr lang="nl-NL" sz="3600" b="0" dirty="0">
              <a:solidFill>
                <a:schemeClr val="bg1"/>
              </a:solidFill>
            </a:endParaRPr>
          </a:p>
        </p:txBody>
      </p:sp>
      <p:sp>
        <p:nvSpPr>
          <p:cNvPr id="6" name="Titel 1">
            <a:extLst>
              <a:ext uri="{FF2B5EF4-FFF2-40B4-BE49-F238E27FC236}">
                <a16:creationId xmlns:a16="http://schemas.microsoft.com/office/drawing/2014/main" id="{1D41A7CE-6072-7788-88F3-ABCDE7B1435A}"/>
              </a:ext>
            </a:extLst>
          </p:cNvPr>
          <p:cNvSpPr txBox="1">
            <a:spLocks/>
          </p:cNvSpPr>
          <p:nvPr/>
        </p:nvSpPr>
        <p:spPr>
          <a:xfrm>
            <a:off x="1175610" y="3772800"/>
            <a:ext cx="998007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42950" indent="-742950">
              <a:buClr>
                <a:schemeClr val="bg1"/>
              </a:buClr>
              <a:buFont typeface="+mj-lt"/>
              <a:buAutoNum type="arabicPeriod" startAt="3"/>
            </a:pPr>
            <a:r>
              <a:rPr lang="en-US" sz="3600" b="0" dirty="0">
                <a:solidFill>
                  <a:schemeClr val="bg1"/>
                </a:solidFill>
              </a:rPr>
              <a:t>De </a:t>
            </a:r>
            <a:r>
              <a:rPr lang="en-US" sz="3600" b="0" dirty="0" err="1">
                <a:solidFill>
                  <a:schemeClr val="bg1"/>
                </a:solidFill>
              </a:rPr>
              <a:t>theorie</a:t>
            </a:r>
            <a:r>
              <a:rPr lang="en-US" sz="3600" b="0" dirty="0">
                <a:solidFill>
                  <a:schemeClr val="bg1"/>
                </a:solidFill>
              </a:rPr>
              <a:t> van </a:t>
            </a:r>
            <a:r>
              <a:rPr lang="en-US" sz="3600" b="0" dirty="0" err="1">
                <a:solidFill>
                  <a:schemeClr val="bg1"/>
                </a:solidFill>
              </a:rPr>
              <a:t>systemisch</a:t>
            </a:r>
            <a:r>
              <a:rPr lang="en-US" sz="3600" b="0" dirty="0">
                <a:solidFill>
                  <a:schemeClr val="bg1"/>
                </a:solidFill>
              </a:rPr>
              <a:t> </a:t>
            </a:r>
            <a:r>
              <a:rPr lang="en-US" sz="3600" b="0" dirty="0" err="1">
                <a:solidFill>
                  <a:schemeClr val="bg1"/>
                </a:solidFill>
              </a:rPr>
              <a:t>werken</a:t>
            </a:r>
            <a:endParaRPr lang="nl-NL" sz="3600" b="0" dirty="0">
              <a:solidFill>
                <a:schemeClr val="bg1"/>
              </a:solidFill>
            </a:endParaRPr>
          </a:p>
        </p:txBody>
      </p:sp>
      <p:sp>
        <p:nvSpPr>
          <p:cNvPr id="7" name="Titel 1">
            <a:extLst>
              <a:ext uri="{FF2B5EF4-FFF2-40B4-BE49-F238E27FC236}">
                <a16:creationId xmlns:a16="http://schemas.microsoft.com/office/drawing/2014/main" id="{C2E19050-5AD4-D83C-A77E-5CF3A0E79307}"/>
              </a:ext>
            </a:extLst>
          </p:cNvPr>
          <p:cNvSpPr txBox="1">
            <a:spLocks/>
          </p:cNvSpPr>
          <p:nvPr/>
        </p:nvSpPr>
        <p:spPr>
          <a:xfrm>
            <a:off x="1175610" y="1111931"/>
            <a:ext cx="471465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bg1"/>
              </a:buClr>
            </a:pPr>
            <a:r>
              <a:rPr lang="en-US" dirty="0" err="1">
                <a:solidFill>
                  <a:schemeClr val="bg1"/>
                </a:solidFill>
              </a:rPr>
              <a:t>Vandaag</a:t>
            </a:r>
            <a:r>
              <a:rPr lang="en-US" dirty="0">
                <a:solidFill>
                  <a:schemeClr val="bg1"/>
                </a:solidFill>
              </a:rPr>
              <a:t>:</a:t>
            </a:r>
            <a:endParaRPr lang="nl-NL" dirty="0">
              <a:solidFill>
                <a:schemeClr val="bg1"/>
              </a:solidFill>
            </a:endParaRPr>
          </a:p>
        </p:txBody>
      </p:sp>
    </p:spTree>
    <p:extLst>
      <p:ext uri="{BB962C8B-B14F-4D97-AF65-F5344CB8AC3E}">
        <p14:creationId xmlns:p14="http://schemas.microsoft.com/office/powerpoint/2010/main" val="36843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D1DF4-9C3F-1077-D429-57BA3E2921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9877C0-96BF-524C-8F39-C89983F5487F}"/>
              </a:ext>
            </a:extLst>
          </p:cNvPr>
          <p:cNvSpPr>
            <a:spLocks noGrp="1"/>
          </p:cNvSpPr>
          <p:nvPr>
            <p:ph type="title"/>
          </p:nvPr>
        </p:nvSpPr>
        <p:spPr/>
        <p:txBody>
          <a:bodyPr/>
          <a:lstStyle/>
          <a:p>
            <a:r>
              <a:rPr lang="en-US" dirty="0"/>
              <a:t>Wat </a:t>
            </a:r>
            <a:r>
              <a:rPr lang="en-US" dirty="0" err="1"/>
              <a:t>kun</a:t>
            </a:r>
            <a:r>
              <a:rPr lang="en-US" dirty="0"/>
              <a:t> je </a:t>
            </a:r>
            <a:r>
              <a:rPr lang="en-US" dirty="0" err="1"/>
              <a:t>doen</a:t>
            </a:r>
            <a:r>
              <a:rPr lang="en-US" dirty="0"/>
              <a:t> </a:t>
            </a:r>
            <a:r>
              <a:rPr lang="en-US" dirty="0" err="1"/>
              <a:t>als</a:t>
            </a:r>
            <a:r>
              <a:rPr lang="en-US" dirty="0"/>
              <a:t> </a:t>
            </a:r>
            <a:r>
              <a:rPr lang="en-US" dirty="0" err="1"/>
              <a:t>leiding</a:t>
            </a:r>
            <a:r>
              <a:rPr lang="en-US" dirty="0"/>
              <a:t>-</a:t>
            </a:r>
            <a:br>
              <a:rPr lang="en-US" dirty="0"/>
            </a:br>
            <a:r>
              <a:rPr lang="en-US" dirty="0" err="1"/>
              <a:t>gevende</a:t>
            </a:r>
            <a:r>
              <a:rPr lang="en-US" dirty="0"/>
              <a:t>?</a:t>
            </a:r>
          </a:p>
        </p:txBody>
      </p:sp>
      <p:sp>
        <p:nvSpPr>
          <p:cNvPr id="4" name="Tekstvak 3">
            <a:extLst>
              <a:ext uri="{FF2B5EF4-FFF2-40B4-BE49-F238E27FC236}">
                <a16:creationId xmlns:a16="http://schemas.microsoft.com/office/drawing/2014/main" id="{EE3EE084-93BF-8EF7-29DE-9B2A021F9F05}"/>
              </a:ext>
            </a:extLst>
          </p:cNvPr>
          <p:cNvSpPr txBox="1"/>
          <p:nvPr/>
        </p:nvSpPr>
        <p:spPr>
          <a:xfrm>
            <a:off x="508000" y="2119517"/>
            <a:ext cx="10668000" cy="4031873"/>
          </a:xfrm>
          <a:prstGeom prst="rect">
            <a:avLst/>
          </a:prstGeom>
          <a:noFill/>
        </p:spPr>
        <p:txBody>
          <a:bodyPr wrap="square">
            <a:spAutoFit/>
          </a:bodyPr>
          <a:lstStyle/>
          <a:p>
            <a:endParaRPr lang="nl-NL" sz="2400" b="1" dirty="0">
              <a:latin typeface="Century Gothic" panose="020B0502020202020204" pitchFamily="34" charset="0"/>
            </a:endParaRPr>
          </a:p>
          <a:p>
            <a:r>
              <a:rPr lang="nl-NL" sz="2400" b="1" dirty="0">
                <a:latin typeface="Century Gothic" panose="020B0502020202020204" pitchFamily="34" charset="0"/>
              </a:rPr>
              <a:t>Verbondenheid</a:t>
            </a:r>
          </a:p>
          <a:p>
            <a:pPr marL="342900" indent="-342900">
              <a:buFont typeface="Arial" panose="020B0604020202020204" pitchFamily="34" charset="0"/>
              <a:buChar char="•"/>
            </a:pPr>
            <a:r>
              <a:rPr lang="nl-NL" sz="2000" dirty="0">
                <a:latin typeface="Century Gothic" panose="020B0502020202020204" pitchFamily="34" charset="0"/>
              </a:rPr>
              <a:t>Investeer in teamgevoel en veiligheid</a:t>
            </a:r>
          </a:p>
          <a:p>
            <a:pPr marL="342900" indent="-342900">
              <a:buFont typeface="Arial" panose="020B0604020202020204" pitchFamily="34" charset="0"/>
              <a:buChar char="•"/>
            </a:pPr>
            <a:r>
              <a:rPr lang="nl-NL" sz="2000" dirty="0">
                <a:latin typeface="Century Gothic" panose="020B0502020202020204" pitchFamily="34" charset="0"/>
              </a:rPr>
              <a:t>Toon oprechte interesse en waardering</a:t>
            </a:r>
          </a:p>
          <a:p>
            <a:pPr marL="342900" indent="-342900">
              <a:buFont typeface="Arial" panose="020B0604020202020204" pitchFamily="34" charset="0"/>
              <a:buChar char="•"/>
            </a:pPr>
            <a:r>
              <a:rPr lang="nl-NL" sz="2000" dirty="0">
                <a:latin typeface="Century Gothic" panose="020B0502020202020204" pitchFamily="34" charset="0"/>
              </a:rPr>
              <a:t>Geef ruimte voor informele interactie</a:t>
            </a:r>
          </a:p>
          <a:p>
            <a:endParaRPr lang="nl-NL" sz="2000" dirty="0">
              <a:latin typeface="Century Gothic" panose="020B0502020202020204" pitchFamily="34" charset="0"/>
            </a:endParaRPr>
          </a:p>
          <a:p>
            <a:r>
              <a:rPr lang="nl-NL" sz="2400" b="1" dirty="0">
                <a:latin typeface="Century Gothic" panose="020B0502020202020204" pitchFamily="34" charset="0"/>
              </a:rPr>
              <a:t>Werkvormen:</a:t>
            </a:r>
          </a:p>
          <a:p>
            <a:r>
              <a:rPr lang="nl-NL" sz="2000" b="1" dirty="0">
                <a:latin typeface="Century Gothic" panose="020B0502020202020204" pitchFamily="34" charset="0"/>
              </a:rPr>
              <a:t>Check-in rondes</a:t>
            </a:r>
            <a:r>
              <a:rPr lang="nl-NL" sz="2000" dirty="0">
                <a:latin typeface="Century Gothic" panose="020B0502020202020204" pitchFamily="34" charset="0"/>
              </a:rPr>
              <a:t>: Start teammeetings met een korte persoonlijke check-in.</a:t>
            </a:r>
          </a:p>
          <a:p>
            <a:r>
              <a:rPr lang="nl-NL" sz="2000" b="1" dirty="0">
                <a:latin typeface="Century Gothic" panose="020B0502020202020204" pitchFamily="34" charset="0"/>
              </a:rPr>
              <a:t>Buddy-systeem</a:t>
            </a:r>
            <a:r>
              <a:rPr lang="nl-NL" sz="2000" dirty="0">
                <a:latin typeface="Century Gothic" panose="020B0502020202020204" pitchFamily="34" charset="0"/>
              </a:rPr>
              <a:t>: Nieuwe medewerkers koppelen aan een ervaren collega.</a:t>
            </a:r>
          </a:p>
          <a:p>
            <a:r>
              <a:rPr lang="nl-NL" sz="2000" b="1" dirty="0">
                <a:latin typeface="Century Gothic" panose="020B0502020202020204" pitchFamily="34" charset="0"/>
              </a:rPr>
              <a:t>Waarderingskaartjes</a:t>
            </a:r>
            <a:r>
              <a:rPr lang="nl-NL" sz="2000" dirty="0">
                <a:latin typeface="Century Gothic" panose="020B0502020202020204" pitchFamily="34" charset="0"/>
              </a:rPr>
              <a:t>: Laat collega’s elkaar complimenten of bedankjes geven op een kaartje.</a:t>
            </a:r>
          </a:p>
          <a:p>
            <a:endParaRPr lang="nl-NL" sz="2400" dirty="0">
              <a:latin typeface="Century Gothic" panose="020B0502020202020204" pitchFamily="34" charset="0"/>
            </a:endParaRPr>
          </a:p>
        </p:txBody>
      </p:sp>
    </p:spTree>
    <p:extLst>
      <p:ext uri="{BB962C8B-B14F-4D97-AF65-F5344CB8AC3E}">
        <p14:creationId xmlns:p14="http://schemas.microsoft.com/office/powerpoint/2010/main" val="413758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4D072-AA45-0C7A-B074-34CDC9240B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9B2CC7-60DF-0499-399B-2820D1CA4D83}"/>
              </a:ext>
            </a:extLst>
          </p:cNvPr>
          <p:cNvSpPr>
            <a:spLocks noGrp="1"/>
          </p:cNvSpPr>
          <p:nvPr>
            <p:ph type="title"/>
          </p:nvPr>
        </p:nvSpPr>
        <p:spPr/>
        <p:txBody>
          <a:bodyPr/>
          <a:lstStyle/>
          <a:p>
            <a:r>
              <a:rPr lang="en-US" dirty="0"/>
              <a:t>Wat </a:t>
            </a:r>
            <a:r>
              <a:rPr lang="en-US" dirty="0" err="1"/>
              <a:t>kun</a:t>
            </a:r>
            <a:r>
              <a:rPr lang="en-US" dirty="0"/>
              <a:t> je </a:t>
            </a:r>
            <a:r>
              <a:rPr lang="en-US" dirty="0" err="1"/>
              <a:t>doen</a:t>
            </a:r>
            <a:r>
              <a:rPr lang="en-US" dirty="0"/>
              <a:t> </a:t>
            </a:r>
            <a:r>
              <a:rPr lang="en-US" dirty="0" err="1"/>
              <a:t>als</a:t>
            </a:r>
            <a:r>
              <a:rPr lang="en-US" dirty="0"/>
              <a:t> </a:t>
            </a:r>
            <a:r>
              <a:rPr lang="en-US" dirty="0" err="1"/>
              <a:t>leiding</a:t>
            </a:r>
            <a:r>
              <a:rPr lang="en-US" dirty="0"/>
              <a:t>-</a:t>
            </a:r>
            <a:br>
              <a:rPr lang="en-US" dirty="0"/>
            </a:br>
            <a:r>
              <a:rPr lang="en-US" dirty="0" err="1"/>
              <a:t>gevende</a:t>
            </a:r>
            <a:r>
              <a:rPr lang="en-US" dirty="0"/>
              <a:t>?</a:t>
            </a:r>
          </a:p>
        </p:txBody>
      </p:sp>
      <p:sp>
        <p:nvSpPr>
          <p:cNvPr id="4" name="Tekstvak 3">
            <a:extLst>
              <a:ext uri="{FF2B5EF4-FFF2-40B4-BE49-F238E27FC236}">
                <a16:creationId xmlns:a16="http://schemas.microsoft.com/office/drawing/2014/main" id="{A0301B6B-CB92-76F2-8B04-80C186F3DD4B}"/>
              </a:ext>
            </a:extLst>
          </p:cNvPr>
          <p:cNvSpPr txBox="1"/>
          <p:nvPr/>
        </p:nvSpPr>
        <p:spPr>
          <a:xfrm>
            <a:off x="508000" y="2119517"/>
            <a:ext cx="10668000" cy="3724096"/>
          </a:xfrm>
          <a:prstGeom prst="rect">
            <a:avLst/>
          </a:prstGeom>
          <a:noFill/>
        </p:spPr>
        <p:txBody>
          <a:bodyPr wrap="square">
            <a:spAutoFit/>
          </a:bodyPr>
          <a:lstStyle/>
          <a:p>
            <a:endParaRPr lang="nl-NL" sz="2400" b="1" dirty="0">
              <a:latin typeface="Century Gothic" panose="020B0502020202020204" pitchFamily="34" charset="0"/>
            </a:endParaRPr>
          </a:p>
          <a:p>
            <a:r>
              <a:rPr lang="nl-NL" sz="2400" b="1" dirty="0">
                <a:latin typeface="Century Gothic" panose="020B0502020202020204" pitchFamily="34" charset="0"/>
              </a:rPr>
              <a:t>Competentie</a:t>
            </a:r>
          </a:p>
          <a:p>
            <a:pPr marL="342900" indent="-342900">
              <a:buFont typeface="Arial" panose="020B0604020202020204" pitchFamily="34" charset="0"/>
              <a:buChar char="•"/>
            </a:pPr>
            <a:r>
              <a:rPr lang="nl-NL" sz="2000" dirty="0">
                <a:latin typeface="Century Gothic" panose="020B0502020202020204" pitchFamily="34" charset="0"/>
              </a:rPr>
              <a:t>Geef haalbare, betekenisvolle uitdagingen</a:t>
            </a:r>
          </a:p>
          <a:p>
            <a:pPr marL="342900" indent="-342900">
              <a:buFont typeface="Arial" panose="020B0604020202020204" pitchFamily="34" charset="0"/>
              <a:buChar char="•"/>
            </a:pPr>
            <a:r>
              <a:rPr lang="nl-NL" sz="2000" dirty="0">
                <a:latin typeface="Century Gothic" panose="020B0502020202020204" pitchFamily="34" charset="0"/>
              </a:rPr>
              <a:t>Bied ontwikkelkansen en waarderende feedback</a:t>
            </a:r>
          </a:p>
          <a:p>
            <a:endParaRPr lang="nl-NL" sz="2000" b="1" dirty="0"/>
          </a:p>
          <a:p>
            <a:r>
              <a:rPr lang="nl-NL" sz="2400" b="1" dirty="0"/>
              <a:t>Werkvormen</a:t>
            </a:r>
          </a:p>
          <a:p>
            <a:r>
              <a:rPr lang="nl-NL" sz="2000" b="1" dirty="0" err="1">
                <a:latin typeface="Century Gothic" panose="020B0502020202020204" pitchFamily="34" charset="0"/>
              </a:rPr>
              <a:t>Feedforward</a:t>
            </a:r>
            <a:r>
              <a:rPr lang="nl-NL" sz="2000" b="1" dirty="0">
                <a:latin typeface="Century Gothic" panose="020B0502020202020204" pitchFamily="34" charset="0"/>
              </a:rPr>
              <a:t> sessies</a:t>
            </a:r>
            <a:r>
              <a:rPr lang="nl-NL" sz="2000" dirty="0">
                <a:latin typeface="Century Gothic" panose="020B0502020202020204" pitchFamily="34" charset="0"/>
              </a:rPr>
              <a:t>: In plaats van terugkijken (feedback), vooruitkijken: “Wat zou je willen leren en verbeteren?”</a:t>
            </a:r>
          </a:p>
          <a:p>
            <a:r>
              <a:rPr lang="nl-NL" sz="2000" b="1" dirty="0">
                <a:latin typeface="Century Gothic" panose="020B0502020202020204" pitchFamily="34" charset="0"/>
              </a:rPr>
              <a:t>Successen delen</a:t>
            </a:r>
            <a:r>
              <a:rPr lang="nl-NL" sz="2000" dirty="0">
                <a:latin typeface="Century Gothic" panose="020B0502020202020204" pitchFamily="34" charset="0"/>
              </a:rPr>
              <a:t>: Tijdens teamvergaderingen successen kort laten presenteren.</a:t>
            </a:r>
          </a:p>
          <a:p>
            <a:r>
              <a:rPr lang="nl-NL" sz="2000" b="1" dirty="0">
                <a:latin typeface="Century Gothic" panose="020B0502020202020204" pitchFamily="34" charset="0"/>
              </a:rPr>
              <a:t>Intervisie</a:t>
            </a:r>
            <a:r>
              <a:rPr lang="nl-NL" sz="2000" dirty="0">
                <a:latin typeface="Century Gothic" panose="020B0502020202020204" pitchFamily="34" charset="0"/>
              </a:rPr>
              <a:t>: Collega’s leren van elkaars casussen en ervaringen.</a:t>
            </a:r>
          </a:p>
          <a:p>
            <a:pPr marL="342900" indent="-342900">
              <a:buFont typeface="Arial" panose="020B0604020202020204" pitchFamily="34" charset="0"/>
              <a:buChar char="•"/>
            </a:pPr>
            <a:endParaRPr lang="nl-NL" sz="2400" dirty="0">
              <a:latin typeface="Century Gothic" panose="020B0502020202020204" pitchFamily="34" charset="0"/>
            </a:endParaRPr>
          </a:p>
        </p:txBody>
      </p:sp>
    </p:spTree>
    <p:extLst>
      <p:ext uri="{BB962C8B-B14F-4D97-AF65-F5344CB8AC3E}">
        <p14:creationId xmlns:p14="http://schemas.microsoft.com/office/powerpoint/2010/main" val="15896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7CB9-B7BF-846C-53EB-E859158ADE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FBA8BE-1E06-5DD5-561F-C50C996D174D}"/>
              </a:ext>
            </a:extLst>
          </p:cNvPr>
          <p:cNvSpPr>
            <a:spLocks noGrp="1"/>
          </p:cNvSpPr>
          <p:nvPr>
            <p:ph type="title"/>
          </p:nvPr>
        </p:nvSpPr>
        <p:spPr/>
        <p:txBody>
          <a:bodyPr/>
          <a:lstStyle/>
          <a:p>
            <a:r>
              <a:rPr lang="en-US" dirty="0"/>
              <a:t>Wat </a:t>
            </a:r>
            <a:r>
              <a:rPr lang="en-US" dirty="0" err="1"/>
              <a:t>kun</a:t>
            </a:r>
            <a:r>
              <a:rPr lang="en-US" dirty="0"/>
              <a:t> je </a:t>
            </a:r>
            <a:r>
              <a:rPr lang="en-US" dirty="0" err="1"/>
              <a:t>doen</a:t>
            </a:r>
            <a:r>
              <a:rPr lang="en-US" dirty="0"/>
              <a:t> </a:t>
            </a:r>
            <a:r>
              <a:rPr lang="en-US" dirty="0" err="1"/>
              <a:t>als</a:t>
            </a:r>
            <a:r>
              <a:rPr lang="en-US" dirty="0"/>
              <a:t> </a:t>
            </a:r>
            <a:r>
              <a:rPr lang="en-US" dirty="0" err="1"/>
              <a:t>leiding</a:t>
            </a:r>
            <a:r>
              <a:rPr lang="en-US" dirty="0"/>
              <a:t>-</a:t>
            </a:r>
            <a:br>
              <a:rPr lang="en-US" dirty="0"/>
            </a:br>
            <a:r>
              <a:rPr lang="en-US" dirty="0" err="1"/>
              <a:t>gevende</a:t>
            </a:r>
            <a:r>
              <a:rPr lang="en-US" dirty="0"/>
              <a:t>?</a:t>
            </a:r>
          </a:p>
        </p:txBody>
      </p:sp>
      <p:sp>
        <p:nvSpPr>
          <p:cNvPr id="4" name="Tekstvak 3">
            <a:extLst>
              <a:ext uri="{FF2B5EF4-FFF2-40B4-BE49-F238E27FC236}">
                <a16:creationId xmlns:a16="http://schemas.microsoft.com/office/drawing/2014/main" id="{BA87ABE6-9EF4-48B1-2373-7A0787277DD2}"/>
              </a:ext>
            </a:extLst>
          </p:cNvPr>
          <p:cNvSpPr txBox="1"/>
          <p:nvPr/>
        </p:nvSpPr>
        <p:spPr>
          <a:xfrm>
            <a:off x="508000" y="2119517"/>
            <a:ext cx="10668000" cy="3046988"/>
          </a:xfrm>
          <a:prstGeom prst="rect">
            <a:avLst/>
          </a:prstGeom>
          <a:noFill/>
        </p:spPr>
        <p:txBody>
          <a:bodyPr wrap="square">
            <a:spAutoFit/>
          </a:bodyPr>
          <a:lstStyle/>
          <a:p>
            <a:r>
              <a:rPr lang="nl-NL" sz="2400" b="1" dirty="0">
                <a:latin typeface="Century Gothic" panose="020B0502020202020204" pitchFamily="34" charset="0"/>
              </a:rPr>
              <a:t>Jouw leiderschapsstijl</a:t>
            </a:r>
          </a:p>
          <a:p>
            <a:endParaRPr lang="nl-NL" sz="2400" b="1" dirty="0">
              <a:latin typeface="Century Gothic" panose="020B0502020202020204" pitchFamily="34" charset="0"/>
            </a:endParaRPr>
          </a:p>
          <a:p>
            <a:r>
              <a:rPr lang="nl-NL" sz="2400" b="1" dirty="0">
                <a:latin typeface="Century Gothic" panose="020B0502020202020204" pitchFamily="34" charset="0"/>
              </a:rPr>
              <a:t>Coachen i.p.v. sturen</a:t>
            </a:r>
            <a:r>
              <a:rPr lang="nl-NL" sz="2400" dirty="0">
                <a:latin typeface="Century Gothic" panose="020B0502020202020204" pitchFamily="34" charset="0"/>
              </a:rPr>
              <a:t>: vragen, luisteren, faciliteren.</a:t>
            </a:r>
          </a:p>
          <a:p>
            <a:r>
              <a:rPr lang="nl-NL" sz="2400" b="1" dirty="0">
                <a:latin typeface="Century Gothic" panose="020B0502020202020204" pitchFamily="34" charset="0"/>
              </a:rPr>
              <a:t>Betekenis geven</a:t>
            </a:r>
            <a:r>
              <a:rPr lang="nl-NL" sz="2400" dirty="0">
                <a:latin typeface="Century Gothic" panose="020B0502020202020204" pitchFamily="34" charset="0"/>
              </a:rPr>
              <a:t>: uitleggen waarom iets belangrijk is (“</a:t>
            </a:r>
            <a:r>
              <a:rPr lang="nl-NL" sz="2400" dirty="0" err="1">
                <a:latin typeface="Century Gothic" panose="020B0502020202020204" pitchFamily="34" charset="0"/>
              </a:rPr>
              <a:t>waardengedreven</a:t>
            </a:r>
            <a:r>
              <a:rPr lang="nl-NL" sz="2400" dirty="0">
                <a:latin typeface="Century Gothic" panose="020B0502020202020204" pitchFamily="34" charset="0"/>
              </a:rPr>
              <a:t> werken”).</a:t>
            </a:r>
          </a:p>
          <a:p>
            <a:r>
              <a:rPr lang="nl-NL" sz="2400" b="1" dirty="0">
                <a:latin typeface="Century Gothic" panose="020B0502020202020204" pitchFamily="34" charset="0"/>
              </a:rPr>
              <a:t>Psychologische veiligheid creëren</a:t>
            </a:r>
            <a:r>
              <a:rPr lang="nl-NL" sz="2400" dirty="0">
                <a:latin typeface="Century Gothic" panose="020B0502020202020204" pitchFamily="34" charset="0"/>
              </a:rPr>
              <a:t>: fouten mogen gemaakt worden, openheid wordt gewaardeerd.</a:t>
            </a:r>
          </a:p>
          <a:p>
            <a:pPr marL="342900" indent="-342900">
              <a:buFont typeface="Arial" panose="020B0604020202020204" pitchFamily="34" charset="0"/>
              <a:buChar char="•"/>
            </a:pPr>
            <a:endParaRPr lang="nl-NL" sz="2400" dirty="0">
              <a:latin typeface="Century Gothic" panose="020B0502020202020204" pitchFamily="34" charset="0"/>
            </a:endParaRPr>
          </a:p>
        </p:txBody>
      </p:sp>
    </p:spTree>
    <p:extLst>
      <p:ext uri="{BB962C8B-B14F-4D97-AF65-F5344CB8AC3E}">
        <p14:creationId xmlns:p14="http://schemas.microsoft.com/office/powerpoint/2010/main" val="161190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A2C78-18E8-8F1B-698C-58CFCE9C77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7969F8-32F0-C7E6-7D6E-ABD1EEF14E66}"/>
              </a:ext>
            </a:extLst>
          </p:cNvPr>
          <p:cNvSpPr>
            <a:spLocks noGrp="1"/>
          </p:cNvSpPr>
          <p:nvPr>
            <p:ph type="title"/>
          </p:nvPr>
        </p:nvSpPr>
        <p:spPr/>
        <p:txBody>
          <a:bodyPr/>
          <a:lstStyle/>
          <a:p>
            <a:r>
              <a:rPr lang="en-US" dirty="0"/>
              <a:t>De workshop</a:t>
            </a:r>
          </a:p>
        </p:txBody>
      </p:sp>
      <p:pic>
        <p:nvPicPr>
          <p:cNvPr id="6" name="Onlinemedia 5" title="Zelfdeterminatie theorie">
            <a:hlinkClick r:id="" action="ppaction://media"/>
            <a:extLst>
              <a:ext uri="{FF2B5EF4-FFF2-40B4-BE49-F238E27FC236}">
                <a16:creationId xmlns:a16="http://schemas.microsoft.com/office/drawing/2014/main" id="{A4D3EC6E-2C63-6562-E2B0-BCAEEA7BA815}"/>
              </a:ext>
            </a:extLst>
          </p:cNvPr>
          <p:cNvPicPr>
            <a:picLocks noRot="1" noChangeAspect="1"/>
          </p:cNvPicPr>
          <p:nvPr>
            <a:videoFile r:link="rId1"/>
          </p:nvPr>
        </p:nvPicPr>
        <p:blipFill>
          <a:blip r:embed="rId3"/>
          <a:stretch>
            <a:fillRect/>
          </a:stretch>
        </p:blipFill>
        <p:spPr>
          <a:xfrm>
            <a:off x="4300415" y="263769"/>
            <a:ext cx="3581034" cy="6342184"/>
          </a:xfrm>
          <a:prstGeom prst="rect">
            <a:avLst/>
          </a:prstGeom>
        </p:spPr>
      </p:pic>
      <p:pic>
        <p:nvPicPr>
          <p:cNvPr id="3" name="Onlinemedia 2" title="Zelfdeterminatie theorie">
            <a:hlinkClick r:id="" action="ppaction://media"/>
            <a:extLst>
              <a:ext uri="{FF2B5EF4-FFF2-40B4-BE49-F238E27FC236}">
                <a16:creationId xmlns:a16="http://schemas.microsoft.com/office/drawing/2014/main" id="{98ACC0C3-DDAD-D763-124A-7D3081C18338}"/>
              </a:ext>
            </a:extLst>
          </p:cNvPr>
          <p:cNvPicPr>
            <a:picLocks noRot="1" noChangeAspect="1"/>
          </p:cNvPicPr>
          <p:nvPr>
            <a:videoFile r:link="rId1"/>
          </p:nvPr>
        </p:nvPicPr>
        <p:blipFill>
          <a:blip r:embed="rId4"/>
          <a:stretch>
            <a:fillRect/>
          </a:stretch>
        </p:blipFill>
        <p:spPr>
          <a:xfrm>
            <a:off x="4157663" y="0"/>
            <a:ext cx="3875087" cy="6858000"/>
          </a:xfrm>
          <a:prstGeom prst="rect">
            <a:avLst/>
          </a:prstGeom>
        </p:spPr>
      </p:pic>
    </p:spTree>
    <p:extLst>
      <p:ext uri="{BB962C8B-B14F-4D97-AF65-F5344CB8AC3E}">
        <p14:creationId xmlns:p14="http://schemas.microsoft.com/office/powerpoint/2010/main" val="867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778C5-9E4C-EC36-37C3-C89B06B496BE}"/>
              </a:ext>
            </a:extLst>
          </p:cNvPr>
          <p:cNvSpPr>
            <a:spLocks noGrp="1"/>
          </p:cNvSpPr>
          <p:nvPr>
            <p:ph type="title"/>
          </p:nvPr>
        </p:nvSpPr>
        <p:spPr/>
        <p:txBody>
          <a:bodyPr/>
          <a:lstStyle/>
          <a:p>
            <a:r>
              <a:rPr lang="nl-NL" dirty="0"/>
              <a:t>Systemisch werken</a:t>
            </a:r>
          </a:p>
        </p:txBody>
      </p:sp>
      <p:sp>
        <p:nvSpPr>
          <p:cNvPr id="3" name="Tijdelijke aanduiding voor tekst 2">
            <a:extLst>
              <a:ext uri="{FF2B5EF4-FFF2-40B4-BE49-F238E27FC236}">
                <a16:creationId xmlns:a16="http://schemas.microsoft.com/office/drawing/2014/main" id="{418EC42F-6920-1FA9-7036-AE3D4A0580D2}"/>
              </a:ext>
            </a:extLst>
          </p:cNvPr>
          <p:cNvSpPr>
            <a:spLocks noGrp="1"/>
          </p:cNvSpPr>
          <p:nvPr>
            <p:ph type="body" idx="1"/>
          </p:nvPr>
        </p:nvSpPr>
        <p:spPr>
          <a:xfrm>
            <a:off x="839788" y="2737575"/>
            <a:ext cx="6731444" cy="720000"/>
          </a:xfrm>
        </p:spPr>
        <p:txBody>
          <a:bodyPr/>
          <a:lstStyle/>
          <a:p>
            <a:r>
              <a:rPr lang="nl-NL" dirty="0"/>
              <a:t>De principes van hoe sociale systemen bij mensen werken</a:t>
            </a:r>
          </a:p>
        </p:txBody>
      </p:sp>
    </p:spTree>
    <p:extLst>
      <p:ext uri="{BB962C8B-B14F-4D97-AF65-F5344CB8AC3E}">
        <p14:creationId xmlns:p14="http://schemas.microsoft.com/office/powerpoint/2010/main" val="4004221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5AA0-2AB5-1294-0F4C-CA8E05002223}"/>
            </a:ext>
          </a:extLst>
        </p:cNvPr>
        <p:cNvGrpSpPr/>
        <p:nvPr/>
      </p:nvGrpSpPr>
      <p:grpSpPr>
        <a:xfrm>
          <a:off x="0" y="0"/>
          <a:ext cx="0" cy="0"/>
          <a:chOff x="0" y="0"/>
          <a:chExt cx="0" cy="0"/>
        </a:xfrm>
      </p:grpSpPr>
      <p:pic>
        <p:nvPicPr>
          <p:cNvPr id="2" name="Afbeelding 1" descr="Afbeelding met tekst, schermopname, grafische vormgeving, Graphics&#10;&#10;Door AI gegenereerde inhoud is mogelijk onjuist.">
            <a:extLst>
              <a:ext uri="{FF2B5EF4-FFF2-40B4-BE49-F238E27FC236}">
                <a16:creationId xmlns:a16="http://schemas.microsoft.com/office/drawing/2014/main" id="{FFCC48EB-887D-BCF1-C3BC-15B2F27B23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0766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E776-C618-00EE-425A-B505EA0B51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7EDE92-7AD7-66F4-2254-844A6EF4B579}"/>
              </a:ext>
            </a:extLst>
          </p:cNvPr>
          <p:cNvSpPr>
            <a:spLocks noGrp="1"/>
          </p:cNvSpPr>
          <p:nvPr>
            <p:ph type="title"/>
          </p:nvPr>
        </p:nvSpPr>
        <p:spPr/>
        <p:txBody>
          <a:bodyPr/>
          <a:lstStyle/>
          <a:p>
            <a:r>
              <a:rPr lang="nl-NL" dirty="0"/>
              <a:t>Wat is een systeem?</a:t>
            </a:r>
          </a:p>
        </p:txBody>
      </p:sp>
      <p:sp>
        <p:nvSpPr>
          <p:cNvPr id="4" name="Tijdelijke aanduiding voor tekst 3">
            <a:extLst>
              <a:ext uri="{FF2B5EF4-FFF2-40B4-BE49-F238E27FC236}">
                <a16:creationId xmlns:a16="http://schemas.microsoft.com/office/drawing/2014/main" id="{7A694110-9015-4A49-9E01-F09BDE719E8B}"/>
              </a:ext>
            </a:extLst>
          </p:cNvPr>
          <p:cNvSpPr>
            <a:spLocks noGrp="1"/>
          </p:cNvSpPr>
          <p:nvPr>
            <p:ph type="body" idx="2"/>
          </p:nvPr>
        </p:nvSpPr>
        <p:spPr/>
        <p:txBody>
          <a:bodyPr/>
          <a:lstStyle/>
          <a:p>
            <a:endParaRPr lang="nl-NL"/>
          </a:p>
        </p:txBody>
      </p:sp>
      <p:pic>
        <p:nvPicPr>
          <p:cNvPr id="6" name="Afbeelding 5" descr="Afbeelding met illustratie, tekening, tekenfilm, schets&#10;&#10;Door AI gegenereerde inhoud is mogelijk onjuist.">
            <a:extLst>
              <a:ext uri="{FF2B5EF4-FFF2-40B4-BE49-F238E27FC236}">
                <a16:creationId xmlns:a16="http://schemas.microsoft.com/office/drawing/2014/main" id="{6363AA48-47A4-B768-5EC7-1F7D1290D47A}"/>
              </a:ext>
            </a:extLst>
          </p:cNvPr>
          <p:cNvPicPr>
            <a:picLocks noChangeAspect="1"/>
          </p:cNvPicPr>
          <p:nvPr/>
        </p:nvPicPr>
        <p:blipFill>
          <a:blip r:embed="rId3"/>
          <a:srcRect l="27061" t="8036" r="25978" b="8929"/>
          <a:stretch/>
        </p:blipFill>
        <p:spPr>
          <a:xfrm>
            <a:off x="6505575" y="1409700"/>
            <a:ext cx="5372116" cy="5314956"/>
          </a:xfrm>
          <a:prstGeom prst="rect">
            <a:avLst/>
          </a:prstGeom>
        </p:spPr>
      </p:pic>
      <p:sp>
        <p:nvSpPr>
          <p:cNvPr id="12" name="Tekstvak 11">
            <a:extLst>
              <a:ext uri="{FF2B5EF4-FFF2-40B4-BE49-F238E27FC236}">
                <a16:creationId xmlns:a16="http://schemas.microsoft.com/office/drawing/2014/main" id="{65E3C240-9B3F-9571-EF95-59BDB73683BC}"/>
              </a:ext>
            </a:extLst>
          </p:cNvPr>
          <p:cNvSpPr txBox="1"/>
          <p:nvPr/>
        </p:nvSpPr>
        <p:spPr>
          <a:xfrm>
            <a:off x="784776" y="2172862"/>
            <a:ext cx="57758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Een systeem is een geheel dat bestaat uit delen.</a:t>
            </a:r>
          </a:p>
        </p:txBody>
      </p:sp>
      <p:sp>
        <p:nvSpPr>
          <p:cNvPr id="13" name="Tekstvak 12">
            <a:extLst>
              <a:ext uri="{FF2B5EF4-FFF2-40B4-BE49-F238E27FC236}">
                <a16:creationId xmlns:a16="http://schemas.microsoft.com/office/drawing/2014/main" id="{26ECDD31-380D-6436-5F55-FCEB8E0837D0}"/>
              </a:ext>
            </a:extLst>
          </p:cNvPr>
          <p:cNvSpPr txBox="1"/>
          <p:nvPr/>
        </p:nvSpPr>
        <p:spPr>
          <a:xfrm>
            <a:off x="784776" y="3134886"/>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Elk deel van het systeem is afhankelijk van andere delen van het systeem als het invloed uitoefent op het systeem.</a:t>
            </a:r>
          </a:p>
        </p:txBody>
      </p:sp>
      <p:sp>
        <p:nvSpPr>
          <p:cNvPr id="14" name="Tekstvak 13">
            <a:extLst>
              <a:ext uri="{FF2B5EF4-FFF2-40B4-BE49-F238E27FC236}">
                <a16:creationId xmlns:a16="http://schemas.microsoft.com/office/drawing/2014/main" id="{A76AC912-9CA9-485A-3C03-2CF180CE1CA6}"/>
              </a:ext>
            </a:extLst>
          </p:cNvPr>
          <p:cNvSpPr txBox="1"/>
          <p:nvPr/>
        </p:nvSpPr>
        <p:spPr>
          <a:xfrm>
            <a:off x="784775" y="4954161"/>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De prestaties van een systeem zijn afhankelijk van hoe de delen samenwerken, niet van hoe zij zich in afzondering gedragen. </a:t>
            </a:r>
          </a:p>
        </p:txBody>
      </p:sp>
    </p:spTree>
    <p:extLst>
      <p:ext uri="{BB962C8B-B14F-4D97-AF65-F5344CB8AC3E}">
        <p14:creationId xmlns:p14="http://schemas.microsoft.com/office/powerpoint/2010/main" val="6159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BE10-862F-A641-AB42-A1FCF49319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5BE6D4-86B6-4008-018E-D67C6665CCB3}"/>
              </a:ext>
            </a:extLst>
          </p:cNvPr>
          <p:cNvSpPr>
            <a:spLocks noGrp="1"/>
          </p:cNvSpPr>
          <p:nvPr>
            <p:ph type="title"/>
          </p:nvPr>
        </p:nvSpPr>
        <p:spPr>
          <a:xfrm>
            <a:off x="838200" y="333375"/>
            <a:ext cx="7394127" cy="720000"/>
          </a:xfrm>
        </p:spPr>
        <p:txBody>
          <a:bodyPr/>
          <a:lstStyle/>
          <a:p>
            <a:r>
              <a:rPr lang="nl-NL" dirty="0"/>
              <a:t>Hoe ziet dat er uit in een organisatie?</a:t>
            </a:r>
          </a:p>
        </p:txBody>
      </p:sp>
      <p:pic>
        <p:nvPicPr>
          <p:cNvPr id="4" name="Afbeelding 3" descr="Afbeelding met klok, cirkel&#10;&#10;Door AI gegenereerde inhoud is mogelijk onjuist.">
            <a:extLst>
              <a:ext uri="{FF2B5EF4-FFF2-40B4-BE49-F238E27FC236}">
                <a16:creationId xmlns:a16="http://schemas.microsoft.com/office/drawing/2014/main" id="{F83FF1BB-A231-2D7E-11F8-F0D069EBF84B}"/>
              </a:ext>
            </a:extLst>
          </p:cNvPr>
          <p:cNvPicPr>
            <a:picLocks noChangeAspect="1"/>
          </p:cNvPicPr>
          <p:nvPr/>
        </p:nvPicPr>
        <p:blipFill>
          <a:blip r:embed="rId3"/>
          <a:stretch>
            <a:fillRect/>
          </a:stretch>
        </p:blipFill>
        <p:spPr>
          <a:xfrm>
            <a:off x="6673763" y="1581150"/>
            <a:ext cx="4007025" cy="5276850"/>
          </a:xfrm>
          <a:prstGeom prst="rect">
            <a:avLst/>
          </a:prstGeom>
        </p:spPr>
      </p:pic>
      <p:sp>
        <p:nvSpPr>
          <p:cNvPr id="7" name="Tekstvak 6">
            <a:extLst>
              <a:ext uri="{FF2B5EF4-FFF2-40B4-BE49-F238E27FC236}">
                <a16:creationId xmlns:a16="http://schemas.microsoft.com/office/drawing/2014/main" id="{BB209B47-3C3A-5F1D-CFF5-B53B6DF58CB8}"/>
              </a:ext>
            </a:extLst>
          </p:cNvPr>
          <p:cNvSpPr txBox="1"/>
          <p:nvPr/>
        </p:nvSpPr>
        <p:spPr>
          <a:xfrm>
            <a:off x="758747" y="2277851"/>
            <a:ext cx="57758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Een systeem is een geheel dat bestaat uit delen.</a:t>
            </a:r>
          </a:p>
        </p:txBody>
      </p:sp>
      <p:sp>
        <p:nvSpPr>
          <p:cNvPr id="9" name="Tekstvak 8">
            <a:extLst>
              <a:ext uri="{FF2B5EF4-FFF2-40B4-BE49-F238E27FC236}">
                <a16:creationId xmlns:a16="http://schemas.microsoft.com/office/drawing/2014/main" id="{BAED353D-D67C-E9F2-431A-9ABB63FD6747}"/>
              </a:ext>
            </a:extLst>
          </p:cNvPr>
          <p:cNvSpPr txBox="1"/>
          <p:nvPr/>
        </p:nvSpPr>
        <p:spPr>
          <a:xfrm>
            <a:off x="758747" y="3239875"/>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Elk deel van het systeem is afhankelijk van andere delen van het systeem als het invloed uitoefent op het systeem.</a:t>
            </a:r>
          </a:p>
        </p:txBody>
      </p:sp>
      <p:sp>
        <p:nvSpPr>
          <p:cNvPr id="11" name="Tekstvak 10">
            <a:extLst>
              <a:ext uri="{FF2B5EF4-FFF2-40B4-BE49-F238E27FC236}">
                <a16:creationId xmlns:a16="http://schemas.microsoft.com/office/drawing/2014/main" id="{51366D3E-3DB8-3FEC-7F36-7C7C82CF7436}"/>
              </a:ext>
            </a:extLst>
          </p:cNvPr>
          <p:cNvSpPr txBox="1"/>
          <p:nvPr/>
        </p:nvSpPr>
        <p:spPr>
          <a:xfrm>
            <a:off x="758746" y="5059150"/>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De prestaties van een systeem zijn afhankelijk van hoe de delen samenwerken, niet van hoe zij zich in afzondering gedragen. </a:t>
            </a:r>
          </a:p>
        </p:txBody>
      </p:sp>
    </p:spTree>
    <p:extLst>
      <p:ext uri="{BB962C8B-B14F-4D97-AF65-F5344CB8AC3E}">
        <p14:creationId xmlns:p14="http://schemas.microsoft.com/office/powerpoint/2010/main" val="33723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6FC14-982B-7897-22D5-4B7F09EE5CAC}"/>
            </a:ext>
          </a:extLst>
        </p:cNvPr>
        <p:cNvGrpSpPr/>
        <p:nvPr/>
      </p:nvGrpSpPr>
      <p:grpSpPr>
        <a:xfrm>
          <a:off x="0" y="0"/>
          <a:ext cx="0" cy="0"/>
          <a:chOff x="0" y="0"/>
          <a:chExt cx="0" cy="0"/>
        </a:xfrm>
      </p:grpSpPr>
      <p:pic>
        <p:nvPicPr>
          <p:cNvPr id="2" name="Afbeelding 1" descr="Afbeelding met tekst, schermopname, grafische vormgeving, Graphics&#10;&#10;Door AI gegenereerde inhoud is mogelijk onjuist.">
            <a:extLst>
              <a:ext uri="{FF2B5EF4-FFF2-40B4-BE49-F238E27FC236}">
                <a16:creationId xmlns:a16="http://schemas.microsoft.com/office/drawing/2014/main" id="{DA7B6C03-C9C0-2130-5D74-784103D884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343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F1A21-F722-BE18-5C43-D0B2D22A11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C3A196-3FD2-3035-FBC4-DCC955ABA1B0}"/>
              </a:ext>
            </a:extLst>
          </p:cNvPr>
          <p:cNvSpPr>
            <a:spLocks noGrp="1"/>
          </p:cNvSpPr>
          <p:nvPr>
            <p:ph type="title"/>
          </p:nvPr>
        </p:nvSpPr>
        <p:spPr/>
        <p:txBody>
          <a:bodyPr/>
          <a:lstStyle/>
          <a:p>
            <a:r>
              <a:rPr lang="nl-NL" dirty="0"/>
              <a:t>Systemische principes</a:t>
            </a:r>
            <a:br>
              <a:rPr lang="nl-NL" dirty="0"/>
            </a:br>
            <a:r>
              <a:rPr lang="nl-NL" sz="3200" b="0" dirty="0"/>
              <a:t>Binding/erbij horen: iedereen heeft recht op een plek!</a:t>
            </a:r>
          </a:p>
        </p:txBody>
      </p:sp>
      <p:sp>
        <p:nvSpPr>
          <p:cNvPr id="5" name="Tekstvak 4">
            <a:extLst>
              <a:ext uri="{FF2B5EF4-FFF2-40B4-BE49-F238E27FC236}">
                <a16:creationId xmlns:a16="http://schemas.microsoft.com/office/drawing/2014/main" id="{356FEF5F-F3DF-3CF4-2A12-E48A5596BEB3}"/>
              </a:ext>
            </a:extLst>
          </p:cNvPr>
          <p:cNvSpPr txBox="1"/>
          <p:nvPr/>
        </p:nvSpPr>
        <p:spPr>
          <a:xfrm>
            <a:off x="4173415" y="1948961"/>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Verbondenheid die mensen ervaren, bv met een team of organisatie maar ook met een werkwijze.</a:t>
            </a:r>
          </a:p>
        </p:txBody>
      </p:sp>
      <p:sp>
        <p:nvSpPr>
          <p:cNvPr id="6" name="Tekstvak 5">
            <a:extLst>
              <a:ext uri="{FF2B5EF4-FFF2-40B4-BE49-F238E27FC236}">
                <a16:creationId xmlns:a16="http://schemas.microsoft.com/office/drawing/2014/main" id="{94A59C2F-B916-E53D-D121-343E61356FF2}"/>
              </a:ext>
            </a:extLst>
          </p:cNvPr>
          <p:cNvSpPr txBox="1"/>
          <p:nvPr/>
        </p:nvSpPr>
        <p:spPr>
          <a:xfrm>
            <a:off x="4173414" y="2839914"/>
            <a:ext cx="7570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Binding kan zowel positief als negatief uitwerken: het kan mensen steun en identiteit geven, maar ook belemmeren.</a:t>
            </a:r>
            <a:endParaRPr lang="nl-NL" sz="2400">
              <a:solidFill>
                <a:srgbClr val="002060"/>
              </a:solidFill>
              <a:latin typeface="Century Gothic" panose="020B0502020202020204" pitchFamily="34" charset="0"/>
            </a:endParaRPr>
          </a:p>
        </p:txBody>
      </p:sp>
      <p:sp>
        <p:nvSpPr>
          <p:cNvPr id="8" name="Tekstvak 7">
            <a:extLst>
              <a:ext uri="{FF2B5EF4-FFF2-40B4-BE49-F238E27FC236}">
                <a16:creationId xmlns:a16="http://schemas.microsoft.com/office/drawing/2014/main" id="{582EEDC6-96D2-64EA-4E8C-6DFE10914684}"/>
              </a:ext>
            </a:extLst>
          </p:cNvPr>
          <p:cNvSpPr txBox="1"/>
          <p:nvPr/>
        </p:nvSpPr>
        <p:spPr>
          <a:xfrm>
            <a:off x="4173413" y="4141176"/>
            <a:ext cx="7570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Voorbeeldvraag: Hoe is er plek voor nieuwkomers, oudgedienden, oprichters van projecten, oud-leidinggevenden?</a:t>
            </a:r>
            <a:endParaRPr lang="nl-NL" sz="2400">
              <a:solidFill>
                <a:srgbClr val="002060"/>
              </a:solidFill>
              <a:latin typeface="Century Gothic" panose="020B0502020202020204" pitchFamily="34" charset="0"/>
            </a:endParaRPr>
          </a:p>
        </p:txBody>
      </p:sp>
      <p:pic>
        <p:nvPicPr>
          <p:cNvPr id="3" name="Afbeelding 2" descr="Afbeelding met kleding, persoon, schoeisel, tekenfilm&#10;&#10;Door AI gegenereerde inhoud is mogelijk onjuist.">
            <a:extLst>
              <a:ext uri="{FF2B5EF4-FFF2-40B4-BE49-F238E27FC236}">
                <a16:creationId xmlns:a16="http://schemas.microsoft.com/office/drawing/2014/main" id="{F9A26136-2225-8E0E-5DF7-8338D17E6BB9}"/>
              </a:ext>
            </a:extLst>
          </p:cNvPr>
          <p:cNvPicPr>
            <a:picLocks noChangeAspect="1"/>
          </p:cNvPicPr>
          <p:nvPr/>
        </p:nvPicPr>
        <p:blipFill>
          <a:blip r:embed="rId3"/>
          <a:stretch>
            <a:fillRect/>
          </a:stretch>
        </p:blipFill>
        <p:spPr>
          <a:xfrm>
            <a:off x="488245" y="2391507"/>
            <a:ext cx="3384494" cy="3774831"/>
          </a:xfrm>
          <a:prstGeom prst="rect">
            <a:avLst/>
          </a:prstGeom>
        </p:spPr>
      </p:pic>
    </p:spTree>
    <p:extLst>
      <p:ext uri="{BB962C8B-B14F-4D97-AF65-F5344CB8AC3E}">
        <p14:creationId xmlns:p14="http://schemas.microsoft.com/office/powerpoint/2010/main" val="10843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0E772-995D-A5F8-930A-19C260413110}"/>
              </a:ext>
            </a:extLst>
          </p:cNvPr>
          <p:cNvSpPr>
            <a:spLocks noGrp="1"/>
          </p:cNvSpPr>
          <p:nvPr>
            <p:ph type="title"/>
          </p:nvPr>
        </p:nvSpPr>
        <p:spPr>
          <a:xfrm>
            <a:off x="838200" y="2026656"/>
            <a:ext cx="9540239" cy="720000"/>
          </a:xfrm>
        </p:spPr>
        <p:txBody>
          <a:bodyPr/>
          <a:lstStyle/>
          <a:p>
            <a:r>
              <a:rPr lang="en-US" dirty="0"/>
              <a:t>Het JD-R model</a:t>
            </a:r>
            <a:endParaRPr lang="nl-NL" dirty="0"/>
          </a:p>
        </p:txBody>
      </p:sp>
      <p:sp>
        <p:nvSpPr>
          <p:cNvPr id="3" name="Tijdelijke aanduiding voor tekst 2">
            <a:extLst>
              <a:ext uri="{FF2B5EF4-FFF2-40B4-BE49-F238E27FC236}">
                <a16:creationId xmlns:a16="http://schemas.microsoft.com/office/drawing/2014/main" id="{7293D7B4-C652-917C-E997-568E0932DF3A}"/>
              </a:ext>
            </a:extLst>
          </p:cNvPr>
          <p:cNvSpPr>
            <a:spLocks noGrp="1"/>
          </p:cNvSpPr>
          <p:nvPr>
            <p:ph type="body" idx="1"/>
          </p:nvPr>
        </p:nvSpPr>
        <p:spPr>
          <a:xfrm>
            <a:off x="842010" y="2739391"/>
            <a:ext cx="7197090" cy="720000"/>
          </a:xfrm>
        </p:spPr>
        <p:txBody>
          <a:bodyPr/>
          <a:lstStyle/>
          <a:p>
            <a:r>
              <a:rPr lang="en-US" dirty="0" err="1"/>
              <a:t>Waarom</a:t>
            </a:r>
            <a:r>
              <a:rPr lang="en-US" dirty="0"/>
              <a:t> </a:t>
            </a:r>
            <a:r>
              <a:rPr lang="en-US" dirty="0" err="1"/>
              <a:t>sommige</a:t>
            </a:r>
            <a:r>
              <a:rPr lang="en-US" dirty="0"/>
              <a:t> </a:t>
            </a:r>
            <a:r>
              <a:rPr lang="en-US" dirty="0" err="1"/>
              <a:t>mensen</a:t>
            </a:r>
            <a:r>
              <a:rPr lang="en-US" dirty="0"/>
              <a:t> </a:t>
            </a:r>
            <a:r>
              <a:rPr lang="en-US" dirty="0" err="1"/>
              <a:t>bevlogen</a:t>
            </a:r>
            <a:r>
              <a:rPr lang="en-US" dirty="0"/>
              <a:t> </a:t>
            </a:r>
            <a:r>
              <a:rPr lang="en-US" dirty="0" err="1"/>
              <a:t>raken</a:t>
            </a:r>
            <a:r>
              <a:rPr lang="en-US" dirty="0"/>
              <a:t> </a:t>
            </a:r>
            <a:r>
              <a:rPr lang="en-US" dirty="0" err="1"/>
              <a:t>en</a:t>
            </a:r>
            <a:r>
              <a:rPr lang="en-US" dirty="0"/>
              <a:t> </a:t>
            </a:r>
            <a:r>
              <a:rPr lang="en-US" dirty="0" err="1"/>
              <a:t>anderen</a:t>
            </a:r>
            <a:r>
              <a:rPr lang="en-US" dirty="0"/>
              <a:t> </a:t>
            </a:r>
            <a:r>
              <a:rPr lang="en-US" dirty="0" err="1"/>
              <a:t>niet</a:t>
            </a:r>
            <a:endParaRPr lang="nl-NL" dirty="0"/>
          </a:p>
        </p:txBody>
      </p:sp>
    </p:spTree>
    <p:extLst>
      <p:ext uri="{BB962C8B-B14F-4D97-AF65-F5344CB8AC3E}">
        <p14:creationId xmlns:p14="http://schemas.microsoft.com/office/powerpoint/2010/main" val="374155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96F1-204E-3F52-A45E-710838282C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644A67-2094-0B4F-5A7F-6CAD1647045B}"/>
              </a:ext>
            </a:extLst>
          </p:cNvPr>
          <p:cNvSpPr>
            <a:spLocks noGrp="1"/>
          </p:cNvSpPr>
          <p:nvPr>
            <p:ph type="title"/>
          </p:nvPr>
        </p:nvSpPr>
        <p:spPr/>
        <p:txBody>
          <a:bodyPr/>
          <a:lstStyle/>
          <a:p>
            <a:r>
              <a:rPr lang="nl-NL" dirty="0"/>
              <a:t>Systemische principes</a:t>
            </a:r>
            <a:br>
              <a:rPr lang="nl-NL" dirty="0"/>
            </a:br>
            <a:r>
              <a:rPr lang="nl-NL" sz="3200" b="0" dirty="0"/>
              <a:t>Ordening: geeft rust!</a:t>
            </a:r>
            <a:endParaRPr lang="nl-NL" dirty="0"/>
          </a:p>
        </p:txBody>
      </p:sp>
      <p:sp>
        <p:nvSpPr>
          <p:cNvPr id="4" name="Tekstvak 3">
            <a:extLst>
              <a:ext uri="{FF2B5EF4-FFF2-40B4-BE49-F238E27FC236}">
                <a16:creationId xmlns:a16="http://schemas.microsoft.com/office/drawing/2014/main" id="{52B3B088-F17B-4F72-44BD-B1453ACC6136}"/>
              </a:ext>
            </a:extLst>
          </p:cNvPr>
          <p:cNvSpPr txBox="1"/>
          <p:nvPr/>
        </p:nvSpPr>
        <p:spPr>
          <a:xfrm>
            <a:off x="4173415" y="1948961"/>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Verwijst naar de natuurlijke rangorde en structuur binnen een systeem</a:t>
            </a:r>
          </a:p>
        </p:txBody>
      </p:sp>
      <p:sp>
        <p:nvSpPr>
          <p:cNvPr id="8" name="Tekstvak 7">
            <a:extLst>
              <a:ext uri="{FF2B5EF4-FFF2-40B4-BE49-F238E27FC236}">
                <a16:creationId xmlns:a16="http://schemas.microsoft.com/office/drawing/2014/main" id="{8531EE34-5907-F809-5727-B983AE044CB1}"/>
              </a:ext>
            </a:extLst>
          </p:cNvPr>
          <p:cNvSpPr txBox="1"/>
          <p:nvPr/>
        </p:nvSpPr>
        <p:spPr>
          <a:xfrm>
            <a:off x="4173414" y="2839914"/>
            <a:ext cx="7570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Elk systeem functioneert optimaal wanneer de onderlinge verhoudingen en posities helder zijn en erkend worden.</a:t>
            </a:r>
          </a:p>
        </p:txBody>
      </p:sp>
      <p:sp>
        <p:nvSpPr>
          <p:cNvPr id="11" name="Tekstvak 10">
            <a:extLst>
              <a:ext uri="{FF2B5EF4-FFF2-40B4-BE49-F238E27FC236}">
                <a16:creationId xmlns:a16="http://schemas.microsoft.com/office/drawing/2014/main" id="{D79CE227-0CA0-5A3F-148A-F5A2160D101F}"/>
              </a:ext>
            </a:extLst>
          </p:cNvPr>
          <p:cNvSpPr txBox="1"/>
          <p:nvPr/>
        </p:nvSpPr>
        <p:spPr>
          <a:xfrm>
            <a:off x="4173413" y="4141176"/>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Voorbeeldvraag: Wie lijkt de leiding te nemen? En is dat de juiste persoon op de juiste plek?</a:t>
            </a:r>
          </a:p>
        </p:txBody>
      </p:sp>
      <p:pic>
        <p:nvPicPr>
          <p:cNvPr id="3" name="Afbeelding 2" descr="Afbeelding met kleding, schoeisel, tekenfilm, persoon&#10;&#10;Door AI gegenereerde inhoud is mogelijk onjuist.">
            <a:extLst>
              <a:ext uri="{FF2B5EF4-FFF2-40B4-BE49-F238E27FC236}">
                <a16:creationId xmlns:a16="http://schemas.microsoft.com/office/drawing/2014/main" id="{D5177CB9-68DE-8D92-4340-62E6462FD3B7}"/>
              </a:ext>
            </a:extLst>
          </p:cNvPr>
          <p:cNvPicPr>
            <a:picLocks noChangeAspect="1"/>
          </p:cNvPicPr>
          <p:nvPr/>
        </p:nvPicPr>
        <p:blipFill>
          <a:blip r:embed="rId3"/>
          <a:stretch>
            <a:fillRect/>
          </a:stretch>
        </p:blipFill>
        <p:spPr>
          <a:xfrm>
            <a:off x="5774" y="2391506"/>
            <a:ext cx="3974297" cy="3493478"/>
          </a:xfrm>
          <a:prstGeom prst="rect">
            <a:avLst/>
          </a:prstGeom>
        </p:spPr>
      </p:pic>
    </p:spTree>
    <p:extLst>
      <p:ext uri="{BB962C8B-B14F-4D97-AF65-F5344CB8AC3E}">
        <p14:creationId xmlns:p14="http://schemas.microsoft.com/office/powerpoint/2010/main" val="265906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11AD-CAAA-C6A6-15EC-B25CA735E0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B5DFD9-F6B3-5914-C8B6-16EC1CAE5D61}"/>
              </a:ext>
            </a:extLst>
          </p:cNvPr>
          <p:cNvSpPr>
            <a:spLocks noGrp="1"/>
          </p:cNvSpPr>
          <p:nvPr>
            <p:ph type="title"/>
          </p:nvPr>
        </p:nvSpPr>
        <p:spPr/>
        <p:txBody>
          <a:bodyPr/>
          <a:lstStyle/>
          <a:p>
            <a:r>
              <a:rPr lang="nl-NL" dirty="0"/>
              <a:t>Systemische principes</a:t>
            </a:r>
            <a:br>
              <a:rPr lang="nl-NL" dirty="0"/>
            </a:br>
            <a:r>
              <a:rPr lang="nl-NL" sz="3200" b="0" dirty="0"/>
              <a:t>Geven en nemen: moet in balans zijn!</a:t>
            </a:r>
            <a:endParaRPr lang="nl-NL" dirty="0"/>
          </a:p>
        </p:txBody>
      </p:sp>
      <p:sp>
        <p:nvSpPr>
          <p:cNvPr id="4" name="Tekstvak 3">
            <a:extLst>
              <a:ext uri="{FF2B5EF4-FFF2-40B4-BE49-F238E27FC236}">
                <a16:creationId xmlns:a16="http://schemas.microsoft.com/office/drawing/2014/main" id="{81316B0F-86B2-A78F-BD52-2AB82A512E6E}"/>
              </a:ext>
            </a:extLst>
          </p:cNvPr>
          <p:cNvSpPr txBox="1"/>
          <p:nvPr/>
        </p:nvSpPr>
        <p:spPr>
          <a:xfrm>
            <a:off x="4173415" y="1948961"/>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Verwijst naar het evenwicht in wederkerigheid binnen een systeem</a:t>
            </a:r>
          </a:p>
        </p:txBody>
      </p:sp>
      <p:sp>
        <p:nvSpPr>
          <p:cNvPr id="7" name="Tekstvak 6">
            <a:extLst>
              <a:ext uri="{FF2B5EF4-FFF2-40B4-BE49-F238E27FC236}">
                <a16:creationId xmlns:a16="http://schemas.microsoft.com/office/drawing/2014/main" id="{6044E217-E668-7C27-6572-D05A5AD42F2C}"/>
              </a:ext>
            </a:extLst>
          </p:cNvPr>
          <p:cNvSpPr txBox="1"/>
          <p:nvPr/>
        </p:nvSpPr>
        <p:spPr>
          <a:xfrm>
            <a:off x="4173414" y="2921976"/>
            <a:ext cx="75701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Wanneer medewerkers, teams of afdelingen voortdurend meer geven dan ze ontvangen – of andersom – kan dit leiden tot frustratie, uitputting of conflicten. </a:t>
            </a:r>
          </a:p>
        </p:txBody>
      </p:sp>
      <p:sp>
        <p:nvSpPr>
          <p:cNvPr id="11" name="Tekstvak 10">
            <a:extLst>
              <a:ext uri="{FF2B5EF4-FFF2-40B4-BE49-F238E27FC236}">
                <a16:creationId xmlns:a16="http://schemas.microsoft.com/office/drawing/2014/main" id="{295D4123-14C9-CC97-0A7F-DC92B941FFBE}"/>
              </a:ext>
            </a:extLst>
          </p:cNvPr>
          <p:cNvSpPr txBox="1"/>
          <p:nvPr/>
        </p:nvSpPr>
        <p:spPr>
          <a:xfrm>
            <a:off x="4173413" y="4621822"/>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Wie lijkt er meer te geven dan te ontvangen? En andersom? Waar is dit een oplossing voor?</a:t>
            </a:r>
          </a:p>
        </p:txBody>
      </p:sp>
      <p:pic>
        <p:nvPicPr>
          <p:cNvPr id="3" name="Afbeelding 2" descr="Afbeelding met kleding, schoeisel, staan, persoon&#10;&#10;Door AI gegenereerde inhoud is mogelijk onjuist.">
            <a:extLst>
              <a:ext uri="{FF2B5EF4-FFF2-40B4-BE49-F238E27FC236}">
                <a16:creationId xmlns:a16="http://schemas.microsoft.com/office/drawing/2014/main" id="{D8039D60-1A3C-0819-7262-116FDF005896}"/>
              </a:ext>
            </a:extLst>
          </p:cNvPr>
          <p:cNvPicPr>
            <a:picLocks noChangeAspect="1"/>
          </p:cNvPicPr>
          <p:nvPr/>
        </p:nvPicPr>
        <p:blipFill>
          <a:blip r:embed="rId3"/>
          <a:stretch>
            <a:fillRect/>
          </a:stretch>
        </p:blipFill>
        <p:spPr>
          <a:xfrm>
            <a:off x="54428" y="1705577"/>
            <a:ext cx="4118985" cy="4621822"/>
          </a:xfrm>
          <a:prstGeom prst="rect">
            <a:avLst/>
          </a:prstGeom>
        </p:spPr>
      </p:pic>
    </p:spTree>
    <p:extLst>
      <p:ext uri="{BB962C8B-B14F-4D97-AF65-F5344CB8AC3E}">
        <p14:creationId xmlns:p14="http://schemas.microsoft.com/office/powerpoint/2010/main" val="2541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9BF9-A9D4-170A-5E37-162C27B845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B4AB6F-3977-0E28-2696-A199A26F00D8}"/>
              </a:ext>
            </a:extLst>
          </p:cNvPr>
          <p:cNvSpPr>
            <a:spLocks noGrp="1"/>
          </p:cNvSpPr>
          <p:nvPr>
            <p:ph type="title"/>
          </p:nvPr>
        </p:nvSpPr>
        <p:spPr/>
        <p:txBody>
          <a:bodyPr/>
          <a:lstStyle/>
          <a:p>
            <a:r>
              <a:rPr lang="nl-NL" dirty="0"/>
              <a:t>Systemische principes</a:t>
            </a:r>
            <a:br>
              <a:rPr lang="nl-NL" dirty="0"/>
            </a:br>
            <a:r>
              <a:rPr lang="nl-NL" sz="3200" b="0" dirty="0"/>
              <a:t>Meenemen in gesprekkencyclus: welke vragen?</a:t>
            </a:r>
            <a:endParaRPr lang="nl-NL" dirty="0"/>
          </a:p>
        </p:txBody>
      </p:sp>
      <p:pic>
        <p:nvPicPr>
          <p:cNvPr id="3" name="Afbeelding 2" descr="Afbeelding met kleding, schoeisel, staan, persoon&#10;&#10;Door AI gegenereerde inhoud is mogelijk onjuist.">
            <a:extLst>
              <a:ext uri="{FF2B5EF4-FFF2-40B4-BE49-F238E27FC236}">
                <a16:creationId xmlns:a16="http://schemas.microsoft.com/office/drawing/2014/main" id="{CCC41772-B1DB-BBCC-D6A9-2200267B3D44}"/>
              </a:ext>
            </a:extLst>
          </p:cNvPr>
          <p:cNvPicPr>
            <a:picLocks noChangeAspect="1"/>
          </p:cNvPicPr>
          <p:nvPr/>
        </p:nvPicPr>
        <p:blipFill>
          <a:blip r:embed="rId3"/>
          <a:stretch>
            <a:fillRect/>
          </a:stretch>
        </p:blipFill>
        <p:spPr>
          <a:xfrm>
            <a:off x="54428" y="1705577"/>
            <a:ext cx="4118985" cy="4621822"/>
          </a:xfrm>
          <a:prstGeom prst="rect">
            <a:avLst/>
          </a:prstGeom>
        </p:spPr>
      </p:pic>
      <p:sp>
        <p:nvSpPr>
          <p:cNvPr id="6" name="Tekstvak 5">
            <a:extLst>
              <a:ext uri="{FF2B5EF4-FFF2-40B4-BE49-F238E27FC236}">
                <a16:creationId xmlns:a16="http://schemas.microsoft.com/office/drawing/2014/main" id="{EB019952-154E-006D-624B-0E04DB149754}"/>
              </a:ext>
            </a:extLst>
          </p:cNvPr>
          <p:cNvSpPr txBox="1"/>
          <p:nvPr/>
        </p:nvSpPr>
        <p:spPr>
          <a:xfrm>
            <a:off x="4542973" y="1705577"/>
            <a:ext cx="6589484" cy="5016758"/>
          </a:xfrm>
          <a:prstGeom prst="rect">
            <a:avLst/>
          </a:prstGeom>
          <a:noFill/>
        </p:spPr>
        <p:txBody>
          <a:bodyPr wrap="square">
            <a:spAutoFit/>
          </a:bodyPr>
          <a:lstStyle/>
          <a:p>
            <a:pPr algn="l">
              <a:buNone/>
            </a:pPr>
            <a:r>
              <a:rPr lang="nl-NL" sz="2000" b="1" i="0" u="none" strike="noStrike" dirty="0">
                <a:solidFill>
                  <a:srgbClr val="000000"/>
                </a:solidFill>
                <a:effectLst/>
                <a:latin typeface="Century Gothic" panose="020B0502020202020204" pitchFamily="34" charset="0"/>
              </a:rPr>
              <a:t>Over plek en rol</a:t>
            </a:r>
          </a:p>
          <a:p>
            <a:pPr algn="l">
              <a:buFont typeface="Arial" panose="020B0604020202020204" pitchFamily="34" charset="0"/>
              <a:buChar char="•"/>
            </a:pPr>
            <a:r>
              <a:rPr lang="nl-NL" sz="2000" b="0" i="0" u="none" strike="noStrike" dirty="0">
                <a:solidFill>
                  <a:srgbClr val="000000"/>
                </a:solidFill>
                <a:effectLst/>
                <a:latin typeface="Century Gothic" panose="020B0502020202020204" pitchFamily="34" charset="0"/>
              </a:rPr>
              <a:t>“Hoe voel jij je op jouw plek binnen het team?”</a:t>
            </a:r>
          </a:p>
          <a:p>
            <a:pPr algn="l">
              <a:buFont typeface="Arial" panose="020B0604020202020204" pitchFamily="34" charset="0"/>
              <a:buChar char="•"/>
            </a:pPr>
            <a:r>
              <a:rPr lang="nl-NL" sz="2000" b="0" i="0" u="none" strike="noStrike" dirty="0">
                <a:solidFill>
                  <a:srgbClr val="000000"/>
                </a:solidFill>
                <a:effectLst/>
                <a:latin typeface="Century Gothic" panose="020B0502020202020204" pitchFamily="34" charset="0"/>
              </a:rPr>
              <a:t>“Is er een rol die je (onbewust) bent gaan vervullen die eigenlijk niet officieel bij je hoort?”</a:t>
            </a:r>
          </a:p>
          <a:p>
            <a:pPr algn="l">
              <a:buFont typeface="Arial" panose="020B0604020202020204" pitchFamily="34" charset="0"/>
              <a:buChar char="•"/>
            </a:pPr>
            <a:r>
              <a:rPr lang="nl-NL" sz="2000" b="0" i="0" u="none" strike="noStrike" dirty="0">
                <a:solidFill>
                  <a:srgbClr val="000000"/>
                </a:solidFill>
                <a:effectLst/>
                <a:latin typeface="Century Gothic" panose="020B0502020202020204" pitchFamily="34" charset="0"/>
              </a:rPr>
              <a:t>“Wie of wat staat er naast je? En wie of wat ontbreekt er?”</a:t>
            </a:r>
          </a:p>
          <a:p>
            <a:pPr algn="l">
              <a:buNone/>
            </a:pPr>
            <a:r>
              <a:rPr lang="nl-NL" sz="2000" b="1" i="0" u="none" strike="noStrike" dirty="0">
                <a:solidFill>
                  <a:srgbClr val="000000"/>
                </a:solidFill>
                <a:effectLst/>
                <a:latin typeface="Century Gothic" panose="020B0502020202020204" pitchFamily="34" charset="0"/>
              </a:rPr>
              <a:t>Over geven en nemen</a:t>
            </a:r>
          </a:p>
          <a:p>
            <a:pPr algn="l">
              <a:buFont typeface="Arial" panose="020B0604020202020204" pitchFamily="34" charset="0"/>
              <a:buChar char="•"/>
            </a:pPr>
            <a:r>
              <a:rPr lang="nl-NL" sz="2000" b="0" i="0" u="none" strike="noStrike" dirty="0">
                <a:solidFill>
                  <a:srgbClr val="000000"/>
                </a:solidFill>
                <a:effectLst/>
                <a:latin typeface="Century Gothic" panose="020B0502020202020204" pitchFamily="34" charset="0"/>
              </a:rPr>
              <a:t>“Voel jij dat wat jij geeft ook wordt gezien en gewaardeerd?”</a:t>
            </a:r>
          </a:p>
          <a:p>
            <a:pPr algn="l">
              <a:buFont typeface="Arial" panose="020B0604020202020204" pitchFamily="34" charset="0"/>
              <a:buChar char="•"/>
            </a:pPr>
            <a:r>
              <a:rPr lang="nl-NL" sz="2000" b="0" i="0" u="none" strike="noStrike" dirty="0">
                <a:solidFill>
                  <a:srgbClr val="000000"/>
                </a:solidFill>
                <a:effectLst/>
                <a:latin typeface="Century Gothic" panose="020B0502020202020204" pitchFamily="34" charset="0"/>
              </a:rPr>
              <a:t>“Waar geef jij misschien te veel – en waarom?”</a:t>
            </a:r>
          </a:p>
          <a:p>
            <a:pPr algn="l">
              <a:buFont typeface="Arial" panose="020B0604020202020204" pitchFamily="34" charset="0"/>
              <a:buChar char="•"/>
            </a:pPr>
            <a:r>
              <a:rPr lang="nl-NL" sz="2000" b="0" i="0" u="none" strike="noStrike" dirty="0">
                <a:solidFill>
                  <a:srgbClr val="000000"/>
                </a:solidFill>
                <a:effectLst/>
                <a:latin typeface="Century Gothic" panose="020B0502020202020204" pitchFamily="34" charset="0"/>
              </a:rPr>
              <a:t>“Waar houd jij jezelf (misschien uit loyaliteit) in?”</a:t>
            </a:r>
          </a:p>
          <a:p>
            <a:pPr algn="l">
              <a:buNone/>
            </a:pPr>
            <a:r>
              <a:rPr lang="nl-NL" sz="2000" b="1" i="0" u="none" strike="noStrike" dirty="0">
                <a:solidFill>
                  <a:srgbClr val="000000"/>
                </a:solidFill>
                <a:effectLst/>
                <a:latin typeface="Century Gothic" panose="020B0502020202020204" pitchFamily="34" charset="0"/>
              </a:rPr>
              <a:t>Over wat er niet gezegd wordt</a:t>
            </a:r>
          </a:p>
          <a:p>
            <a:pPr algn="l">
              <a:buFont typeface="Arial" panose="020B0604020202020204" pitchFamily="34" charset="0"/>
              <a:buChar char="•"/>
            </a:pPr>
            <a:r>
              <a:rPr lang="nl-NL" sz="2000" b="0" i="0" u="none" strike="noStrike" dirty="0">
                <a:solidFill>
                  <a:srgbClr val="000000"/>
                </a:solidFill>
                <a:effectLst/>
                <a:latin typeface="Century Gothic" panose="020B0502020202020204" pitchFamily="34" charset="0"/>
              </a:rPr>
              <a:t>“Wat wordt in jouw ogen niet uitgesproken in dit team of in onze organisatie?”</a:t>
            </a:r>
          </a:p>
          <a:p>
            <a:pPr algn="l">
              <a:buFont typeface="Arial" panose="020B0604020202020204" pitchFamily="34" charset="0"/>
              <a:buChar char="•"/>
            </a:pPr>
            <a:r>
              <a:rPr lang="nl-NL" sz="2000" b="0" i="0" u="none" strike="noStrike" dirty="0">
                <a:solidFill>
                  <a:srgbClr val="000000"/>
                </a:solidFill>
                <a:effectLst/>
                <a:latin typeface="Century Gothic" panose="020B0502020202020204" pitchFamily="34" charset="0"/>
              </a:rPr>
              <a:t>“Wat zou je zeggen als alles gezegd mocht </a:t>
            </a:r>
            <a:r>
              <a:rPr lang="nl-NL" sz="2000" b="0" i="0" u="none" strike="noStrike">
                <a:solidFill>
                  <a:srgbClr val="000000"/>
                </a:solidFill>
                <a:effectLst/>
                <a:latin typeface="Century Gothic" panose="020B0502020202020204" pitchFamily="34" charset="0"/>
              </a:rPr>
              <a:t>worden?”</a:t>
            </a:r>
            <a:endParaRPr lang="nl-NL" sz="2000" b="0" i="0" u="none" strike="noStrike"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1328980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25CD7-416C-AB3B-6F3F-0587D87A55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24081E-2C5E-613A-F295-0559915BC9E2}"/>
              </a:ext>
            </a:extLst>
          </p:cNvPr>
          <p:cNvSpPr>
            <a:spLocks noGrp="1"/>
          </p:cNvSpPr>
          <p:nvPr>
            <p:ph type="title"/>
          </p:nvPr>
        </p:nvSpPr>
        <p:spPr/>
        <p:txBody>
          <a:bodyPr/>
          <a:lstStyle/>
          <a:p>
            <a:r>
              <a:rPr lang="nl-NL" dirty="0"/>
              <a:t>De workshop</a:t>
            </a:r>
          </a:p>
        </p:txBody>
      </p:sp>
      <p:pic>
        <p:nvPicPr>
          <p:cNvPr id="3" name="Onlinemedia 2" title="Systemisch werken">
            <a:hlinkClick r:id="" action="ppaction://media"/>
            <a:extLst>
              <a:ext uri="{FF2B5EF4-FFF2-40B4-BE49-F238E27FC236}">
                <a16:creationId xmlns:a16="http://schemas.microsoft.com/office/drawing/2014/main" id="{413965BE-03E4-E009-E09A-A9A0029762A2}"/>
              </a:ext>
            </a:extLst>
          </p:cNvPr>
          <p:cNvPicPr>
            <a:picLocks noRot="1" noChangeAspect="1"/>
          </p:cNvPicPr>
          <p:nvPr>
            <a:videoFile r:link="rId1"/>
          </p:nvPr>
        </p:nvPicPr>
        <p:blipFill>
          <a:blip r:embed="rId4"/>
          <a:stretch>
            <a:fillRect/>
          </a:stretch>
        </p:blipFill>
        <p:spPr>
          <a:xfrm>
            <a:off x="1859651" y="1720969"/>
            <a:ext cx="8459908" cy="4810665"/>
          </a:xfrm>
          <a:prstGeom prst="rect">
            <a:avLst/>
          </a:prstGeom>
        </p:spPr>
      </p:pic>
      <p:pic>
        <p:nvPicPr>
          <p:cNvPr id="4" name="Onlinemedia 3" title="Systemisch werken">
            <a:hlinkClick r:id="" action="ppaction://media"/>
            <a:extLst>
              <a:ext uri="{FF2B5EF4-FFF2-40B4-BE49-F238E27FC236}">
                <a16:creationId xmlns:a16="http://schemas.microsoft.com/office/drawing/2014/main" id="{83D2E38A-A554-1C91-FACB-952397997391}"/>
              </a:ext>
            </a:extLst>
          </p:cNvPr>
          <p:cNvPicPr>
            <a:picLocks noRot="1" noChangeAspect="1"/>
          </p:cNvPicPr>
          <p:nvPr>
            <a:videoFile r:link="rId1"/>
          </p:nvPr>
        </p:nvPicPr>
        <p:blipFill>
          <a:blip r:embed="rId5"/>
          <a:stretch>
            <a:fillRect/>
          </a:stretch>
        </p:blipFill>
        <p:spPr>
          <a:xfrm>
            <a:off x="26988" y="0"/>
            <a:ext cx="12138025" cy="6858000"/>
          </a:xfrm>
          <a:prstGeom prst="rect">
            <a:avLst/>
          </a:prstGeom>
        </p:spPr>
      </p:pic>
    </p:spTree>
    <p:extLst>
      <p:ext uri="{BB962C8B-B14F-4D97-AF65-F5344CB8AC3E}">
        <p14:creationId xmlns:p14="http://schemas.microsoft.com/office/powerpoint/2010/main" val="253098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2EBF1-9331-9633-6D8D-FD118163A5E0}"/>
            </a:ext>
          </a:extLst>
        </p:cNvPr>
        <p:cNvGrpSpPr/>
        <p:nvPr/>
      </p:nvGrpSpPr>
      <p:grpSpPr>
        <a:xfrm>
          <a:off x="0" y="0"/>
          <a:ext cx="0" cy="0"/>
          <a:chOff x="0" y="0"/>
          <a:chExt cx="0" cy="0"/>
        </a:xfrm>
      </p:grpSpPr>
      <p:sp>
        <p:nvSpPr>
          <p:cNvPr id="7" name="Titel 1">
            <a:extLst>
              <a:ext uri="{FF2B5EF4-FFF2-40B4-BE49-F238E27FC236}">
                <a16:creationId xmlns:a16="http://schemas.microsoft.com/office/drawing/2014/main" id="{A032F49E-D03E-54EA-5B5A-744F196B5B59}"/>
              </a:ext>
            </a:extLst>
          </p:cNvPr>
          <p:cNvSpPr txBox="1">
            <a:spLocks/>
          </p:cNvSpPr>
          <p:nvPr/>
        </p:nvSpPr>
        <p:spPr>
          <a:xfrm>
            <a:off x="1175610" y="1111931"/>
            <a:ext cx="4714650" cy="687601"/>
          </a:xfrm>
          <a:prstGeom prst="rect">
            <a:avLst/>
          </a:prstGeom>
          <a:noFill/>
          <a:ln>
            <a:noFill/>
          </a:ln>
        </p:spPr>
        <p:txBody>
          <a:bodyPr spcFirstLastPara="1" wrap="square" lIns="0" tIns="0" rIns="0" bIns="0" anchor="t"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bg1"/>
              </a:buClr>
            </a:pPr>
            <a:r>
              <a:rPr lang="en-US" dirty="0" err="1">
                <a:solidFill>
                  <a:schemeClr val="bg1"/>
                </a:solidFill>
              </a:rPr>
              <a:t>Modellen</a:t>
            </a:r>
            <a:r>
              <a:rPr lang="en-US" dirty="0">
                <a:solidFill>
                  <a:schemeClr val="bg1"/>
                </a:solidFill>
              </a:rPr>
              <a:t> </a:t>
            </a:r>
            <a:r>
              <a:rPr lang="en-US" dirty="0" err="1">
                <a:solidFill>
                  <a:schemeClr val="bg1"/>
                </a:solidFill>
              </a:rPr>
              <a:t>samengevat</a:t>
            </a:r>
            <a:endParaRPr lang="nl-NL" dirty="0">
              <a:solidFill>
                <a:schemeClr val="bg1"/>
              </a:solidFill>
            </a:endParaRPr>
          </a:p>
        </p:txBody>
      </p:sp>
      <p:graphicFrame>
        <p:nvGraphicFramePr>
          <p:cNvPr id="8" name="Tabel 7">
            <a:extLst>
              <a:ext uri="{FF2B5EF4-FFF2-40B4-BE49-F238E27FC236}">
                <a16:creationId xmlns:a16="http://schemas.microsoft.com/office/drawing/2014/main" id="{549B9931-95B8-EEB4-03DF-73ED537B630D}"/>
              </a:ext>
            </a:extLst>
          </p:cNvPr>
          <p:cNvGraphicFramePr>
            <a:graphicFrameLocks noGrp="1"/>
          </p:cNvGraphicFramePr>
          <p:nvPr>
            <p:extLst>
              <p:ext uri="{D42A27DB-BD31-4B8C-83A1-F6EECF244321}">
                <p14:modId xmlns:p14="http://schemas.microsoft.com/office/powerpoint/2010/main" val="984432298"/>
              </p:ext>
            </p:extLst>
          </p:nvPr>
        </p:nvGraphicFramePr>
        <p:xfrm>
          <a:off x="1175610" y="1945640"/>
          <a:ext cx="8569281" cy="2352040"/>
        </p:xfrm>
        <a:graphic>
          <a:graphicData uri="http://schemas.openxmlformats.org/drawingml/2006/table">
            <a:tbl>
              <a:tblPr firstRow="1" bandRow="1">
                <a:tableStyleId>{073A0DAA-6AF3-43AB-8588-CEC1D06C72B9}</a:tableStyleId>
              </a:tblPr>
              <a:tblGrid>
                <a:gridCol w="2856427">
                  <a:extLst>
                    <a:ext uri="{9D8B030D-6E8A-4147-A177-3AD203B41FA5}">
                      <a16:colId xmlns:a16="http://schemas.microsoft.com/office/drawing/2014/main" val="3143882571"/>
                    </a:ext>
                  </a:extLst>
                </a:gridCol>
                <a:gridCol w="2856427">
                  <a:extLst>
                    <a:ext uri="{9D8B030D-6E8A-4147-A177-3AD203B41FA5}">
                      <a16:colId xmlns:a16="http://schemas.microsoft.com/office/drawing/2014/main" val="676362535"/>
                    </a:ext>
                  </a:extLst>
                </a:gridCol>
                <a:gridCol w="2856427">
                  <a:extLst>
                    <a:ext uri="{9D8B030D-6E8A-4147-A177-3AD203B41FA5}">
                      <a16:colId xmlns:a16="http://schemas.microsoft.com/office/drawing/2014/main" val="487165720"/>
                    </a:ext>
                  </a:extLst>
                </a:gridCol>
              </a:tblGrid>
              <a:tr h="490568">
                <a:tc>
                  <a:txBody>
                    <a:bodyPr/>
                    <a:lstStyle/>
                    <a:p>
                      <a:r>
                        <a:rPr lang="nl-NL" dirty="0">
                          <a:latin typeface="Century Gothic" panose="020B0502020202020204" pitchFamily="34" charset="0"/>
                        </a:rPr>
                        <a:t>Theorie</a:t>
                      </a:r>
                    </a:p>
                  </a:txBody>
                  <a:tcPr/>
                </a:tc>
                <a:tc>
                  <a:txBody>
                    <a:bodyPr/>
                    <a:lstStyle/>
                    <a:p>
                      <a:r>
                        <a:rPr lang="nl-NL" dirty="0">
                          <a:latin typeface="Century Gothic" panose="020B0502020202020204" pitchFamily="34" charset="0"/>
                        </a:rPr>
                        <a:t>Waar gaat het over?</a:t>
                      </a:r>
                    </a:p>
                  </a:txBody>
                  <a:tcPr/>
                </a:tc>
                <a:tc>
                  <a:txBody>
                    <a:bodyPr/>
                    <a:lstStyle/>
                    <a:p>
                      <a:r>
                        <a:rPr lang="nl-NL" dirty="0">
                          <a:latin typeface="Century Gothic" panose="020B0502020202020204" pitchFamily="34" charset="0"/>
                        </a:rPr>
                        <a:t>Wat levert het op?</a:t>
                      </a:r>
                    </a:p>
                  </a:txBody>
                  <a:tcPr/>
                </a:tc>
                <a:extLst>
                  <a:ext uri="{0D108BD9-81ED-4DB2-BD59-A6C34878D82A}">
                    <a16:rowId xmlns:a16="http://schemas.microsoft.com/office/drawing/2014/main" val="2285256627"/>
                  </a:ext>
                </a:extLst>
              </a:tr>
              <a:tr h="685452">
                <a:tc>
                  <a:txBody>
                    <a:bodyPr/>
                    <a:lstStyle/>
                    <a:p>
                      <a:r>
                        <a:rPr lang="nl-NL" dirty="0">
                          <a:latin typeface="Century Gothic" panose="020B0502020202020204" pitchFamily="34" charset="0"/>
                        </a:rPr>
                        <a:t>JD-R</a:t>
                      </a:r>
                    </a:p>
                  </a:txBody>
                  <a:tcPr/>
                </a:tc>
                <a:tc>
                  <a:txBody>
                    <a:bodyPr/>
                    <a:lstStyle/>
                    <a:p>
                      <a:r>
                        <a:rPr lang="nl-NL" dirty="0">
                          <a:latin typeface="Century Gothic" panose="020B0502020202020204" pitchFamily="34" charset="0"/>
                        </a:rPr>
                        <a:t>Taakeisen, hulpbronnen, balans</a:t>
                      </a:r>
                    </a:p>
                  </a:txBody>
                  <a:tcPr/>
                </a:tc>
                <a:tc>
                  <a:txBody>
                    <a:bodyPr/>
                    <a:lstStyle/>
                    <a:p>
                      <a:r>
                        <a:rPr lang="nl-NL" dirty="0">
                          <a:latin typeface="Century Gothic" panose="020B0502020202020204" pitchFamily="34" charset="0"/>
                        </a:rPr>
                        <a:t>Energie, voorkomen van uitputting</a:t>
                      </a:r>
                    </a:p>
                  </a:txBody>
                  <a:tcPr/>
                </a:tc>
                <a:extLst>
                  <a:ext uri="{0D108BD9-81ED-4DB2-BD59-A6C34878D82A}">
                    <a16:rowId xmlns:a16="http://schemas.microsoft.com/office/drawing/2014/main" val="309466071"/>
                  </a:ext>
                </a:extLst>
              </a:tr>
              <a:tr h="685452">
                <a:tc>
                  <a:txBody>
                    <a:bodyPr/>
                    <a:lstStyle/>
                    <a:p>
                      <a:r>
                        <a:rPr lang="nl-NL" dirty="0">
                          <a:latin typeface="Century Gothic" panose="020B0502020202020204" pitchFamily="34" charset="0"/>
                        </a:rPr>
                        <a:t>ZDT</a:t>
                      </a:r>
                    </a:p>
                  </a:txBody>
                  <a:tcPr/>
                </a:tc>
                <a:tc>
                  <a:txBody>
                    <a:bodyPr/>
                    <a:lstStyle/>
                    <a:p>
                      <a:r>
                        <a:rPr lang="nl-NL" dirty="0">
                          <a:latin typeface="Century Gothic" panose="020B0502020202020204" pitchFamily="34" charset="0"/>
                        </a:rPr>
                        <a:t>Psychologische behoeften</a:t>
                      </a:r>
                    </a:p>
                  </a:txBody>
                  <a:tcPr/>
                </a:tc>
                <a:tc>
                  <a:txBody>
                    <a:bodyPr/>
                    <a:lstStyle/>
                    <a:p>
                      <a:r>
                        <a:rPr lang="nl-NL" dirty="0">
                          <a:latin typeface="Century Gothic" panose="020B0502020202020204" pitchFamily="34" charset="0"/>
                        </a:rPr>
                        <a:t>Intrinsieke motivatie, kracht om te herstellen</a:t>
                      </a:r>
                    </a:p>
                  </a:txBody>
                  <a:tcPr/>
                </a:tc>
                <a:extLst>
                  <a:ext uri="{0D108BD9-81ED-4DB2-BD59-A6C34878D82A}">
                    <a16:rowId xmlns:a16="http://schemas.microsoft.com/office/drawing/2014/main" val="2000556893"/>
                  </a:ext>
                </a:extLst>
              </a:tr>
              <a:tr h="490568">
                <a:tc>
                  <a:txBody>
                    <a:bodyPr/>
                    <a:lstStyle/>
                    <a:p>
                      <a:r>
                        <a:rPr lang="nl-NL" dirty="0">
                          <a:latin typeface="Century Gothic" panose="020B0502020202020204" pitchFamily="34" charset="0"/>
                        </a:rPr>
                        <a:t>Systemisch werken</a:t>
                      </a:r>
                    </a:p>
                  </a:txBody>
                  <a:tcPr/>
                </a:tc>
                <a:tc>
                  <a:txBody>
                    <a:bodyPr/>
                    <a:lstStyle/>
                    <a:p>
                      <a:r>
                        <a:rPr lang="nl-NL" dirty="0">
                          <a:latin typeface="Century Gothic" panose="020B0502020202020204" pitchFamily="34" charset="0"/>
                        </a:rPr>
                        <a:t>Relaties en patronen</a:t>
                      </a:r>
                    </a:p>
                  </a:txBody>
                  <a:tcPr/>
                </a:tc>
                <a:tc>
                  <a:txBody>
                    <a:bodyPr/>
                    <a:lstStyle/>
                    <a:p>
                      <a:r>
                        <a:rPr lang="nl-NL" dirty="0">
                          <a:latin typeface="Century Gothic" panose="020B0502020202020204" pitchFamily="34" charset="0"/>
                        </a:rPr>
                        <a:t>Duidelijkheid en veiligheid</a:t>
                      </a:r>
                    </a:p>
                  </a:txBody>
                  <a:tcPr/>
                </a:tc>
                <a:extLst>
                  <a:ext uri="{0D108BD9-81ED-4DB2-BD59-A6C34878D82A}">
                    <a16:rowId xmlns:a16="http://schemas.microsoft.com/office/drawing/2014/main" val="1374270820"/>
                  </a:ext>
                </a:extLst>
              </a:tr>
            </a:tbl>
          </a:graphicData>
        </a:graphic>
      </p:graphicFrame>
    </p:spTree>
    <p:extLst>
      <p:ext uri="{BB962C8B-B14F-4D97-AF65-F5344CB8AC3E}">
        <p14:creationId xmlns:p14="http://schemas.microsoft.com/office/powerpoint/2010/main" val="3720686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5"/>
          <p:cNvSpPr/>
          <p:nvPr/>
        </p:nvSpPr>
        <p:spPr>
          <a:xfrm>
            <a:off x="6346966" y="4531739"/>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00" name="Google Shape;500;p15"/>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000"/>
              <a:buFont typeface="Century Gothic"/>
              <a:buNone/>
            </a:pPr>
            <a:r>
              <a:rPr lang="nl-NL"/>
              <a:t>Meer informatie</a:t>
            </a:r>
            <a:endParaRPr/>
          </a:p>
        </p:txBody>
      </p:sp>
      <p:sp>
        <p:nvSpPr>
          <p:cNvPr id="501" name="Google Shape;501;p15"/>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nl-NL"/>
              <a:t>Nieuwsgierig en wil je meer</a:t>
            </a:r>
            <a:endParaRPr/>
          </a:p>
          <a:p>
            <a:pPr marL="0" lvl="0" indent="0" algn="l" rtl="0">
              <a:lnSpc>
                <a:spcPct val="90000"/>
              </a:lnSpc>
              <a:spcBef>
                <a:spcPts val="540"/>
              </a:spcBef>
              <a:spcAft>
                <a:spcPts val="0"/>
              </a:spcAft>
              <a:buClr>
                <a:schemeClr val="dk1"/>
              </a:buClr>
              <a:buSzPts val="1800"/>
              <a:buNone/>
            </a:pPr>
            <a:r>
              <a:rPr lang="nl-NL"/>
              <a:t>over ons werk weten?</a:t>
            </a:r>
            <a:endParaRPr/>
          </a:p>
        </p:txBody>
      </p:sp>
      <p:sp>
        <p:nvSpPr>
          <p:cNvPr id="502" name="Google Shape;502;p15"/>
          <p:cNvSpPr txBox="1"/>
          <p:nvPr/>
        </p:nvSpPr>
        <p:spPr>
          <a:xfrm>
            <a:off x="2459990" y="3097933"/>
            <a:ext cx="363601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Website</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www.aeno.nl</a:t>
            </a:r>
            <a:endParaRPr sz="2000" b="0" i="0" u="none" strike="noStrike" cap="none">
              <a:solidFill>
                <a:schemeClr val="dk1"/>
              </a:solidFill>
              <a:latin typeface="Century Gothic"/>
              <a:ea typeface="Century Gothic"/>
              <a:cs typeface="Century Gothic"/>
              <a:sym typeface="Century Gothic"/>
            </a:endParaRPr>
          </a:p>
        </p:txBody>
      </p:sp>
      <p:sp>
        <p:nvSpPr>
          <p:cNvPr id="503" name="Google Shape;503;p15"/>
          <p:cNvSpPr/>
          <p:nvPr/>
        </p:nvSpPr>
        <p:spPr>
          <a:xfrm>
            <a:off x="6338418" y="2940092"/>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04" name="Google Shape;504;p15"/>
          <p:cNvSpPr txBox="1"/>
          <p:nvPr/>
        </p:nvSpPr>
        <p:spPr>
          <a:xfrm>
            <a:off x="2400996" y="4689580"/>
            <a:ext cx="369500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Community</a:t>
            </a:r>
            <a:endParaRPr sz="2000" b="0" i="0" u="sng" strike="noStrike" cap="none">
              <a:solidFill>
                <a:srgbClr val="F1736D"/>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www.aeno.nl/communities</a:t>
            </a:r>
            <a:endParaRPr sz="2000" b="0" i="0" u="none" strike="noStrike" cap="none">
              <a:solidFill>
                <a:schemeClr val="dk1"/>
              </a:solidFill>
              <a:latin typeface="Century Gothic"/>
              <a:ea typeface="Century Gothic"/>
              <a:cs typeface="Century Gothic"/>
              <a:sym typeface="Century Gothic"/>
            </a:endParaRPr>
          </a:p>
        </p:txBody>
      </p:sp>
      <p:sp>
        <p:nvSpPr>
          <p:cNvPr id="505" name="Google Shape;505;p15"/>
          <p:cNvSpPr txBox="1"/>
          <p:nvPr/>
        </p:nvSpPr>
        <p:spPr>
          <a:xfrm>
            <a:off x="7574133" y="3097933"/>
            <a:ext cx="377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Events</a:t>
            </a:r>
            <a:endParaRPr sz="2000" b="0" i="0" u="sng" strike="noStrike" cap="none">
              <a:solidFill>
                <a:srgbClr val="F1736D"/>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www.aeno.nl/agenda</a:t>
            </a:r>
            <a:endParaRPr sz="2000" b="0" i="0" u="none" strike="noStrike" cap="none">
              <a:solidFill>
                <a:schemeClr val="dk1"/>
              </a:solidFill>
              <a:latin typeface="Century Gothic"/>
              <a:ea typeface="Century Gothic"/>
              <a:cs typeface="Century Gothic"/>
              <a:sym typeface="Century Gothic"/>
            </a:endParaRPr>
          </a:p>
        </p:txBody>
      </p:sp>
      <p:sp>
        <p:nvSpPr>
          <p:cNvPr id="506" name="Google Shape;506;p15"/>
          <p:cNvSpPr txBox="1"/>
          <p:nvPr/>
        </p:nvSpPr>
        <p:spPr>
          <a:xfrm>
            <a:off x="7515141" y="4674191"/>
            <a:ext cx="383707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Nieuwsbrieven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www.aeno.nl/nieuwsbrieven</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www.tinyurl.com/JDR-Nieuws</a:t>
            </a:r>
            <a:r>
              <a:rPr lang="nl-NL" sz="2000" b="0" i="0" u="none" strike="noStrike" cap="none">
                <a:solidFill>
                  <a:schemeClr val="dk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pic>
        <p:nvPicPr>
          <p:cNvPr id="507" name="Google Shape;507;p15" descr="Agenda met effen opvulling"/>
          <p:cNvPicPr preferRelativeResize="0"/>
          <p:nvPr/>
        </p:nvPicPr>
        <p:blipFill rotWithShape="1">
          <a:blip r:embed="rId8">
            <a:alphaModFix/>
          </a:blip>
          <a:srcRect/>
          <a:stretch/>
        </p:blipFill>
        <p:spPr>
          <a:xfrm>
            <a:off x="6370536" y="2948509"/>
            <a:ext cx="914400" cy="914400"/>
          </a:xfrm>
          <a:prstGeom prst="rect">
            <a:avLst/>
          </a:prstGeom>
          <a:noFill/>
          <a:ln>
            <a:noFill/>
          </a:ln>
        </p:spPr>
      </p:pic>
      <p:pic>
        <p:nvPicPr>
          <p:cNvPr id="508" name="Google Shape;508;p15" descr="Open enveloppe met effen opvulling"/>
          <p:cNvPicPr preferRelativeResize="0"/>
          <p:nvPr/>
        </p:nvPicPr>
        <p:blipFill rotWithShape="1">
          <a:blip r:embed="rId9">
            <a:alphaModFix/>
          </a:blip>
          <a:srcRect/>
          <a:stretch/>
        </p:blipFill>
        <p:spPr>
          <a:xfrm>
            <a:off x="6455430" y="4633598"/>
            <a:ext cx="727516" cy="727516"/>
          </a:xfrm>
          <a:prstGeom prst="rect">
            <a:avLst/>
          </a:prstGeom>
          <a:noFill/>
          <a:ln>
            <a:noFill/>
          </a:ln>
        </p:spPr>
      </p:pic>
      <p:sp>
        <p:nvSpPr>
          <p:cNvPr id="509" name="Google Shape;509;p15"/>
          <p:cNvSpPr/>
          <p:nvPr/>
        </p:nvSpPr>
        <p:spPr>
          <a:xfrm>
            <a:off x="1059055" y="2940092"/>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10" name="Google Shape;510;p15"/>
          <p:cNvSpPr/>
          <p:nvPr/>
        </p:nvSpPr>
        <p:spPr>
          <a:xfrm>
            <a:off x="1037020" y="4531739"/>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511" name="Google Shape;511;p15" descr="Internet met effen opvulling"/>
          <p:cNvPicPr preferRelativeResize="0"/>
          <p:nvPr/>
        </p:nvPicPr>
        <p:blipFill rotWithShape="1">
          <a:blip r:embed="rId10">
            <a:alphaModFix/>
          </a:blip>
          <a:srcRect/>
          <a:stretch/>
        </p:blipFill>
        <p:spPr>
          <a:xfrm>
            <a:off x="1082625" y="2948509"/>
            <a:ext cx="914400" cy="914400"/>
          </a:xfrm>
          <a:prstGeom prst="rect">
            <a:avLst/>
          </a:prstGeom>
          <a:noFill/>
          <a:ln>
            <a:noFill/>
          </a:ln>
        </p:spPr>
      </p:pic>
      <p:pic>
        <p:nvPicPr>
          <p:cNvPr id="512" name="Google Shape;512;p15" descr="Verbindingen met effen opvulling"/>
          <p:cNvPicPr preferRelativeResize="0"/>
          <p:nvPr/>
        </p:nvPicPr>
        <p:blipFill rotWithShape="1">
          <a:blip r:embed="rId11">
            <a:alphaModFix/>
          </a:blip>
          <a:srcRect/>
          <a:stretch/>
        </p:blipFill>
        <p:spPr>
          <a:xfrm>
            <a:off x="1037020" y="4540156"/>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Text Box 2">
            <a:extLst>
              <a:ext uri="{FF2B5EF4-FFF2-40B4-BE49-F238E27FC236}">
                <a16:creationId xmlns:a16="http://schemas.microsoft.com/office/drawing/2014/main" id="{AC1C956F-DBEA-62D3-FA52-CBE48E820DDF}"/>
              </a:ext>
            </a:extLst>
          </p:cNvPr>
          <p:cNvSpPr txBox="1">
            <a:spLocks noChangeArrowheads="1"/>
          </p:cNvSpPr>
          <p:nvPr/>
        </p:nvSpPr>
        <p:spPr bwMode="auto">
          <a:xfrm>
            <a:off x="1200294" y="863453"/>
            <a:ext cx="9477081" cy="5663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nl-NL" sz="2000" dirty="0"/>
              <a:t>											</a:t>
            </a:r>
          </a:p>
          <a:p>
            <a:pPr eaLnBrk="1" hangingPunct="1"/>
            <a:endParaRPr lang="nl-NL" sz="2000" dirty="0"/>
          </a:p>
          <a:p>
            <a:pPr eaLnBrk="1" hangingPunct="1"/>
            <a:r>
              <a:rPr lang="nl-NL" sz="2000" dirty="0"/>
              <a:t>						</a:t>
            </a:r>
            <a:r>
              <a:rPr lang="nl-NL" sz="1600" b="0" dirty="0">
                <a:solidFill>
                  <a:srgbClr val="FF0000"/>
                </a:solidFill>
                <a:latin typeface="Century Gothic" panose="020B0502020202020204" pitchFamily="34" charset="0"/>
              </a:rPr>
              <a:t>Motivatie om te</a:t>
            </a:r>
          </a:p>
          <a:p>
            <a:pPr eaLnBrk="1" hangingPunct="1"/>
            <a:r>
              <a:rPr lang="nl-NL" sz="1600" b="0" dirty="0">
                <a:solidFill>
                  <a:srgbClr val="FF0000"/>
                </a:solidFill>
                <a:latin typeface="Century Gothic" panose="020B0502020202020204" pitchFamily="34" charset="0"/>
              </a:rPr>
              <a:t>						leren</a:t>
            </a:r>
          </a:p>
          <a:p>
            <a:pPr eaLnBrk="1" hangingPunct="1"/>
            <a:r>
              <a:rPr lang="nl-NL" sz="2000" dirty="0">
                <a:latin typeface="Avenir Next" panose="020B0503020202020204" pitchFamily="34" charset="0"/>
              </a:rPr>
              <a:t>		</a:t>
            </a:r>
            <a:r>
              <a:rPr lang="nl-NL" sz="1600" b="1" dirty="0">
                <a:latin typeface="Century Gothic" panose="020B0502020202020204" pitchFamily="34" charset="0"/>
              </a:rPr>
              <a:t>Psychologische taakeisen</a:t>
            </a:r>
          </a:p>
          <a:p>
            <a:pPr eaLnBrk="1" hangingPunct="1"/>
            <a:r>
              <a:rPr lang="nl-NL" sz="2000" dirty="0">
                <a:latin typeface="Century Gothic" panose="020B0502020202020204" pitchFamily="34" charset="0"/>
              </a:rPr>
              <a:t>		</a:t>
            </a:r>
            <a:r>
              <a:rPr lang="nl-NL" sz="1400" b="0" i="1" dirty="0">
                <a:latin typeface="Century Gothic" panose="020B0502020202020204" pitchFamily="34" charset="0"/>
              </a:rPr>
              <a:t>laag</a:t>
            </a:r>
            <a:r>
              <a:rPr lang="nl-NL" sz="1400" b="0" dirty="0">
                <a:latin typeface="Century Gothic" panose="020B0502020202020204" pitchFamily="34" charset="0"/>
              </a:rPr>
              <a:t>		</a:t>
            </a:r>
            <a:r>
              <a:rPr lang="nl-NL" sz="1400" b="0" i="1" dirty="0">
                <a:latin typeface="Century Gothic" panose="020B0502020202020204" pitchFamily="34" charset="0"/>
              </a:rPr>
              <a:t>hoog</a:t>
            </a:r>
          </a:p>
          <a:p>
            <a:pPr eaLnBrk="1" hangingPunct="1"/>
            <a:endParaRPr lang="nl-NL" sz="2000" dirty="0">
              <a:latin typeface="Avenir Next" panose="020B0503020202020204" pitchFamily="34" charset="0"/>
            </a:endParaRPr>
          </a:p>
          <a:p>
            <a:pPr eaLnBrk="1" hangingPunct="1"/>
            <a:r>
              <a:rPr lang="nl-NL" sz="1400" b="0" i="1" dirty="0">
                <a:latin typeface="Century Gothic" panose="020B0502020202020204" pitchFamily="34" charset="0"/>
              </a:rPr>
              <a:t>Hoog</a:t>
            </a:r>
            <a:r>
              <a:rPr lang="nl-NL" sz="2000" dirty="0">
                <a:latin typeface="Century Gothic" panose="020B0502020202020204" pitchFamily="34" charset="0"/>
              </a:rPr>
              <a:t>	</a:t>
            </a:r>
            <a:r>
              <a:rPr lang="nl-NL" sz="2000" dirty="0">
                <a:latin typeface="+mn-lt"/>
              </a:rPr>
              <a:t>	</a:t>
            </a:r>
            <a:r>
              <a:rPr lang="nl-NL" sz="1400" b="0" dirty="0">
                <a:latin typeface="Century Gothic" panose="020B0502020202020204" pitchFamily="34" charset="0"/>
              </a:rPr>
              <a:t>weinig		</a:t>
            </a:r>
            <a:r>
              <a:rPr lang="nl-NL" sz="1400" i="1" dirty="0">
                <a:solidFill>
                  <a:srgbClr val="000099"/>
                </a:solidFill>
                <a:latin typeface="Century Gothic" panose="020B0502020202020204" pitchFamily="34" charset="0"/>
              </a:rPr>
              <a:t>actief</a:t>
            </a:r>
          </a:p>
          <a:p>
            <a:pPr eaLnBrk="1" hangingPunct="1"/>
            <a:r>
              <a:rPr lang="nl-NL" sz="2000" b="0" dirty="0">
                <a:latin typeface="Century Gothic" panose="020B0502020202020204" pitchFamily="34" charset="0"/>
              </a:rPr>
              <a:t>		</a:t>
            </a:r>
            <a:r>
              <a:rPr lang="nl-NL" sz="1400" b="0" dirty="0">
                <a:latin typeface="Century Gothic" panose="020B0502020202020204" pitchFamily="34" charset="0"/>
              </a:rPr>
              <a:t>spanning		</a:t>
            </a:r>
            <a:r>
              <a:rPr lang="nl-NL" sz="1400" i="1" dirty="0">
                <a:solidFill>
                  <a:srgbClr val="000099"/>
                </a:solidFill>
                <a:latin typeface="Century Gothic" panose="020B0502020202020204" pitchFamily="34" charset="0"/>
              </a:rPr>
              <a:t>werk</a:t>
            </a:r>
            <a:endParaRPr lang="nl-NL" sz="1400" dirty="0">
              <a:latin typeface="Century Gothic" panose="020B0502020202020204" pitchFamily="34" charset="0"/>
            </a:endParaRPr>
          </a:p>
          <a:p>
            <a:pPr eaLnBrk="1" hangingPunct="1"/>
            <a:r>
              <a:rPr lang="nl-NL" sz="1600" b="1" dirty="0">
                <a:latin typeface="Century Gothic" panose="020B0502020202020204" pitchFamily="34" charset="0"/>
              </a:rPr>
              <a:t>Beslissings-</a:t>
            </a:r>
          </a:p>
          <a:p>
            <a:pPr eaLnBrk="1" hangingPunct="1"/>
            <a:r>
              <a:rPr lang="nl-NL" sz="1600" b="1" dirty="0">
                <a:latin typeface="Century Gothic" panose="020B0502020202020204" pitchFamily="34" charset="0"/>
              </a:rPr>
              <a:t>ruimte</a:t>
            </a:r>
          </a:p>
          <a:p>
            <a:pPr eaLnBrk="1" hangingPunct="1"/>
            <a:r>
              <a:rPr lang="nl-NL" sz="2000" dirty="0">
                <a:latin typeface="Century Gothic" panose="020B0502020202020204" pitchFamily="34" charset="0"/>
              </a:rPr>
              <a:t>		</a:t>
            </a:r>
            <a:r>
              <a:rPr lang="nl-NL" sz="1400" b="0" dirty="0">
                <a:latin typeface="Century Gothic" panose="020B0502020202020204" pitchFamily="34" charset="0"/>
              </a:rPr>
              <a:t>passief		slopend</a:t>
            </a:r>
          </a:p>
          <a:p>
            <a:pPr eaLnBrk="1" hangingPunct="1"/>
            <a:r>
              <a:rPr lang="nl-NL" sz="1400" b="0" i="1" dirty="0">
                <a:latin typeface="Century Gothic" panose="020B0502020202020204" pitchFamily="34" charset="0"/>
              </a:rPr>
              <a:t>Laag</a:t>
            </a:r>
            <a:r>
              <a:rPr lang="nl-NL" sz="1400" dirty="0">
                <a:latin typeface="Century Gothic" panose="020B0502020202020204" pitchFamily="34" charset="0"/>
              </a:rPr>
              <a:t>		</a:t>
            </a:r>
            <a:r>
              <a:rPr lang="nl-NL" sz="1400" b="0" dirty="0">
                <a:latin typeface="Century Gothic" panose="020B0502020202020204" pitchFamily="34" charset="0"/>
              </a:rPr>
              <a:t>werk		werk</a:t>
            </a:r>
          </a:p>
          <a:p>
            <a:pPr eaLnBrk="1" hangingPunct="1"/>
            <a:endParaRPr lang="nl-NL" sz="2000" dirty="0">
              <a:latin typeface="Avenir Next" panose="020B0503020202020204" pitchFamily="34" charset="0"/>
            </a:endParaRPr>
          </a:p>
          <a:p>
            <a:pPr eaLnBrk="1" hangingPunct="1"/>
            <a:r>
              <a:rPr lang="nl-NL" sz="2000" dirty="0">
                <a:latin typeface="Avenir Next" panose="020B0503020202020204" pitchFamily="34" charset="0"/>
              </a:rPr>
              <a:t>																</a:t>
            </a:r>
          </a:p>
          <a:p>
            <a:pPr eaLnBrk="1" hangingPunct="1"/>
            <a:r>
              <a:rPr lang="nl-NL" sz="2000" b="0" dirty="0">
                <a:latin typeface="Avenir Next" panose="020B0503020202020204" pitchFamily="34" charset="0"/>
              </a:rPr>
              <a:t>						</a:t>
            </a:r>
            <a:r>
              <a:rPr lang="nl-NL" sz="1600" b="0" dirty="0">
                <a:solidFill>
                  <a:srgbClr val="FF0000"/>
                </a:solidFill>
                <a:latin typeface="Century Gothic" panose="020B0502020202020204" pitchFamily="34" charset="0"/>
              </a:rPr>
              <a:t>Risico op 	stressreacties</a:t>
            </a:r>
          </a:p>
          <a:p>
            <a:pPr eaLnBrk="1" hangingPunct="1"/>
            <a:endParaRPr lang="nl-NL" sz="2000" dirty="0"/>
          </a:p>
        </p:txBody>
      </p:sp>
      <p:cxnSp>
        <p:nvCxnSpPr>
          <p:cNvPr id="5" name="Rechte verbindingslijn 4">
            <a:extLst>
              <a:ext uri="{FF2B5EF4-FFF2-40B4-BE49-F238E27FC236}">
                <a16:creationId xmlns:a16="http://schemas.microsoft.com/office/drawing/2014/main" id="{781EFB78-C96C-60E5-9BD2-F183590A77C5}"/>
              </a:ext>
            </a:extLst>
          </p:cNvPr>
          <p:cNvCxnSpPr/>
          <p:nvPr/>
        </p:nvCxnSpPr>
        <p:spPr>
          <a:xfrm>
            <a:off x="2801257" y="3164114"/>
            <a:ext cx="0" cy="1959429"/>
          </a:xfrm>
          <a:prstGeom prst="line">
            <a:avLst/>
          </a:prstGeom>
        </p:spPr>
        <p:style>
          <a:lnRef idx="1">
            <a:schemeClr val="dk1"/>
          </a:lnRef>
          <a:fillRef idx="0">
            <a:schemeClr val="dk1"/>
          </a:fillRef>
          <a:effectRef idx="0">
            <a:schemeClr val="dk1"/>
          </a:effectRef>
          <a:fontRef idx="minor">
            <a:schemeClr val="tx1"/>
          </a:fontRef>
        </p:style>
      </p:cxnSp>
      <p:cxnSp>
        <p:nvCxnSpPr>
          <p:cNvPr id="7" name="Rechte verbindingslijn 6">
            <a:extLst>
              <a:ext uri="{FF2B5EF4-FFF2-40B4-BE49-F238E27FC236}">
                <a16:creationId xmlns:a16="http://schemas.microsoft.com/office/drawing/2014/main" id="{2741A42A-9C3A-E828-6603-5B5BFC210BB5}"/>
              </a:ext>
            </a:extLst>
          </p:cNvPr>
          <p:cNvCxnSpPr>
            <a:cxnSpLocks/>
          </p:cNvCxnSpPr>
          <p:nvPr/>
        </p:nvCxnSpPr>
        <p:spPr>
          <a:xfrm>
            <a:off x="5994400" y="3178629"/>
            <a:ext cx="0" cy="1944914"/>
          </a:xfrm>
          <a:prstGeom prst="line">
            <a:avLst/>
          </a:prstGeom>
        </p:spPr>
        <p:style>
          <a:lnRef idx="1">
            <a:schemeClr val="dk1"/>
          </a:lnRef>
          <a:fillRef idx="0">
            <a:schemeClr val="dk1"/>
          </a:fillRef>
          <a:effectRef idx="0">
            <a:schemeClr val="dk1"/>
          </a:effectRef>
          <a:fontRef idx="minor">
            <a:schemeClr val="tx1"/>
          </a:fontRef>
        </p:style>
      </p:cxnSp>
      <p:cxnSp>
        <p:nvCxnSpPr>
          <p:cNvPr id="9" name="Rechte verbindingslijn 8">
            <a:extLst>
              <a:ext uri="{FF2B5EF4-FFF2-40B4-BE49-F238E27FC236}">
                <a16:creationId xmlns:a16="http://schemas.microsoft.com/office/drawing/2014/main" id="{B97A4E57-743E-F5D0-CDD3-14F64F849FB7}"/>
              </a:ext>
            </a:extLst>
          </p:cNvPr>
          <p:cNvCxnSpPr>
            <a:cxnSpLocks/>
          </p:cNvCxnSpPr>
          <p:nvPr/>
        </p:nvCxnSpPr>
        <p:spPr>
          <a:xfrm>
            <a:off x="2801257" y="5123543"/>
            <a:ext cx="3193143" cy="0"/>
          </a:xfrm>
          <a:prstGeom prst="line">
            <a:avLst/>
          </a:prstGeom>
        </p:spPr>
        <p:style>
          <a:lnRef idx="1">
            <a:schemeClr val="dk1"/>
          </a:lnRef>
          <a:fillRef idx="0">
            <a:schemeClr val="dk1"/>
          </a:fillRef>
          <a:effectRef idx="0">
            <a:schemeClr val="dk1"/>
          </a:effectRef>
          <a:fontRef idx="minor">
            <a:schemeClr val="tx1"/>
          </a:fontRef>
        </p:style>
      </p:cxnSp>
      <p:cxnSp>
        <p:nvCxnSpPr>
          <p:cNvPr id="14" name="Rechte verbindingslijn 13">
            <a:extLst>
              <a:ext uri="{FF2B5EF4-FFF2-40B4-BE49-F238E27FC236}">
                <a16:creationId xmlns:a16="http://schemas.microsoft.com/office/drawing/2014/main" id="{405D9D0B-1239-DD71-AB2D-215664536CDB}"/>
              </a:ext>
            </a:extLst>
          </p:cNvPr>
          <p:cNvCxnSpPr/>
          <p:nvPr/>
        </p:nvCxnSpPr>
        <p:spPr>
          <a:xfrm>
            <a:off x="2801257" y="3178629"/>
            <a:ext cx="3193143" cy="0"/>
          </a:xfrm>
          <a:prstGeom prst="line">
            <a:avLst/>
          </a:prstGeom>
        </p:spPr>
        <p:style>
          <a:lnRef idx="1">
            <a:schemeClr val="dk1"/>
          </a:lnRef>
          <a:fillRef idx="0">
            <a:schemeClr val="dk1"/>
          </a:fillRef>
          <a:effectRef idx="0">
            <a:schemeClr val="dk1"/>
          </a:effectRef>
          <a:fontRef idx="minor">
            <a:schemeClr val="tx1"/>
          </a:fontRef>
        </p:style>
      </p:cxnSp>
      <p:cxnSp>
        <p:nvCxnSpPr>
          <p:cNvPr id="16" name="Rechte verbindingslijn 15">
            <a:extLst>
              <a:ext uri="{FF2B5EF4-FFF2-40B4-BE49-F238E27FC236}">
                <a16:creationId xmlns:a16="http://schemas.microsoft.com/office/drawing/2014/main" id="{4FB83837-9B6B-F83C-9C36-E0E812802660}"/>
              </a:ext>
            </a:extLst>
          </p:cNvPr>
          <p:cNvCxnSpPr/>
          <p:nvPr/>
        </p:nvCxnSpPr>
        <p:spPr>
          <a:xfrm>
            <a:off x="4339771" y="3178629"/>
            <a:ext cx="0" cy="1944914"/>
          </a:xfrm>
          <a:prstGeom prst="line">
            <a:avLst/>
          </a:prstGeom>
        </p:spPr>
        <p:style>
          <a:lnRef idx="1">
            <a:schemeClr val="dk1"/>
          </a:lnRef>
          <a:fillRef idx="0">
            <a:schemeClr val="dk1"/>
          </a:fillRef>
          <a:effectRef idx="0">
            <a:schemeClr val="dk1"/>
          </a:effectRef>
          <a:fontRef idx="minor">
            <a:schemeClr val="tx1"/>
          </a:fontRef>
        </p:style>
      </p:cxnSp>
      <p:cxnSp>
        <p:nvCxnSpPr>
          <p:cNvPr id="18" name="Rechte verbindingslijn 17">
            <a:extLst>
              <a:ext uri="{FF2B5EF4-FFF2-40B4-BE49-F238E27FC236}">
                <a16:creationId xmlns:a16="http://schemas.microsoft.com/office/drawing/2014/main" id="{8EAF6F2D-B488-E088-A859-52568D9FD9B5}"/>
              </a:ext>
            </a:extLst>
          </p:cNvPr>
          <p:cNvCxnSpPr/>
          <p:nvPr/>
        </p:nvCxnSpPr>
        <p:spPr>
          <a:xfrm>
            <a:off x="2801257" y="4165600"/>
            <a:ext cx="3193143" cy="0"/>
          </a:xfrm>
          <a:prstGeom prst="line">
            <a:avLst/>
          </a:prstGeom>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311E1291-086D-BFD4-AC10-8A8C65961DE0}"/>
              </a:ext>
            </a:extLst>
          </p:cNvPr>
          <p:cNvCxnSpPr/>
          <p:nvPr/>
        </p:nvCxnSpPr>
        <p:spPr>
          <a:xfrm>
            <a:off x="2801256" y="3193145"/>
            <a:ext cx="3599543" cy="2162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4C5A3C47-8643-6E25-5B08-9BA2FF624981}"/>
              </a:ext>
            </a:extLst>
          </p:cNvPr>
          <p:cNvCxnSpPr>
            <a:cxnSpLocks/>
          </p:cNvCxnSpPr>
          <p:nvPr/>
        </p:nvCxnSpPr>
        <p:spPr>
          <a:xfrm flipV="1">
            <a:off x="2801257" y="3048000"/>
            <a:ext cx="3396342" cy="2075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A1EF5F60-242F-B7A2-B291-D90DF4710906}"/>
              </a:ext>
            </a:extLst>
          </p:cNvPr>
          <p:cNvSpPr txBox="1"/>
          <p:nvPr/>
        </p:nvSpPr>
        <p:spPr>
          <a:xfrm>
            <a:off x="8069943" y="2586335"/>
            <a:ext cx="3280065" cy="707886"/>
          </a:xfrm>
          <a:prstGeom prst="rect">
            <a:avLst/>
          </a:prstGeom>
          <a:noFill/>
        </p:spPr>
        <p:txBody>
          <a:bodyPr wrap="none" rtlCol="0">
            <a:spAutoFit/>
          </a:bodyPr>
          <a:lstStyle/>
          <a:p>
            <a:r>
              <a:rPr lang="nl-NL" sz="2000" b="1" dirty="0">
                <a:latin typeface="Century Gothic" panose="020B0502020202020204" pitchFamily="34" charset="0"/>
              </a:rPr>
              <a:t>“Moedermodel” </a:t>
            </a:r>
            <a:r>
              <a:rPr lang="nl-NL" sz="2000" b="1" dirty="0" err="1">
                <a:latin typeface="Century Gothic" panose="020B0502020202020204" pitchFamily="34" charset="0"/>
              </a:rPr>
              <a:t>Karasek</a:t>
            </a:r>
            <a:endParaRPr lang="nl-NL" sz="2000" b="1" dirty="0">
              <a:latin typeface="Century Gothic" panose="020B0502020202020204" pitchFamily="34" charset="0"/>
            </a:endParaRPr>
          </a:p>
          <a:p>
            <a:r>
              <a:rPr lang="nl-NL" sz="2000" b="1" dirty="0">
                <a:latin typeface="Century Gothic" panose="020B0502020202020204" pitchFamily="34" charset="0"/>
              </a:rPr>
              <a:t>welzijn in werk</a:t>
            </a:r>
          </a:p>
        </p:txBody>
      </p:sp>
      <p:sp>
        <p:nvSpPr>
          <p:cNvPr id="25" name="Ring 24">
            <a:extLst>
              <a:ext uri="{FF2B5EF4-FFF2-40B4-BE49-F238E27FC236}">
                <a16:creationId xmlns:a16="http://schemas.microsoft.com/office/drawing/2014/main" id="{92FF838F-C08F-EF3E-E771-E0AB58A7B3F4}"/>
              </a:ext>
            </a:extLst>
          </p:cNvPr>
          <p:cNvSpPr/>
          <p:nvPr/>
        </p:nvSpPr>
        <p:spPr>
          <a:xfrm>
            <a:off x="4402224" y="3193144"/>
            <a:ext cx="1693776" cy="885370"/>
          </a:xfrm>
          <a:prstGeom prst="donut">
            <a:avLst>
              <a:gd name="adj" fmla="val 12552"/>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A10EA376-4CB5-6BF4-F447-3F1D83412782}"/>
            </a:ext>
          </a:extLst>
        </p:cNvPr>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033F3B82-6344-3B3C-8B43-514B4A848CC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386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D140D-4424-73D3-FF28-88AFDF3377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BBBF78-0B40-0CCA-37DC-AAB6B225ABA6}"/>
              </a:ext>
            </a:extLst>
          </p:cNvPr>
          <p:cNvSpPr>
            <a:spLocks noGrp="1"/>
          </p:cNvSpPr>
          <p:nvPr>
            <p:ph type="title"/>
          </p:nvPr>
        </p:nvSpPr>
        <p:spPr/>
        <p:txBody>
          <a:bodyPr/>
          <a:lstStyle/>
          <a:p>
            <a:r>
              <a:rPr lang="nl-NL" dirty="0"/>
              <a:t>Bevlogenheid</a:t>
            </a:r>
          </a:p>
        </p:txBody>
      </p:sp>
      <p:grpSp>
        <p:nvGrpSpPr>
          <p:cNvPr id="16" name="Groep 15">
            <a:extLst>
              <a:ext uri="{FF2B5EF4-FFF2-40B4-BE49-F238E27FC236}">
                <a16:creationId xmlns:a16="http://schemas.microsoft.com/office/drawing/2014/main" id="{C431A769-17BA-A018-B7E3-3681815F57BE}"/>
              </a:ext>
            </a:extLst>
          </p:cNvPr>
          <p:cNvGrpSpPr/>
          <p:nvPr/>
        </p:nvGrpSpPr>
        <p:grpSpPr>
          <a:xfrm>
            <a:off x="188693" y="1937239"/>
            <a:ext cx="4232030" cy="3826187"/>
            <a:chOff x="188693" y="1937239"/>
            <a:chExt cx="4232030" cy="3826187"/>
          </a:xfrm>
        </p:grpSpPr>
        <p:pic>
          <p:nvPicPr>
            <p:cNvPr id="3" name="Afbeelding 2" descr="Afbeelding met schoeisel, persoon, skateboard&#10;&#10;Door AI gegenereerde inhoud is mogelijk onjuist.">
              <a:extLst>
                <a:ext uri="{FF2B5EF4-FFF2-40B4-BE49-F238E27FC236}">
                  <a16:creationId xmlns:a16="http://schemas.microsoft.com/office/drawing/2014/main" id="{A2B709A9-48CF-1465-4DA2-412A69AFCE9D}"/>
                </a:ext>
              </a:extLst>
            </p:cNvPr>
            <p:cNvPicPr>
              <a:picLocks noChangeAspect="1"/>
            </p:cNvPicPr>
            <p:nvPr/>
          </p:nvPicPr>
          <p:blipFill>
            <a:blip r:embed="rId3"/>
            <a:srcRect l="26782" t="5137" r="26011" b="7808"/>
            <a:stretch/>
          </p:blipFill>
          <p:spPr>
            <a:xfrm>
              <a:off x="832339" y="1937239"/>
              <a:ext cx="2877656" cy="2985115"/>
            </a:xfrm>
            <a:prstGeom prst="rect">
              <a:avLst/>
            </a:prstGeom>
          </p:spPr>
        </p:pic>
        <p:sp>
          <p:nvSpPr>
            <p:cNvPr id="11" name="Tekstvak 10">
              <a:extLst>
                <a:ext uri="{FF2B5EF4-FFF2-40B4-BE49-F238E27FC236}">
                  <a16:creationId xmlns:a16="http://schemas.microsoft.com/office/drawing/2014/main" id="{3893FFD7-7D10-A555-09B0-D2BADAD6940D}"/>
                </a:ext>
              </a:extLst>
            </p:cNvPr>
            <p:cNvSpPr txBox="1"/>
            <p:nvPr/>
          </p:nvSpPr>
          <p:spPr>
            <a:xfrm>
              <a:off x="188693" y="5301761"/>
              <a:ext cx="42320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Vitaliteit</a:t>
              </a:r>
              <a:endParaRPr lang="nl-NL" dirty="0">
                <a:solidFill>
                  <a:srgbClr val="002060"/>
                </a:solidFill>
                <a:latin typeface="Century Gothic" panose="020B0502020202020204" pitchFamily="34" charset="0"/>
              </a:endParaRPr>
            </a:p>
          </p:txBody>
        </p:sp>
      </p:grpSp>
      <p:grpSp>
        <p:nvGrpSpPr>
          <p:cNvPr id="17" name="Groep 16">
            <a:extLst>
              <a:ext uri="{FF2B5EF4-FFF2-40B4-BE49-F238E27FC236}">
                <a16:creationId xmlns:a16="http://schemas.microsoft.com/office/drawing/2014/main" id="{D0A27C3E-B166-8E54-D523-4945F9E793F7}"/>
              </a:ext>
            </a:extLst>
          </p:cNvPr>
          <p:cNvGrpSpPr/>
          <p:nvPr/>
        </p:nvGrpSpPr>
        <p:grpSpPr>
          <a:xfrm>
            <a:off x="4700955" y="2300653"/>
            <a:ext cx="2766652" cy="3462773"/>
            <a:chOff x="4700955" y="2300653"/>
            <a:chExt cx="2766652" cy="3462773"/>
          </a:xfrm>
        </p:grpSpPr>
        <p:pic>
          <p:nvPicPr>
            <p:cNvPr id="4" name="Afbeelding 3" descr="Afbeelding met tekenfilm, clipart, tekening, illustratie&#10;&#10;Door AI gegenereerde inhoud is mogelijk onjuist.">
              <a:extLst>
                <a:ext uri="{FF2B5EF4-FFF2-40B4-BE49-F238E27FC236}">
                  <a16:creationId xmlns:a16="http://schemas.microsoft.com/office/drawing/2014/main" id="{8F7C233F-CB3E-0EC1-AC9B-6BC2818F8D89}"/>
                </a:ext>
              </a:extLst>
            </p:cNvPr>
            <p:cNvPicPr>
              <a:picLocks noChangeAspect="1"/>
            </p:cNvPicPr>
            <p:nvPr/>
          </p:nvPicPr>
          <p:blipFill>
            <a:blip r:embed="rId4"/>
            <a:srcRect l="24423" t="7534" r="30192" b="14466"/>
            <a:stretch/>
          </p:blipFill>
          <p:spPr>
            <a:xfrm>
              <a:off x="4700955" y="2300653"/>
              <a:ext cx="2766652" cy="2674624"/>
            </a:xfrm>
            <a:prstGeom prst="rect">
              <a:avLst/>
            </a:prstGeom>
          </p:spPr>
        </p:pic>
        <p:sp>
          <p:nvSpPr>
            <p:cNvPr id="13" name="Tekstvak 12">
              <a:extLst>
                <a:ext uri="{FF2B5EF4-FFF2-40B4-BE49-F238E27FC236}">
                  <a16:creationId xmlns:a16="http://schemas.microsoft.com/office/drawing/2014/main" id="{7B4CAD22-B83F-C2F9-19E8-40D8EBA85469}"/>
                </a:ext>
              </a:extLst>
            </p:cNvPr>
            <p:cNvSpPr txBox="1"/>
            <p:nvPr/>
          </p:nvSpPr>
          <p:spPr>
            <a:xfrm>
              <a:off x="4717072" y="530176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Toewijding</a:t>
              </a:r>
              <a:endParaRPr lang="nl-NL" dirty="0">
                <a:solidFill>
                  <a:srgbClr val="002060"/>
                </a:solidFill>
                <a:latin typeface="Century Gothic" panose="020B0502020202020204" pitchFamily="34" charset="0"/>
              </a:endParaRPr>
            </a:p>
          </p:txBody>
        </p:sp>
      </p:grpSp>
      <p:grpSp>
        <p:nvGrpSpPr>
          <p:cNvPr id="18" name="Groep 17">
            <a:extLst>
              <a:ext uri="{FF2B5EF4-FFF2-40B4-BE49-F238E27FC236}">
                <a16:creationId xmlns:a16="http://schemas.microsoft.com/office/drawing/2014/main" id="{1A051C43-EAE5-E681-1DA3-A25BD484B4A6}"/>
              </a:ext>
            </a:extLst>
          </p:cNvPr>
          <p:cNvGrpSpPr/>
          <p:nvPr/>
        </p:nvGrpSpPr>
        <p:grpSpPr>
          <a:xfrm>
            <a:off x="8065476" y="2675792"/>
            <a:ext cx="3493488" cy="3087635"/>
            <a:chOff x="8065476" y="2675792"/>
            <a:chExt cx="3493488" cy="3087635"/>
          </a:xfrm>
        </p:grpSpPr>
        <p:pic>
          <p:nvPicPr>
            <p:cNvPr id="9" name="Afbeelding 8" descr="Afbeelding met tekst, kleding, person, Menselijk gezicht&#10;&#10;Door AI gegenereerde inhoud is mogelijk onjuist.">
              <a:extLst>
                <a:ext uri="{FF2B5EF4-FFF2-40B4-BE49-F238E27FC236}">
                  <a16:creationId xmlns:a16="http://schemas.microsoft.com/office/drawing/2014/main" id="{49FC110B-91DD-F4AF-F250-34215B172740}"/>
                </a:ext>
              </a:extLst>
            </p:cNvPr>
            <p:cNvPicPr>
              <a:picLocks noChangeAspect="1"/>
            </p:cNvPicPr>
            <p:nvPr/>
          </p:nvPicPr>
          <p:blipFill>
            <a:blip r:embed="rId5"/>
            <a:srcRect l="12308" t="4795" r="11538" b="7811"/>
            <a:stretch/>
          </p:blipFill>
          <p:spPr>
            <a:xfrm>
              <a:off x="8065476" y="2675792"/>
              <a:ext cx="3493488" cy="2246486"/>
            </a:xfrm>
            <a:prstGeom prst="rect">
              <a:avLst/>
            </a:prstGeom>
          </p:spPr>
        </p:pic>
        <p:sp>
          <p:nvSpPr>
            <p:cNvPr id="15" name="Tekstvak 14">
              <a:extLst>
                <a:ext uri="{FF2B5EF4-FFF2-40B4-BE49-F238E27FC236}">
                  <a16:creationId xmlns:a16="http://schemas.microsoft.com/office/drawing/2014/main" id="{C655907E-5BF2-CF7A-6BF4-6866AF4A7119}"/>
                </a:ext>
              </a:extLst>
            </p:cNvPr>
            <p:cNvSpPr txBox="1"/>
            <p:nvPr/>
          </p:nvSpPr>
          <p:spPr>
            <a:xfrm>
              <a:off x="8445010" y="530176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Absorptie</a:t>
              </a:r>
              <a:endParaRPr lang="nl-NL" dirty="0">
                <a:solidFill>
                  <a:srgbClr val="002060"/>
                </a:solidFill>
                <a:latin typeface="Century Gothic" panose="020B0502020202020204" pitchFamily="34" charset="0"/>
              </a:endParaRPr>
            </a:p>
          </p:txBody>
        </p:sp>
      </p:grpSp>
    </p:spTree>
    <p:extLst>
      <p:ext uri="{BB962C8B-B14F-4D97-AF65-F5344CB8AC3E}">
        <p14:creationId xmlns:p14="http://schemas.microsoft.com/office/powerpoint/2010/main" val="213824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3" descr="Afbeelding met grafische vormgeving, schermopname, clipart, Graphics&#10;&#10;Automatisch gegenereerde beschrijving"/>
          <p:cNvPicPr preferRelativeResize="0"/>
          <p:nvPr/>
        </p:nvPicPr>
        <p:blipFill rotWithShape="1">
          <a:blip r:embed="rId3">
            <a:alphaModFix/>
          </a:blip>
          <a:srcRect r="51828"/>
          <a:stretch/>
        </p:blipFill>
        <p:spPr>
          <a:xfrm>
            <a:off x="-235974" y="-1484671"/>
            <a:ext cx="5873099" cy="6858000"/>
          </a:xfrm>
          <a:prstGeom prst="rect">
            <a:avLst/>
          </a:prstGeom>
          <a:noFill/>
          <a:ln>
            <a:noFill/>
          </a:ln>
        </p:spPr>
      </p:pic>
      <p:pic>
        <p:nvPicPr>
          <p:cNvPr id="2" name="Google Shape;195;p13" descr="Afbeelding met grafische vormgeving, schermopname, clipart, Graphics&#10;&#10;Automatisch gegenereerde beschrijving">
            <a:extLst>
              <a:ext uri="{FF2B5EF4-FFF2-40B4-BE49-F238E27FC236}">
                <a16:creationId xmlns:a16="http://schemas.microsoft.com/office/drawing/2014/main" id="{EC489A29-8728-7672-0344-7491BA46E14F}"/>
              </a:ext>
            </a:extLst>
          </p:cNvPr>
          <p:cNvPicPr preferRelativeResize="0"/>
          <p:nvPr/>
        </p:nvPicPr>
        <p:blipFill rotWithShape="1">
          <a:blip r:embed="rId3">
            <a:alphaModFix/>
          </a:blip>
          <a:srcRect l="56864" t="26390"/>
          <a:stretch/>
        </p:blipFill>
        <p:spPr>
          <a:xfrm>
            <a:off x="6096000" y="325167"/>
            <a:ext cx="5259123" cy="5048162"/>
          </a:xfrm>
          <a:prstGeom prst="rect">
            <a:avLst/>
          </a:prstGeom>
          <a:noFill/>
          <a:ln>
            <a:noFill/>
          </a:ln>
        </p:spPr>
      </p:pic>
      <p:pic>
        <p:nvPicPr>
          <p:cNvPr id="3" name="Afbeelding 2" descr="Afbeelding met tekst, schermopname, grafische vormgeving, Graphics&#10;&#10;Door AI gegenereerde inhoud is mogelijk onjuist.">
            <a:extLst>
              <a:ext uri="{FF2B5EF4-FFF2-40B4-BE49-F238E27FC236}">
                <a16:creationId xmlns:a16="http://schemas.microsoft.com/office/drawing/2014/main" id="{3BFCC450-46D7-E949-EB6A-38EFB09CF680}"/>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nl-NL" sz="4400">
                <a:solidFill>
                  <a:schemeClr val="lt1"/>
                </a:solidFill>
              </a:rPr>
              <a:t>Twee processen van het JD-R</a:t>
            </a:r>
            <a:br>
              <a:rPr lang="nl-NL" sz="4400">
                <a:solidFill>
                  <a:schemeClr val="lt1"/>
                </a:solidFill>
              </a:rPr>
            </a:br>
            <a:r>
              <a:rPr lang="nl-NL" sz="3600" b="0">
                <a:solidFill>
                  <a:schemeClr val="lt1"/>
                </a:solidFill>
              </a:rPr>
              <a:t>Motivatie en Uitputting</a:t>
            </a:r>
            <a:endParaRPr/>
          </a:p>
        </p:txBody>
      </p:sp>
      <p:pic>
        <p:nvPicPr>
          <p:cNvPr id="189" name="Google Shape;189;p4"/>
          <p:cNvPicPr preferRelativeResize="0"/>
          <p:nvPr/>
        </p:nvPicPr>
        <p:blipFill rotWithShape="1">
          <a:blip r:embed="rId3">
            <a:alphaModFix/>
          </a:blip>
          <a:srcRect/>
          <a:stretch/>
        </p:blipFill>
        <p:spPr>
          <a:xfrm>
            <a:off x="823159" y="1804398"/>
            <a:ext cx="10606825" cy="1039285"/>
          </a:xfrm>
          <a:prstGeom prst="rect">
            <a:avLst/>
          </a:prstGeom>
          <a:noFill/>
          <a:ln>
            <a:noFill/>
          </a:ln>
        </p:spPr>
      </p:pic>
      <p:pic>
        <p:nvPicPr>
          <p:cNvPr id="190" name="Google Shape;190;p4"/>
          <p:cNvPicPr preferRelativeResize="0"/>
          <p:nvPr/>
        </p:nvPicPr>
        <p:blipFill rotWithShape="1">
          <a:blip r:embed="rId4">
            <a:alphaModFix/>
          </a:blip>
          <a:srcRect/>
          <a:stretch/>
        </p:blipFill>
        <p:spPr>
          <a:xfrm>
            <a:off x="700463" y="3204928"/>
            <a:ext cx="10722124" cy="10392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D6D9B-1927-D5D1-CBAB-1693DB8E64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095F23-F2FB-E731-F3B4-2BCD354FC85E}"/>
              </a:ext>
            </a:extLst>
          </p:cNvPr>
          <p:cNvSpPr>
            <a:spLocks noGrp="1"/>
          </p:cNvSpPr>
          <p:nvPr>
            <p:ph type="title"/>
          </p:nvPr>
        </p:nvSpPr>
        <p:spPr>
          <a:xfrm>
            <a:off x="547914" y="376917"/>
            <a:ext cx="10514013" cy="720000"/>
          </a:xfrm>
        </p:spPr>
        <p:txBody>
          <a:bodyPr/>
          <a:lstStyle/>
          <a:p>
            <a:r>
              <a:rPr lang="nl-NL" dirty="0"/>
              <a:t>De 2 “knoppen” om aan te draaien</a:t>
            </a:r>
          </a:p>
        </p:txBody>
      </p:sp>
      <p:pic>
        <p:nvPicPr>
          <p:cNvPr id="12" name="Afbeelding 11" descr="Afbeelding met hand&#10;&#10;Door AI gegenereerde inhoud is mogelijk onjuist.">
            <a:extLst>
              <a:ext uri="{FF2B5EF4-FFF2-40B4-BE49-F238E27FC236}">
                <a16:creationId xmlns:a16="http://schemas.microsoft.com/office/drawing/2014/main" id="{D48FBC2A-3E04-8CB3-114F-638857A654EF}"/>
              </a:ext>
            </a:extLst>
          </p:cNvPr>
          <p:cNvPicPr>
            <a:picLocks noChangeAspect="1"/>
          </p:cNvPicPr>
          <p:nvPr/>
        </p:nvPicPr>
        <p:blipFill>
          <a:blip r:embed="rId3"/>
          <a:stretch>
            <a:fillRect/>
          </a:stretch>
        </p:blipFill>
        <p:spPr>
          <a:xfrm>
            <a:off x="4296228" y="2908905"/>
            <a:ext cx="3073401" cy="2211917"/>
          </a:xfrm>
          <a:prstGeom prst="rect">
            <a:avLst/>
          </a:prstGeom>
        </p:spPr>
      </p:pic>
    </p:spTree>
    <p:extLst>
      <p:ext uri="{BB962C8B-B14F-4D97-AF65-F5344CB8AC3E}">
        <p14:creationId xmlns:p14="http://schemas.microsoft.com/office/powerpoint/2010/main" val="2928742318"/>
      </p:ext>
    </p:extLst>
  </p:cSld>
  <p:clrMapOvr>
    <a:masterClrMapping/>
  </p:clrMapOvr>
</p:sld>
</file>

<file path=ppt/theme/theme1.xml><?xml version="1.0" encoding="utf-8"?>
<a:theme xmlns:a="http://schemas.openxmlformats.org/drawingml/2006/main" name="A&amp;O fonds">
  <a:themeElements>
    <a:clrScheme name="Custom 53">
      <a:dk1>
        <a:srgbClr val="201E5B"/>
      </a:dk1>
      <a:lt1>
        <a:srgbClr val="FFFFFF"/>
      </a:lt1>
      <a:dk2>
        <a:srgbClr val="41F7AC"/>
      </a:dk2>
      <a:lt2>
        <a:srgbClr val="A3D8E7"/>
      </a:lt2>
      <a:accent1>
        <a:srgbClr val="F9364C"/>
      </a:accent1>
      <a:accent2>
        <a:srgbClr val="F3F2E6"/>
      </a:accent2>
      <a:accent3>
        <a:srgbClr val="50C6D9"/>
      </a:accent3>
      <a:accent4>
        <a:srgbClr val="00AE78"/>
      </a:accent4>
      <a:accent5>
        <a:srgbClr val="FFB90B"/>
      </a:accent5>
      <a:accent6>
        <a:srgbClr val="D5BC93"/>
      </a:accent6>
      <a:hlink>
        <a:srgbClr val="F1736D"/>
      </a:hlink>
      <a:folHlink>
        <a:srgbClr val="918D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7f5d49-c9ab-4dc5-97bb-a6608c80d292">
      <Terms xmlns="http://schemas.microsoft.com/office/infopath/2007/PartnerControls"/>
    </lcf76f155ced4ddcb4097134ff3c332f>
    <TaxCatchAll xmlns="6b013a9b-175e-4a55-92ab-d0fcc22ee5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A54F322F333C469751A0A1724DAA52" ma:contentTypeVersion="12" ma:contentTypeDescription="Een nieuw document maken." ma:contentTypeScope="" ma:versionID="7bb5ee234cf1a239db8224f045039d64">
  <xsd:schema xmlns:xsd="http://www.w3.org/2001/XMLSchema" xmlns:xs="http://www.w3.org/2001/XMLSchema" xmlns:p="http://schemas.microsoft.com/office/2006/metadata/properties" xmlns:ns2="327f5d49-c9ab-4dc5-97bb-a6608c80d292" xmlns:ns3="6b013a9b-175e-4a55-92ab-d0fcc22ee51a" targetNamespace="http://schemas.microsoft.com/office/2006/metadata/properties" ma:root="true" ma:fieldsID="6613850f59774f66eec07607e193d750" ns2:_="" ns3:_="">
    <xsd:import namespace="327f5d49-c9ab-4dc5-97bb-a6608c80d292"/>
    <xsd:import namespace="6b013a9b-175e-4a55-92ab-d0fcc22ee5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7f5d49-c9ab-4dc5-97bb-a6608c80d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536dc5d3-1c25-416d-9ff8-30d8d33104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013a9b-175e-4a55-92ab-d0fcc22ee51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84dacc3-6494-4452-91af-75c5f91d98cf}" ma:internalName="TaxCatchAll" ma:showField="CatchAllData" ma:web="6b013a9b-175e-4a55-92ab-d0fcc22ee5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E63ACF-4DFA-4A68-A976-70F02AE04111}">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http://purl.org/dc/elements/1.1/"/>
    <ds:schemaRef ds:uri="6b013a9b-175e-4a55-92ab-d0fcc22ee51a"/>
    <ds:schemaRef ds:uri="327f5d49-c9ab-4dc5-97bb-a6608c80d292"/>
    <ds:schemaRef ds:uri="http://schemas.microsoft.com/office/2006/metadata/properties"/>
  </ds:schemaRefs>
</ds:datastoreItem>
</file>

<file path=customXml/itemProps2.xml><?xml version="1.0" encoding="utf-8"?>
<ds:datastoreItem xmlns:ds="http://schemas.openxmlformats.org/officeDocument/2006/customXml" ds:itemID="{7676B405-4E78-420C-A50C-64B6EAE9A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7f5d49-c9ab-4dc5-97bb-a6608c80d292"/>
    <ds:schemaRef ds:uri="6b013a9b-175e-4a55-92ab-d0fcc22ee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AFB46A-AF54-4068-A216-369BFB2851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TotalTime>
  <Words>2228</Words>
  <Application>Microsoft Macintosh PowerPoint</Application>
  <PresentationFormat>Breedbeeld</PresentationFormat>
  <Paragraphs>225</Paragraphs>
  <Slides>35</Slides>
  <Notes>20</Notes>
  <HiddenSlides>0</HiddenSlides>
  <MMClips>6</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35</vt:i4>
      </vt:variant>
    </vt:vector>
  </HeadingPairs>
  <TitlesOfParts>
    <vt:vector size="40" baseType="lpstr">
      <vt:lpstr>Calibri</vt:lpstr>
      <vt:lpstr>Arial</vt:lpstr>
      <vt:lpstr>Century Gothic</vt:lpstr>
      <vt:lpstr>Avenir Next</vt:lpstr>
      <vt:lpstr>A&amp;O fonds</vt:lpstr>
      <vt:lpstr>Grip op mentale kracht van je team</vt:lpstr>
      <vt:lpstr>Het JD-R model</vt:lpstr>
      <vt:lpstr>Het JD-R model</vt:lpstr>
      <vt:lpstr>PowerPoint-presentatie</vt:lpstr>
      <vt:lpstr>PowerPoint-presentatie</vt:lpstr>
      <vt:lpstr>Bevlogenheid</vt:lpstr>
      <vt:lpstr>PowerPoint-presentatie</vt:lpstr>
      <vt:lpstr>Twee processen van het JD-R Motivatie en Uitputting</vt:lpstr>
      <vt:lpstr>De 2 “knoppen” om aan te draaien</vt:lpstr>
      <vt:lpstr>Taakeisen verminderen</vt:lpstr>
      <vt:lpstr>Hulpbronnen vergroten</vt:lpstr>
      <vt:lpstr>PowerPoint-presentatie</vt:lpstr>
      <vt:lpstr>Zelfdeterminatie theorie</vt:lpstr>
      <vt:lpstr>PowerPoint-presentatie</vt:lpstr>
      <vt:lpstr>Over motivatie</vt:lpstr>
      <vt:lpstr>Motivatie volgens ZDT</vt:lpstr>
      <vt:lpstr>3 psychologische basisbehoeften</vt:lpstr>
      <vt:lpstr>3 psychologische basisbehoeften</vt:lpstr>
      <vt:lpstr>Wat kun je doen als leiding- gevende?</vt:lpstr>
      <vt:lpstr>Wat kun je doen als leiding- gevende?</vt:lpstr>
      <vt:lpstr>Wat kun je doen als leiding- gevende?</vt:lpstr>
      <vt:lpstr>Wat kun je doen als leiding- gevende?</vt:lpstr>
      <vt:lpstr>De workshop</vt:lpstr>
      <vt:lpstr>Systemisch werken</vt:lpstr>
      <vt:lpstr>PowerPoint-presentatie</vt:lpstr>
      <vt:lpstr>Wat is een systeem?</vt:lpstr>
      <vt:lpstr>Hoe ziet dat er uit in een organisatie?</vt:lpstr>
      <vt:lpstr>PowerPoint-presentatie</vt:lpstr>
      <vt:lpstr>Systemische principes Binding/erbij horen: iedereen heeft recht op een plek!</vt:lpstr>
      <vt:lpstr>Systemische principes Ordening: geeft rust!</vt:lpstr>
      <vt:lpstr>Systemische principes Geven en nemen: moet in balans zijn!</vt:lpstr>
      <vt:lpstr>Systemische principes Meenemen in gesprekkencyclus: welke vragen?</vt:lpstr>
      <vt:lpstr>De workshop</vt:lpstr>
      <vt:lpstr>PowerPoint-presentatie</vt:lpstr>
      <vt:lpstr>Meer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Bastiaan van de Werk</dc:creator>
  <cp:lastModifiedBy>Monique van Limpt</cp:lastModifiedBy>
  <cp:revision>846</cp:revision>
  <dcterms:created xsi:type="dcterms:W3CDTF">2019-01-15T13:17:09Z</dcterms:created>
  <dcterms:modified xsi:type="dcterms:W3CDTF">2025-06-13T10:37:33Z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0x01010031A54F322F333C469751A0A1724DAA52</vt:lpwstr>
  </property>
  <property fmtid="{D5CDD505-2E9C-101B-9397-08002B2CF9AE}" pid="11" name="MediaServiceImageTags">
    <vt:lpwstr/>
  </property>
</Properties>
</file>