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97" r:id="rId2"/>
    <p:sldId id="298" r:id="rId3"/>
    <p:sldId id="299" r:id="rId4"/>
    <p:sldId id="300" r:id="rId5"/>
    <p:sldId id="301" r:id="rId6"/>
    <p:sldId id="285" r:id="rId7"/>
    <p:sldId id="287" r:id="rId8"/>
    <p:sldId id="289" r:id="rId9"/>
    <p:sldId id="296" r:id="rId10"/>
    <p:sldId id="318" r:id="rId11"/>
    <p:sldId id="317" r:id="rId12"/>
    <p:sldId id="303" r:id="rId13"/>
    <p:sldId id="304" r:id="rId14"/>
    <p:sldId id="306" r:id="rId15"/>
    <p:sldId id="307" r:id="rId16"/>
    <p:sldId id="305" r:id="rId17"/>
    <p:sldId id="314" r:id="rId18"/>
    <p:sldId id="308" r:id="rId19"/>
    <p:sldId id="309" r:id="rId20"/>
    <p:sldId id="315" r:id="rId21"/>
    <p:sldId id="313" r:id="rId22"/>
    <p:sldId id="310" r:id="rId23"/>
    <p:sldId id="311" r:id="rId24"/>
    <p:sldId id="312" r:id="rId25"/>
    <p:sldId id="295"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Z6IbGIn5D+pWZ1f8QT4IgRXlN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E7BF2-E875-488D-B952-5B5B051195A3}" v="292" dt="2024-12-01T11:30:33.658"/>
  </p1510:revLst>
</p1510:revInfo>
</file>

<file path=ppt/tableStyles.xml><?xml version="1.0" encoding="utf-8"?>
<a:tblStyleLst xmlns:a="http://schemas.openxmlformats.org/drawingml/2006/main" def="{C171A90C-A2F4-406F-B9EF-3603174EB474}">
  <a:tblStyle styleId="{C171A90C-A2F4-406F-B9EF-3603174EB47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7E8"/>
          </a:solidFill>
        </a:fill>
      </a:tcStyle>
    </a:wholeTbl>
    <a:band1H>
      <a:tcTxStyle/>
      <a:tcStyle>
        <a:tcBdr/>
        <a:fill>
          <a:solidFill>
            <a:srgbClr val="FDCCCE"/>
          </a:solidFill>
        </a:fill>
      </a:tcStyle>
    </a:band1H>
    <a:band2H>
      <a:tcTxStyle/>
      <a:tcStyle>
        <a:tcBdr/>
      </a:tcStyle>
    </a:band2H>
    <a:band1V>
      <a:tcTxStyle/>
      <a:tcStyle>
        <a:tcBdr/>
        <a:fill>
          <a:solidFill>
            <a:srgbClr val="FDCCCE"/>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64A6C3D-ED22-4C26-AD0D-4CEC29947B13}" styleName="Table_1">
    <a:wholeTbl>
      <a:tcTxStyle b="off" i="off">
        <a:font>
          <a:latin typeface="Arial"/>
          <a:ea typeface="Arial"/>
          <a:cs typeface="Arial"/>
        </a:font>
        <a:srgbClr val="000064"/>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2FCFB"/>
          </a:solidFill>
        </a:fill>
      </a:tcStyle>
    </a:wholeTbl>
    <a:band1H>
      <a:tcTxStyle/>
      <a:tcStyle>
        <a:tcBdr/>
        <a:fill>
          <a:solidFill>
            <a:srgbClr val="E4F8F6"/>
          </a:solidFill>
        </a:fill>
      </a:tcStyle>
    </a:band1H>
    <a:band2H>
      <a:tcTxStyle/>
      <a:tcStyle>
        <a:tcBdr/>
      </a:tcStyle>
    </a:band2H>
    <a:band1V>
      <a:tcTxStyle/>
      <a:tcStyle>
        <a:tcBdr/>
        <a:fill>
          <a:solidFill>
            <a:srgbClr val="E4F8F6"/>
          </a:solidFill>
        </a:fill>
      </a:tcStyle>
    </a:band1V>
    <a:band2V>
      <a:tcTxStyle/>
      <a:tcStyle>
        <a:tcBdr/>
      </a:tcStyle>
    </a:band2V>
    <a:lastCol>
      <a:tcTxStyle b="on" i="off">
        <a:font>
          <a:latin typeface="Arial"/>
          <a:ea typeface="Arial"/>
          <a:cs typeface="Arial"/>
        </a:font>
        <a:srgbClr val="FFFFFF"/>
      </a:tcTxStyle>
      <a:tcStyle>
        <a:tcBdr/>
        <a:fill>
          <a:solidFill>
            <a:srgbClr val="B1EDE8"/>
          </a:solidFill>
        </a:fill>
      </a:tcStyle>
    </a:lastCol>
    <a:firstCol>
      <a:tcTxStyle b="on" i="off">
        <a:font>
          <a:latin typeface="Arial"/>
          <a:ea typeface="Arial"/>
          <a:cs typeface="Arial"/>
        </a:font>
        <a:srgbClr val="FFFFFF"/>
      </a:tcTxStyle>
      <a:tcStyle>
        <a:tcBdr/>
        <a:fill>
          <a:solidFill>
            <a:srgbClr val="B1EDE8"/>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B1EDE8"/>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B1ED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8" autoAdjust="0"/>
  </p:normalViewPr>
  <p:slideViewPr>
    <p:cSldViewPr snapToGrid="0">
      <p:cViewPr varScale="1">
        <p:scale>
          <a:sx n="78" d="100"/>
          <a:sy n="78" d="100"/>
        </p:scale>
        <p:origin x="87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64"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00000"/>
              </a:lnSpc>
              <a:spcBef>
                <a:spcPts val="0"/>
              </a:spcBef>
              <a:spcAft>
                <a:spcPts val="0"/>
              </a:spcAft>
              <a:buSzPts val="1400"/>
              <a:buNone/>
            </a:pPr>
            <a:r>
              <a:rPr lang="nl-NL" dirty="0"/>
              <a:t>Voorbeelden complexiteit verminderen: </a:t>
            </a:r>
          </a:p>
          <a:p>
            <a:pPr marL="171450" lvl="0" indent="-171450" algn="l" rtl="0">
              <a:lnSpc>
                <a:spcPct val="100000"/>
              </a:lnSpc>
              <a:spcBef>
                <a:spcPts val="0"/>
              </a:spcBef>
              <a:spcAft>
                <a:spcPts val="0"/>
              </a:spcAft>
              <a:buSzPts val="1400"/>
              <a:buFont typeface="Century Gothic"/>
              <a:buChar char="-"/>
            </a:pPr>
            <a:r>
              <a:rPr lang="nl-NL" dirty="0"/>
              <a:t>Werkprocessen standaardiseren</a:t>
            </a:r>
          </a:p>
          <a:p>
            <a:pPr marL="171450" lvl="0" indent="-171450" algn="l" rtl="0">
              <a:lnSpc>
                <a:spcPct val="100000"/>
              </a:lnSpc>
              <a:spcBef>
                <a:spcPts val="0"/>
              </a:spcBef>
              <a:spcAft>
                <a:spcPts val="0"/>
              </a:spcAft>
              <a:buSzPts val="1400"/>
              <a:buFont typeface="Century Gothic"/>
              <a:buChar char="-"/>
            </a:pPr>
            <a:r>
              <a:rPr lang="nl-NL" dirty="0"/>
              <a:t>Indieningsvereisten opleggen</a:t>
            </a:r>
          </a:p>
          <a:p>
            <a:pPr marL="171450" lvl="0" indent="-171450" algn="l" rtl="0">
              <a:lnSpc>
                <a:spcPct val="100000"/>
              </a:lnSpc>
              <a:spcBef>
                <a:spcPts val="0"/>
              </a:spcBef>
              <a:spcAft>
                <a:spcPts val="0"/>
              </a:spcAft>
              <a:buSzPts val="1400"/>
              <a:buFont typeface="Century Gothic"/>
              <a:buChar char="-"/>
            </a:pPr>
            <a:r>
              <a:rPr lang="nl-NL" dirty="0"/>
              <a:t>Common </a:t>
            </a:r>
            <a:r>
              <a:rPr lang="nl-NL" dirty="0" err="1"/>
              <a:t>ground</a:t>
            </a:r>
            <a:r>
              <a:rPr lang="nl-NL" dirty="0"/>
              <a:t>: </a:t>
            </a:r>
            <a:r>
              <a:rPr lang="nl-NL" b="0" i="0" dirty="0">
                <a:solidFill>
                  <a:srgbClr val="1A1A1A"/>
                </a:solidFill>
                <a:latin typeface="Avenir"/>
                <a:ea typeface="Avenir"/>
                <a:cs typeface="Avenir"/>
                <a:sym typeface="Avenir"/>
              </a:rPr>
              <a:t>collectief de informatievoorziening eenvoudiger, flexibeler en slimmer gaan inrichten.</a:t>
            </a:r>
            <a:endParaRPr lang="nl-NL" dirty="0"/>
          </a:p>
          <a:p>
            <a:pPr marL="171450" lvl="0" indent="-171450" algn="l" rtl="0">
              <a:lnSpc>
                <a:spcPct val="100000"/>
              </a:lnSpc>
              <a:spcBef>
                <a:spcPts val="0"/>
              </a:spcBef>
              <a:spcAft>
                <a:spcPts val="0"/>
              </a:spcAft>
              <a:buSzPts val="1400"/>
              <a:buFont typeface="Avenir"/>
              <a:buChar char="-"/>
            </a:pPr>
            <a:r>
              <a:rPr lang="nl-NL" b="0" i="0" dirty="0">
                <a:solidFill>
                  <a:srgbClr val="1A1A1A"/>
                </a:solidFill>
                <a:latin typeface="Avenir"/>
                <a:ea typeface="Avenir"/>
                <a:cs typeface="Avenir"/>
                <a:sym typeface="Avenir"/>
              </a:rPr>
              <a:t>De omgevingswet</a:t>
            </a:r>
            <a:endParaRPr lang="nl-NL" dirty="0"/>
          </a:p>
          <a:p>
            <a:pPr marL="171450" lvl="0" indent="-82550" algn="l" rtl="0">
              <a:lnSpc>
                <a:spcPct val="100000"/>
              </a:lnSpc>
              <a:spcBef>
                <a:spcPts val="0"/>
              </a:spcBef>
              <a:spcAft>
                <a:spcPts val="0"/>
              </a:spcAft>
              <a:buSzPts val="1400"/>
              <a:buFont typeface="Century Gothic"/>
              <a:buNone/>
            </a:pPr>
            <a:endParaRPr lang="nl-NL" b="0" i="0" dirty="0">
              <a:solidFill>
                <a:srgbClr val="1A1A1A"/>
              </a:solidFill>
              <a:latin typeface="Avenir"/>
              <a:ea typeface="Avenir"/>
              <a:cs typeface="Avenir"/>
              <a:sym typeface="Avenir"/>
            </a:endParaRPr>
          </a:p>
          <a:p>
            <a:pPr marL="0" lvl="0" indent="0" algn="l" rtl="0">
              <a:lnSpc>
                <a:spcPct val="100000"/>
              </a:lnSpc>
              <a:spcBef>
                <a:spcPts val="0"/>
              </a:spcBef>
              <a:spcAft>
                <a:spcPts val="0"/>
              </a:spcAft>
              <a:buSzPts val="1400"/>
              <a:buFont typeface="Avenir"/>
              <a:buNone/>
            </a:pPr>
            <a:r>
              <a:rPr lang="nl-NL" b="0" i="0" dirty="0">
                <a:solidFill>
                  <a:srgbClr val="1A1A1A"/>
                </a:solidFill>
                <a:latin typeface="Avenir"/>
                <a:ea typeface="Avenir"/>
                <a:cs typeface="Avenir"/>
                <a:sym typeface="Avenir"/>
              </a:rPr>
              <a:t>Voorbeelden complexiteit opvangen:</a:t>
            </a:r>
            <a:endParaRPr lang="nl-NL" dirty="0"/>
          </a:p>
          <a:p>
            <a:pPr marL="171450" lvl="0" indent="-171450" algn="l" rtl="0">
              <a:lnSpc>
                <a:spcPct val="100000"/>
              </a:lnSpc>
              <a:spcBef>
                <a:spcPts val="0"/>
              </a:spcBef>
              <a:spcAft>
                <a:spcPts val="0"/>
              </a:spcAft>
              <a:buSzPts val="1400"/>
              <a:buFont typeface="Century Gothic"/>
              <a:buChar char="-"/>
            </a:pPr>
            <a:r>
              <a:rPr lang="nl-NL" b="0" dirty="0"/>
              <a:t>Decentralisatie van bevoegdheden tussen overheidslagen</a:t>
            </a:r>
            <a:endParaRPr lang="nl-NL" dirty="0"/>
          </a:p>
          <a:p>
            <a:pPr marL="171450" lvl="0" indent="-171450" algn="l" rtl="0">
              <a:lnSpc>
                <a:spcPct val="100000"/>
              </a:lnSpc>
              <a:spcBef>
                <a:spcPts val="0"/>
              </a:spcBef>
              <a:spcAft>
                <a:spcPts val="0"/>
              </a:spcAft>
              <a:buSzPts val="1400"/>
              <a:buFont typeface="Century Gothic"/>
              <a:buChar char="-"/>
            </a:pPr>
            <a:r>
              <a:rPr lang="nl-NL" b="0" dirty="0"/>
              <a:t>Decentralisatie binnen organisaties</a:t>
            </a:r>
            <a:endParaRPr lang="nl-NL" dirty="0"/>
          </a:p>
          <a:p>
            <a:pPr marL="171450" lvl="0" indent="-171450" algn="l" rtl="0">
              <a:lnSpc>
                <a:spcPct val="100000"/>
              </a:lnSpc>
              <a:spcBef>
                <a:spcPts val="0"/>
              </a:spcBef>
              <a:spcAft>
                <a:spcPts val="0"/>
              </a:spcAft>
              <a:buSzPts val="1400"/>
              <a:buFont typeface="Century Gothic"/>
              <a:buChar char="-"/>
            </a:pPr>
            <a:r>
              <a:rPr lang="nl-NL" b="0" dirty="0"/>
              <a:t>(Regionale) samenwerkingsverbanden</a:t>
            </a:r>
            <a:endParaRPr lang="nl-NL" dirty="0"/>
          </a:p>
          <a:p>
            <a:pPr marL="171450" lvl="0" indent="-171450" algn="l" rtl="0">
              <a:lnSpc>
                <a:spcPct val="100000"/>
              </a:lnSpc>
              <a:spcBef>
                <a:spcPts val="0"/>
              </a:spcBef>
              <a:spcAft>
                <a:spcPts val="0"/>
              </a:spcAft>
              <a:buSzPts val="1400"/>
              <a:buFont typeface="Century Gothic"/>
              <a:buChar char="-"/>
            </a:pPr>
            <a:r>
              <a:rPr lang="nl-NL" b="0" dirty="0"/>
              <a:t>Opgavegericht werken</a:t>
            </a:r>
          </a:p>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91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7434-B73B-DC70-4AFF-AD9E15AA61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3558A2-AD23-7E11-509F-AC0241A558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5973FE-0C13-FF98-4A8D-A209CB140C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D385A35-0828-F9A5-3BC8-E4014AD8867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603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7" name="Google Shape;4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138c1d0a92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3138c1d0a92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138c1d0a92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3138c1d0a92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nl-NL" u="sng" dirty="0">
                <a:latin typeface="Century Gothic"/>
                <a:ea typeface="Century Gothic"/>
                <a:cs typeface="Century Gothic"/>
                <a:sym typeface="Century Gothic"/>
              </a:rPr>
              <a:t>Decentrale focus en autonomie</a:t>
            </a:r>
          </a:p>
          <a:p>
            <a:pPr marL="0" lvl="0" indent="0" algn="l" rtl="0">
              <a:lnSpc>
                <a:spcPct val="115000"/>
              </a:lnSpc>
              <a:spcBef>
                <a:spcPts val="0"/>
              </a:spcBef>
              <a:spcAft>
                <a:spcPts val="0"/>
              </a:spcAft>
              <a:buClr>
                <a:schemeClr val="dk1"/>
              </a:buClr>
              <a:buSzPts val="1100"/>
              <a:buFont typeface="Arial"/>
              <a:buNone/>
            </a:pPr>
            <a:r>
              <a:rPr lang="nl-NL" dirty="0">
                <a:latin typeface="Century Gothic"/>
                <a:ea typeface="Century Gothic"/>
                <a:cs typeface="Century Gothic"/>
                <a:sym typeface="Century Gothic"/>
              </a:rPr>
              <a:t>Meer kleine teams met een duidelijk doel en grotere vrijheid en verantwoordelijkheid.</a:t>
            </a:r>
          </a:p>
          <a:p>
            <a:pPr marL="0" lvl="0" indent="0" algn="l" rtl="0">
              <a:lnSpc>
                <a:spcPct val="115000"/>
              </a:lnSpc>
              <a:spcBef>
                <a:spcPts val="0"/>
              </a:spcBef>
              <a:spcAft>
                <a:spcPts val="0"/>
              </a:spcAft>
              <a:buClr>
                <a:schemeClr val="dk1"/>
              </a:buClr>
              <a:buSzPts val="1100"/>
              <a:buFont typeface="Arial"/>
              <a:buNone/>
            </a:pPr>
            <a:r>
              <a:rPr lang="nl-NL" u="sng" dirty="0">
                <a:latin typeface="Century Gothic"/>
                <a:ea typeface="Century Gothic"/>
                <a:cs typeface="Century Gothic"/>
                <a:sym typeface="Century Gothic"/>
              </a:rPr>
              <a:t>Cross functionele samenwerking</a:t>
            </a:r>
          </a:p>
          <a:p>
            <a:pPr marL="0" lvl="0" indent="0" algn="l" rtl="0">
              <a:lnSpc>
                <a:spcPct val="115000"/>
              </a:lnSpc>
              <a:spcBef>
                <a:spcPts val="0"/>
              </a:spcBef>
              <a:spcAft>
                <a:spcPts val="0"/>
              </a:spcAft>
              <a:buClr>
                <a:schemeClr val="dk1"/>
              </a:buClr>
              <a:buSzPts val="1100"/>
              <a:buFont typeface="Arial"/>
              <a:buNone/>
            </a:pPr>
            <a:r>
              <a:rPr lang="nl-NL" dirty="0">
                <a:latin typeface="Century Gothic"/>
                <a:ea typeface="Century Gothic"/>
                <a:cs typeface="Century Gothic"/>
                <a:sym typeface="Century Gothic"/>
              </a:rPr>
              <a:t>Die kleine teams moeten vaak en veel afstemmen met alle andere kleine teams. Daarvoor is het belangrijk dat ze hetzelfde ritme volgen en dezelfde taal spreken.</a:t>
            </a:r>
          </a:p>
          <a:p>
            <a:pPr marL="0" lvl="0" indent="0" algn="l" rtl="0">
              <a:lnSpc>
                <a:spcPct val="115000"/>
              </a:lnSpc>
              <a:spcBef>
                <a:spcPts val="0"/>
              </a:spcBef>
              <a:spcAft>
                <a:spcPts val="0"/>
              </a:spcAft>
              <a:buClr>
                <a:schemeClr val="dk1"/>
              </a:buClr>
              <a:buSzPts val="1100"/>
              <a:buFont typeface="Arial"/>
              <a:buNone/>
            </a:pPr>
            <a:r>
              <a:rPr lang="nl-NL" u="sng" dirty="0">
                <a:latin typeface="Century Gothic"/>
                <a:ea typeface="Century Gothic"/>
                <a:cs typeface="Century Gothic"/>
                <a:sym typeface="Century Gothic"/>
              </a:rPr>
              <a:t>Meer autonomie voor mensen en teams</a:t>
            </a:r>
          </a:p>
          <a:p>
            <a:pPr marL="0" lvl="0" indent="0" algn="l" rtl="0">
              <a:lnSpc>
                <a:spcPct val="115000"/>
              </a:lnSpc>
              <a:spcBef>
                <a:spcPts val="0"/>
              </a:spcBef>
              <a:spcAft>
                <a:spcPts val="0"/>
              </a:spcAft>
              <a:buClr>
                <a:schemeClr val="dk1"/>
              </a:buClr>
              <a:buSzPts val="1100"/>
              <a:buFont typeface="Arial"/>
              <a:buNone/>
            </a:pPr>
            <a:r>
              <a:rPr lang="nl-NL" dirty="0">
                <a:latin typeface="Century Gothic"/>
                <a:ea typeface="Century Gothic"/>
                <a:cs typeface="Century Gothic"/>
                <a:sym typeface="Century Gothic"/>
              </a:rPr>
              <a:t>Hoe meer verbindingen er in een netwerk ontstaan hoe kleiner de ‘</a:t>
            </a:r>
            <a:r>
              <a:rPr lang="nl-NL" dirty="0" err="1">
                <a:latin typeface="Century Gothic"/>
                <a:ea typeface="Century Gothic"/>
                <a:cs typeface="Century Gothic"/>
                <a:sym typeface="Century Gothic"/>
              </a:rPr>
              <a:t>betweennes</a:t>
            </a:r>
            <a:r>
              <a:rPr lang="nl-NL" dirty="0">
                <a:latin typeface="Century Gothic"/>
                <a:ea typeface="Century Gothic"/>
                <a:cs typeface="Century Gothic"/>
                <a:sym typeface="Century Gothic"/>
              </a:rPr>
              <a:t>-macht’ van managers is. Invloed wordt dus meer verdeeld over het netwerk. Om die invloed optimaal te kunnen benutten is het belangrijk dat iedereen toegang heeft tot de relevante informatie.</a:t>
            </a:r>
          </a:p>
          <a:p>
            <a:pPr marL="0" lvl="0" indent="0" algn="l" rtl="0">
              <a:lnSpc>
                <a:spcPct val="115000"/>
              </a:lnSpc>
              <a:spcBef>
                <a:spcPts val="0"/>
              </a:spcBef>
              <a:spcAft>
                <a:spcPts val="0"/>
              </a:spcAft>
              <a:buClr>
                <a:schemeClr val="dk1"/>
              </a:buClr>
              <a:buSzPts val="1100"/>
              <a:buFont typeface="Arial"/>
              <a:buNone/>
            </a:pPr>
            <a:r>
              <a:rPr lang="nl-NL" u="sng" dirty="0">
                <a:latin typeface="Century Gothic"/>
                <a:ea typeface="Century Gothic"/>
                <a:cs typeface="Century Gothic"/>
                <a:sym typeface="Century Gothic"/>
              </a:rPr>
              <a:t>Externe connectiviteit</a:t>
            </a:r>
          </a:p>
          <a:p>
            <a:pPr marL="0" lvl="0" indent="0" algn="l" rtl="0">
              <a:lnSpc>
                <a:spcPct val="115000"/>
              </a:lnSpc>
              <a:spcBef>
                <a:spcPts val="0"/>
              </a:spcBef>
              <a:spcAft>
                <a:spcPts val="0"/>
              </a:spcAft>
              <a:buClr>
                <a:schemeClr val="dk1"/>
              </a:buClr>
              <a:buSzPts val="1100"/>
              <a:buFont typeface="Arial"/>
              <a:buNone/>
            </a:pPr>
            <a:r>
              <a:rPr lang="nl-NL" dirty="0">
                <a:latin typeface="Century Gothic"/>
                <a:ea typeface="Century Gothic"/>
                <a:cs typeface="Century Gothic"/>
                <a:sym typeface="Century Gothic"/>
              </a:rPr>
              <a:t>Een netwerkorganisatie is onderdeel van een netwerk van netwerkorganisaties. Extra manier om turbulentie en variatie op te vangen. </a:t>
            </a:r>
          </a:p>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7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88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 Speciaal Leeg">
  <p:cSld name="Dia Speciaal Leeg">
    <p:spTree>
      <p:nvGrpSpPr>
        <p:cNvPr id="1" name="Shape 43"/>
        <p:cNvGrpSpPr/>
        <p:nvPr/>
      </p:nvGrpSpPr>
      <p:grpSpPr>
        <a:xfrm>
          <a:off x="0" y="0"/>
          <a:ext cx="0" cy="0"/>
          <a:chOff x="0" y="0"/>
          <a:chExt cx="0" cy="0"/>
        </a:xfrm>
      </p:grpSpPr>
      <p:sp>
        <p:nvSpPr>
          <p:cNvPr id="44" name="Google Shape;44;p24"/>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24"/>
          <p:cNvSpPr txBox="1">
            <a:spLocks noGrp="1"/>
          </p:cNvSpPr>
          <p:nvPr>
            <p:ph type="title"/>
          </p:nvPr>
        </p:nvSpPr>
        <p:spPr>
          <a:xfrm>
            <a:off x="838200" y="333375"/>
            <a:ext cx="10514011"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9" y="1015200"/>
            <a:ext cx="1051242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47" name="Google Shape;47;p2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oofdstuk Rood">
  <p:cSld name="Hoofdstuk Rood">
    <p:bg>
      <p:bgPr>
        <a:solidFill>
          <a:schemeClr val="dk1"/>
        </a:solidFill>
        <a:effectLst/>
      </p:bgPr>
    </p:bg>
    <p:spTree>
      <p:nvGrpSpPr>
        <p:cNvPr id="1" name="Shape 107"/>
        <p:cNvGrpSpPr/>
        <p:nvPr/>
      </p:nvGrpSpPr>
      <p:grpSpPr>
        <a:xfrm>
          <a:off x="0" y="0"/>
          <a:ext cx="0" cy="0"/>
          <a:chOff x="0" y="0"/>
          <a:chExt cx="0" cy="0"/>
        </a:xfrm>
      </p:grpSpPr>
      <p:sp>
        <p:nvSpPr>
          <p:cNvPr id="108" name="Google Shape;108;p33"/>
          <p:cNvSpPr/>
          <p:nvPr/>
        </p:nvSpPr>
        <p:spPr>
          <a:xfrm rot="-288502">
            <a:off x="-907267" y="-589010"/>
            <a:ext cx="11223467" cy="5893458"/>
          </a:xfrm>
          <a:prstGeom prst="roundRect">
            <a:avLst>
              <a:gd name="adj" fmla="val 645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9" name="Google Shape;109;p33"/>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3"/>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1" name="Google Shape;111;p3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oodstuk Groen">
  <p:cSld name="Hoodstuk Groen">
    <p:bg>
      <p:bgPr>
        <a:solidFill>
          <a:schemeClr val="dk1"/>
        </a:solidFill>
        <a:effectLst/>
      </p:bgPr>
    </p:bg>
    <p:spTree>
      <p:nvGrpSpPr>
        <p:cNvPr id="1" name="Shape 112"/>
        <p:cNvGrpSpPr/>
        <p:nvPr/>
      </p:nvGrpSpPr>
      <p:grpSpPr>
        <a:xfrm>
          <a:off x="0" y="0"/>
          <a:ext cx="0" cy="0"/>
          <a:chOff x="0" y="0"/>
          <a:chExt cx="0" cy="0"/>
        </a:xfrm>
      </p:grpSpPr>
      <p:sp>
        <p:nvSpPr>
          <p:cNvPr id="113" name="Google Shape;113;p34"/>
          <p:cNvSpPr/>
          <p:nvPr/>
        </p:nvSpPr>
        <p:spPr>
          <a:xfrm rot="-288502">
            <a:off x="-907267" y="-589010"/>
            <a:ext cx="11223467" cy="5893458"/>
          </a:xfrm>
          <a:prstGeom prst="roundRect">
            <a:avLst>
              <a:gd name="adj" fmla="val 6458"/>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4" name="Google Shape;114;p34"/>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6" name="Google Shape;116;p3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ofstul Blauw">
  <p:cSld name="Hoofstul Blauw">
    <p:bg>
      <p:bgPr>
        <a:solidFill>
          <a:schemeClr val="dk1"/>
        </a:solidFill>
        <a:effectLst/>
      </p:bgPr>
    </p:bg>
    <p:spTree>
      <p:nvGrpSpPr>
        <p:cNvPr id="1" name="Shape 117"/>
        <p:cNvGrpSpPr/>
        <p:nvPr/>
      </p:nvGrpSpPr>
      <p:grpSpPr>
        <a:xfrm>
          <a:off x="0" y="0"/>
          <a:ext cx="0" cy="0"/>
          <a:chOff x="0" y="0"/>
          <a:chExt cx="0" cy="0"/>
        </a:xfrm>
      </p:grpSpPr>
      <p:sp>
        <p:nvSpPr>
          <p:cNvPr id="118" name="Google Shape;118;p35"/>
          <p:cNvSpPr/>
          <p:nvPr/>
        </p:nvSpPr>
        <p:spPr>
          <a:xfrm rot="-288502">
            <a:off x="-907267" y="-589010"/>
            <a:ext cx="11223467" cy="5893458"/>
          </a:xfrm>
          <a:prstGeom prst="roundRect">
            <a:avLst>
              <a:gd name="adj" fmla="val 6458"/>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9" name="Google Shape;119;p35"/>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5"/>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21" name="Google Shape;121;p3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 Speciaal Dubbel">
  <p:cSld name="Dia Speciaal Dubbel">
    <p:spTree>
      <p:nvGrpSpPr>
        <p:cNvPr id="1" name="Shape 122"/>
        <p:cNvGrpSpPr/>
        <p:nvPr/>
      </p:nvGrpSpPr>
      <p:grpSpPr>
        <a:xfrm>
          <a:off x="0" y="0"/>
          <a:ext cx="0" cy="0"/>
          <a:chOff x="0" y="0"/>
          <a:chExt cx="0" cy="0"/>
        </a:xfrm>
      </p:grpSpPr>
      <p:sp>
        <p:nvSpPr>
          <p:cNvPr id="123" name="Google Shape;123;p36"/>
          <p:cNvSpPr/>
          <p:nvPr/>
        </p:nvSpPr>
        <p:spPr>
          <a:xfrm>
            <a:off x="0" y="1"/>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124" name="Google Shape;124;p36"/>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5" name="Google Shape;125;p36"/>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6"/>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27" name="Google Shape;127;p36"/>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28" name="Google Shape;128;p36"/>
          <p:cNvSpPr txBox="1">
            <a:spLocks noGrp="1"/>
          </p:cNvSpPr>
          <p:nvPr>
            <p:ph type="body" idx="2"/>
          </p:nvPr>
        </p:nvSpPr>
        <p:spPr>
          <a:xfrm>
            <a:off x="6504342" y="2088000"/>
            <a:ext cx="4860000" cy="4153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29" name="Google Shape;129;p36"/>
          <p:cNvSpPr txBox="1">
            <a:spLocks noGrp="1"/>
          </p:cNvSpPr>
          <p:nvPr>
            <p:ph type="body" idx="3"/>
          </p:nvPr>
        </p:nvSpPr>
        <p:spPr>
          <a:xfrm>
            <a:off x="842022" y="2088000"/>
            <a:ext cx="4860000" cy="4153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eeld 2">
  <p:cSld name="1_Beeld 2">
    <p:bg>
      <p:bgPr>
        <a:solidFill>
          <a:schemeClr val="dk1"/>
        </a:solidFill>
        <a:effectLst/>
      </p:bgPr>
    </p:bg>
    <p:spTree>
      <p:nvGrpSpPr>
        <p:cNvPr id="1" name="Shape 130"/>
        <p:cNvGrpSpPr/>
        <p:nvPr/>
      </p:nvGrpSpPr>
      <p:grpSpPr>
        <a:xfrm>
          <a:off x="0" y="0"/>
          <a:ext cx="0" cy="0"/>
          <a:chOff x="0" y="0"/>
          <a:chExt cx="0" cy="0"/>
        </a:xfrm>
      </p:grpSpPr>
      <p:grpSp>
        <p:nvGrpSpPr>
          <p:cNvPr id="131" name="Google Shape;131;p37"/>
          <p:cNvGrpSpPr/>
          <p:nvPr/>
        </p:nvGrpSpPr>
        <p:grpSpPr>
          <a:xfrm>
            <a:off x="6023425" y="4633472"/>
            <a:ext cx="6815393" cy="3096965"/>
            <a:chOff x="165332" y="2778464"/>
            <a:chExt cx="9857215" cy="4479190"/>
          </a:xfrm>
        </p:grpSpPr>
        <p:sp>
          <p:nvSpPr>
            <p:cNvPr id="132" name="Google Shape;132;p37"/>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133" name="Google Shape;133;p37"/>
            <p:cNvSpPr/>
            <p:nvPr/>
          </p:nvSpPr>
          <p:spPr>
            <a:xfrm rot="-600000">
              <a:off x="391811" y="3372600"/>
              <a:ext cx="4356933" cy="2989662"/>
            </a:xfrm>
            <a:prstGeom prst="roundRect">
              <a:avLst>
                <a:gd name="adj" fmla="val 1418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dk2"/>
                </a:solidFill>
                <a:latin typeface="Century Gothic"/>
                <a:ea typeface="Century Gothic"/>
                <a:cs typeface="Century Gothic"/>
                <a:sym typeface="Century Gothic"/>
              </a:endParaRPr>
            </a:p>
          </p:txBody>
        </p:sp>
        <p:pic>
          <p:nvPicPr>
            <p:cNvPr id="134" name="Google Shape;134;p37"/>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35" name="Google Shape;135;p37"/>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36" name="Google Shape;136;p37"/>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7"/>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eeld 2">
  <p:cSld name="2_Beeld 2">
    <p:bg>
      <p:bgPr>
        <a:solidFill>
          <a:schemeClr val="dk1"/>
        </a:solidFill>
        <a:effectLst/>
      </p:bgPr>
    </p:bg>
    <p:spTree>
      <p:nvGrpSpPr>
        <p:cNvPr id="1" name="Shape 138"/>
        <p:cNvGrpSpPr/>
        <p:nvPr/>
      </p:nvGrpSpPr>
      <p:grpSpPr>
        <a:xfrm>
          <a:off x="0" y="0"/>
          <a:ext cx="0" cy="0"/>
          <a:chOff x="0" y="0"/>
          <a:chExt cx="0" cy="0"/>
        </a:xfrm>
      </p:grpSpPr>
      <p:grpSp>
        <p:nvGrpSpPr>
          <p:cNvPr id="139" name="Google Shape;139;p38"/>
          <p:cNvGrpSpPr/>
          <p:nvPr/>
        </p:nvGrpSpPr>
        <p:grpSpPr>
          <a:xfrm>
            <a:off x="6023425" y="4633472"/>
            <a:ext cx="6815393" cy="3096965"/>
            <a:chOff x="165332" y="2778464"/>
            <a:chExt cx="9857215" cy="4479190"/>
          </a:xfrm>
        </p:grpSpPr>
        <p:sp>
          <p:nvSpPr>
            <p:cNvPr id="140" name="Google Shape;140;p38"/>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141" name="Google Shape;141;p38"/>
            <p:cNvSpPr/>
            <p:nvPr/>
          </p:nvSpPr>
          <p:spPr>
            <a:xfrm rot="-600000">
              <a:off x="391811" y="3372600"/>
              <a:ext cx="4356933" cy="2989662"/>
            </a:xfrm>
            <a:prstGeom prst="roundRect">
              <a:avLst>
                <a:gd name="adj" fmla="val 14185"/>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dk2"/>
                </a:solidFill>
                <a:latin typeface="Century Gothic"/>
                <a:ea typeface="Century Gothic"/>
                <a:cs typeface="Century Gothic"/>
                <a:sym typeface="Century Gothic"/>
              </a:endParaRPr>
            </a:p>
          </p:txBody>
        </p:sp>
        <p:pic>
          <p:nvPicPr>
            <p:cNvPr id="142" name="Google Shape;142;p38"/>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43" name="Google Shape;143;p38"/>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44" name="Google Shape;144;p38"/>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8"/>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Beeld 2">
  <p:cSld name="3_Beeld 2">
    <p:bg>
      <p:bgPr>
        <a:solidFill>
          <a:schemeClr val="dk1"/>
        </a:solidFill>
        <a:effectLst/>
      </p:bgPr>
    </p:bg>
    <p:spTree>
      <p:nvGrpSpPr>
        <p:cNvPr id="1" name="Shape 146"/>
        <p:cNvGrpSpPr/>
        <p:nvPr/>
      </p:nvGrpSpPr>
      <p:grpSpPr>
        <a:xfrm>
          <a:off x="0" y="0"/>
          <a:ext cx="0" cy="0"/>
          <a:chOff x="0" y="0"/>
          <a:chExt cx="0" cy="0"/>
        </a:xfrm>
      </p:grpSpPr>
      <p:grpSp>
        <p:nvGrpSpPr>
          <p:cNvPr id="147" name="Google Shape;147;p39"/>
          <p:cNvGrpSpPr/>
          <p:nvPr/>
        </p:nvGrpSpPr>
        <p:grpSpPr>
          <a:xfrm>
            <a:off x="6023425" y="4633472"/>
            <a:ext cx="6815393" cy="3096965"/>
            <a:chOff x="165332" y="2778464"/>
            <a:chExt cx="9857215" cy="4479190"/>
          </a:xfrm>
        </p:grpSpPr>
        <p:sp>
          <p:nvSpPr>
            <p:cNvPr id="148" name="Google Shape;148;p39"/>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149" name="Google Shape;149;p39"/>
            <p:cNvSpPr/>
            <p:nvPr/>
          </p:nvSpPr>
          <p:spPr>
            <a:xfrm rot="-600000">
              <a:off x="391811" y="3372600"/>
              <a:ext cx="4356933" cy="2989662"/>
            </a:xfrm>
            <a:prstGeom prst="roundRect">
              <a:avLst>
                <a:gd name="adj" fmla="val 1418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dk2"/>
                </a:solidFill>
                <a:latin typeface="Century Gothic"/>
                <a:ea typeface="Century Gothic"/>
                <a:cs typeface="Century Gothic"/>
                <a:sym typeface="Century Gothic"/>
              </a:endParaRPr>
            </a:p>
          </p:txBody>
        </p:sp>
        <p:pic>
          <p:nvPicPr>
            <p:cNvPr id="150" name="Google Shape;150;p39"/>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51" name="Google Shape;151;p39"/>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52" name="Google Shape;152;p39"/>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9"/>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jzonder 1">
  <p:cSld name="Bijzonder 1">
    <p:bg>
      <p:bgPr>
        <a:solidFill>
          <a:schemeClr val="lt1"/>
        </a:solidFill>
        <a:effectLst/>
      </p:bgPr>
    </p:bg>
    <p:spTree>
      <p:nvGrpSpPr>
        <p:cNvPr id="1" name="Shape 154"/>
        <p:cNvGrpSpPr/>
        <p:nvPr/>
      </p:nvGrpSpPr>
      <p:grpSpPr>
        <a:xfrm>
          <a:off x="0" y="0"/>
          <a:ext cx="0" cy="0"/>
          <a:chOff x="0" y="0"/>
          <a:chExt cx="0" cy="0"/>
        </a:xfrm>
      </p:grpSpPr>
      <p:sp>
        <p:nvSpPr>
          <p:cNvPr id="155" name="Google Shape;155;p40"/>
          <p:cNvSpPr/>
          <p:nvPr/>
        </p:nvSpPr>
        <p:spPr>
          <a:xfrm rot="-300000">
            <a:off x="-639066" y="1624366"/>
            <a:ext cx="7278735" cy="6003104"/>
          </a:xfrm>
          <a:prstGeom prst="roundRect">
            <a:avLst>
              <a:gd name="adj" fmla="val 545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6" name="Google Shape;156;p40"/>
          <p:cNvSpPr/>
          <p:nvPr/>
        </p:nvSpPr>
        <p:spPr>
          <a:xfrm rot="-300000">
            <a:off x="6034187" y="1330032"/>
            <a:ext cx="7724817" cy="6003104"/>
          </a:xfrm>
          <a:prstGeom prst="roundRect">
            <a:avLst>
              <a:gd name="adj" fmla="val 545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7" name="Google Shape;157;p40"/>
          <p:cNvSpPr txBox="1">
            <a:spLocks noGrp="1"/>
          </p:cNvSpPr>
          <p:nvPr>
            <p:ph type="title"/>
          </p:nvPr>
        </p:nvSpPr>
        <p:spPr>
          <a:xfrm>
            <a:off x="838200" y="334800"/>
            <a:ext cx="11000844"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0"/>
          <p:cNvSpPr txBox="1">
            <a:spLocks noGrp="1"/>
          </p:cNvSpPr>
          <p:nvPr>
            <p:ph type="body" idx="1"/>
          </p:nvPr>
        </p:nvSpPr>
        <p:spPr>
          <a:xfrm>
            <a:off x="6427851" y="2088000"/>
            <a:ext cx="5076000" cy="389763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9" name="Google Shape;159;p40"/>
          <p:cNvSpPr txBox="1">
            <a:spLocks noGrp="1"/>
          </p:cNvSpPr>
          <p:nvPr>
            <p:ph type="body" idx="2"/>
          </p:nvPr>
        </p:nvSpPr>
        <p:spPr>
          <a:xfrm>
            <a:off x="842021" y="2087999"/>
            <a:ext cx="5076000" cy="3897639"/>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60" name="Google Shape;160;p40"/>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61" name="Google Shape;161;p40"/>
          <p:cNvSpPr txBox="1">
            <a:spLocks noGrp="1"/>
          </p:cNvSpPr>
          <p:nvPr>
            <p:ph type="body" idx="3"/>
          </p:nvPr>
        </p:nvSpPr>
        <p:spPr>
          <a:xfrm>
            <a:off x="838200" y="1015201"/>
            <a:ext cx="10514013" cy="7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dk1"/>
              </a:buClr>
              <a:buSzPts val="1800"/>
              <a:buNone/>
              <a:defRPr sz="1800"/>
            </a:lvl1pPr>
            <a:lvl2pPr marL="914400" lvl="1" indent="-228600" algn="l">
              <a:lnSpc>
                <a:spcPct val="90000"/>
              </a:lnSpc>
              <a:spcBef>
                <a:spcPts val="540"/>
              </a:spcBef>
              <a:spcAft>
                <a:spcPts val="0"/>
              </a:spcAft>
              <a:buClr>
                <a:schemeClr val="dk1"/>
              </a:buClr>
              <a:buSzPts val="1800"/>
              <a:buNone/>
              <a:defRPr sz="1800"/>
            </a:lvl2pPr>
            <a:lvl3pPr marL="1371600" lvl="2" indent="-228600" algn="l">
              <a:lnSpc>
                <a:spcPct val="90000"/>
              </a:lnSpc>
              <a:spcBef>
                <a:spcPts val="540"/>
              </a:spcBef>
              <a:spcAft>
                <a:spcPts val="0"/>
              </a:spcAft>
              <a:buClr>
                <a:schemeClr val="dk1"/>
              </a:buClr>
              <a:buSzPts val="1800"/>
              <a:buNone/>
              <a:defRPr sz="1800"/>
            </a:lvl3pPr>
            <a:lvl4pPr marL="1828800" lvl="3" indent="-228600" algn="l">
              <a:lnSpc>
                <a:spcPct val="90000"/>
              </a:lnSpc>
              <a:spcBef>
                <a:spcPts val="540"/>
              </a:spcBef>
              <a:spcAft>
                <a:spcPts val="0"/>
              </a:spcAft>
              <a:buClr>
                <a:schemeClr val="dk1"/>
              </a:buClr>
              <a:buSzPts val="1800"/>
              <a:buNone/>
              <a:defRPr sz="1800"/>
            </a:lvl4pPr>
            <a:lvl5pPr marL="2286000" lvl="4" indent="-228600" algn="l">
              <a:lnSpc>
                <a:spcPct val="90000"/>
              </a:lnSpc>
              <a:spcBef>
                <a:spcPts val="540"/>
              </a:spcBef>
              <a:spcAft>
                <a:spcPts val="0"/>
              </a:spcAft>
              <a:buClr>
                <a:schemeClr val="dk1"/>
              </a:buClr>
              <a:buSzPts val="1800"/>
              <a:buNone/>
              <a:defRPr sz="1800"/>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jzonder 3">
  <p:cSld name="Bijzonder 3">
    <p:bg>
      <p:bgPr>
        <a:solidFill>
          <a:schemeClr val="lt1"/>
        </a:solidFill>
        <a:effectLst/>
      </p:bgPr>
    </p:bg>
    <p:spTree>
      <p:nvGrpSpPr>
        <p:cNvPr id="1" name="Shape 170"/>
        <p:cNvGrpSpPr/>
        <p:nvPr/>
      </p:nvGrpSpPr>
      <p:grpSpPr>
        <a:xfrm>
          <a:off x="0" y="0"/>
          <a:ext cx="0" cy="0"/>
          <a:chOff x="0" y="0"/>
          <a:chExt cx="0" cy="0"/>
        </a:xfrm>
      </p:grpSpPr>
      <p:sp>
        <p:nvSpPr>
          <p:cNvPr id="171" name="Google Shape;171;p42"/>
          <p:cNvSpPr/>
          <p:nvPr/>
        </p:nvSpPr>
        <p:spPr>
          <a:xfrm rot="-288502">
            <a:off x="-912945" y="-926512"/>
            <a:ext cx="10302922" cy="2601345"/>
          </a:xfrm>
          <a:prstGeom prst="roundRect">
            <a:avLst>
              <a:gd name="adj" fmla="val 11674"/>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2" name="Google Shape;172;p42"/>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42"/>
          <p:cNvSpPr txBox="1">
            <a:spLocks noGrp="1"/>
          </p:cNvSpPr>
          <p:nvPr>
            <p:ph type="body" idx="1"/>
          </p:nvPr>
        </p:nvSpPr>
        <p:spPr>
          <a:xfrm>
            <a:off x="842022" y="2340000"/>
            <a:ext cx="5141299" cy="3865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74" name="Google Shape;174;p42"/>
          <p:cNvSpPr/>
          <p:nvPr/>
        </p:nvSpPr>
        <p:spPr>
          <a:xfrm rot="-300000">
            <a:off x="6238193" y="1529517"/>
            <a:ext cx="6694029" cy="4114954"/>
          </a:xfrm>
          <a:prstGeom prst="roundRect">
            <a:avLst>
              <a:gd name="adj" fmla="val 839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5" name="Google Shape;175;p42"/>
          <p:cNvSpPr txBox="1">
            <a:spLocks noGrp="1"/>
          </p:cNvSpPr>
          <p:nvPr>
            <p:ph type="body" idx="2"/>
          </p:nvPr>
        </p:nvSpPr>
        <p:spPr>
          <a:xfrm>
            <a:off x="7246722" y="2340000"/>
            <a:ext cx="3881721" cy="287648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76" name="Google Shape;176;p42"/>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77" name="Google Shape;177;p4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it Leeg">
  <p:cSld name="Wit Leeg">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4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81" name="Google Shape;181;p4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fsluiter">
  <p:cSld name="Afsluiter">
    <p:bg>
      <p:bgPr>
        <a:solidFill>
          <a:schemeClr val="dk1"/>
        </a:solidFill>
        <a:effectLst/>
      </p:bgPr>
    </p:bg>
    <p:spTree>
      <p:nvGrpSpPr>
        <p:cNvPr id="1" name="Shape 48"/>
        <p:cNvGrpSpPr/>
        <p:nvPr/>
      </p:nvGrpSpPr>
      <p:grpSpPr>
        <a:xfrm>
          <a:off x="0" y="0"/>
          <a:ext cx="0" cy="0"/>
          <a:chOff x="0" y="0"/>
          <a:chExt cx="0" cy="0"/>
        </a:xfrm>
      </p:grpSpPr>
      <p:sp>
        <p:nvSpPr>
          <p:cNvPr id="49" name="Google Shape;49;p25"/>
          <p:cNvSpPr/>
          <p:nvPr/>
        </p:nvSpPr>
        <p:spPr>
          <a:xfrm rot="-600000">
            <a:off x="1937117" y="3931190"/>
            <a:ext cx="11421220" cy="3948440"/>
          </a:xfrm>
          <a:prstGeom prst="roundRect">
            <a:avLst>
              <a:gd name="adj" fmla="val 9664"/>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50" name="Google Shape;50;p25"/>
          <p:cNvSpPr/>
          <p:nvPr/>
        </p:nvSpPr>
        <p:spPr>
          <a:xfrm rot="-600000">
            <a:off x="-834646" y="4395858"/>
            <a:ext cx="4356933" cy="2989662"/>
          </a:xfrm>
          <a:prstGeom prst="roundRect">
            <a:avLst>
              <a:gd name="adj" fmla="val 1091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pic>
        <p:nvPicPr>
          <p:cNvPr id="51" name="Google Shape;51;p25"/>
          <p:cNvPicPr preferRelativeResize="0"/>
          <p:nvPr/>
        </p:nvPicPr>
        <p:blipFill rotWithShape="1">
          <a:blip r:embed="rId2">
            <a:alphaModFix/>
          </a:blip>
          <a:srcRect/>
          <a:stretch/>
        </p:blipFill>
        <p:spPr>
          <a:xfrm>
            <a:off x="838200" y="4876800"/>
            <a:ext cx="2845252" cy="1362852"/>
          </a:xfrm>
          <a:prstGeom prst="rect">
            <a:avLst/>
          </a:prstGeom>
          <a:noFill/>
          <a:ln>
            <a:noFill/>
          </a:ln>
        </p:spPr>
      </p:pic>
      <p:pic>
        <p:nvPicPr>
          <p:cNvPr id="52" name="Google Shape;52;p25"/>
          <p:cNvPicPr preferRelativeResize="0"/>
          <p:nvPr/>
        </p:nvPicPr>
        <p:blipFill rotWithShape="1">
          <a:blip r:embed="rId3">
            <a:alphaModFix/>
          </a:blip>
          <a:srcRect/>
          <a:stretch/>
        </p:blipFill>
        <p:spPr>
          <a:xfrm>
            <a:off x="3697966" y="4876800"/>
            <a:ext cx="2974064" cy="758260"/>
          </a:xfrm>
          <a:prstGeom prst="rect">
            <a:avLst/>
          </a:prstGeom>
          <a:noFill/>
          <a:ln>
            <a:noFill/>
          </a:ln>
        </p:spPr>
      </p:pic>
      <p:sp>
        <p:nvSpPr>
          <p:cNvPr id="53" name="Google Shape;53;p25"/>
          <p:cNvSpPr txBox="1">
            <a:spLocks noGrp="1"/>
          </p:cNvSpPr>
          <p:nvPr>
            <p:ph type="body" idx="1"/>
          </p:nvPr>
        </p:nvSpPr>
        <p:spPr>
          <a:xfrm>
            <a:off x="3697966" y="706551"/>
            <a:ext cx="3994144"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80"/>
              </a:spcBef>
              <a:spcAft>
                <a:spcPts val="0"/>
              </a:spcAft>
              <a:buClr>
                <a:schemeClr val="lt1"/>
              </a:buClr>
              <a:buSzPts val="1600"/>
              <a:buNone/>
              <a:defRPr sz="1600" b="1"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54" name="Google Shape;54;p25"/>
          <p:cNvSpPr txBox="1">
            <a:spLocks noGrp="1"/>
          </p:cNvSpPr>
          <p:nvPr>
            <p:ph type="body" idx="2"/>
          </p:nvPr>
        </p:nvSpPr>
        <p:spPr>
          <a:xfrm>
            <a:off x="3697966" y="948270"/>
            <a:ext cx="3994144"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80"/>
              </a:spcBef>
              <a:spcAft>
                <a:spcPts val="0"/>
              </a:spcAft>
              <a:buClr>
                <a:schemeClr val="lt1"/>
              </a:buClr>
              <a:buSzPts val="1600"/>
              <a:buNone/>
              <a:defRPr sz="1600" b="0"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grpSp>
        <p:nvGrpSpPr>
          <p:cNvPr id="55" name="Google Shape;55;p25"/>
          <p:cNvGrpSpPr/>
          <p:nvPr/>
        </p:nvGrpSpPr>
        <p:grpSpPr>
          <a:xfrm>
            <a:off x="838201" y="689789"/>
            <a:ext cx="3291114" cy="1966325"/>
            <a:chOff x="1819686" y="556015"/>
            <a:chExt cx="4141695" cy="2465432"/>
          </a:xfrm>
        </p:grpSpPr>
        <p:sp>
          <p:nvSpPr>
            <p:cNvPr id="56" name="Google Shape;56;p25"/>
            <p:cNvSpPr txBox="1"/>
            <p:nvPr/>
          </p:nvSpPr>
          <p:spPr>
            <a:xfrm>
              <a:off x="1819686" y="556015"/>
              <a:ext cx="4141695" cy="221599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Fluwelen Burgwal 58</a:t>
              </a:r>
              <a:endParaRPr/>
            </a:p>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Postbus 11560</a:t>
              </a:r>
              <a:endParaRPr/>
            </a:p>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2502 AN Den Haag</a:t>
              </a:r>
              <a:endParaRPr/>
            </a:p>
            <a:p>
              <a:pPr marL="0" marR="0" lvl="0" indent="0" algn="l" rtl="0">
                <a:spcBef>
                  <a:spcPts val="0"/>
                </a:spcBef>
                <a:spcAft>
                  <a:spcPts val="0"/>
                </a:spcAft>
                <a:buNone/>
              </a:pPr>
              <a:endParaRPr sz="1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070 763 00 30</a:t>
              </a:r>
              <a:endParaRPr/>
            </a:p>
            <a:p>
              <a:pPr marL="0" marR="0" lvl="0" indent="0" algn="l" rtl="0">
                <a:spcBef>
                  <a:spcPts val="0"/>
                </a:spcBef>
                <a:spcAft>
                  <a:spcPts val="0"/>
                </a:spcAft>
                <a:buNone/>
              </a:pPr>
              <a:endParaRPr sz="1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secretariaat@aeno.nl</a:t>
              </a:r>
              <a:endParaRPr sz="1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nl-NL" sz="1600">
                  <a:solidFill>
                    <a:schemeClr val="lt1"/>
                  </a:solidFill>
                  <a:latin typeface="Century Gothic"/>
                  <a:ea typeface="Century Gothic"/>
                  <a:cs typeface="Century Gothic"/>
                  <a:sym typeface="Century Gothic"/>
                </a:rPr>
                <a:t>www.aeno.nl</a:t>
              </a:r>
              <a:endParaRPr sz="16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cxnSp>
          <p:nvCxnSpPr>
            <p:cNvPr id="57" name="Google Shape;57;p25"/>
            <p:cNvCxnSpPr/>
            <p:nvPr/>
          </p:nvCxnSpPr>
          <p:spPr>
            <a:xfrm>
              <a:off x="1819686" y="3021447"/>
              <a:ext cx="1632054" cy="0"/>
            </a:xfrm>
            <a:prstGeom prst="straightConnector1">
              <a:avLst/>
            </a:prstGeom>
            <a:noFill/>
            <a:ln w="12700" cap="flat" cmpd="sng">
              <a:solidFill>
                <a:srgbClr val="42F7AC"/>
              </a:solidFill>
              <a:prstDash val="solid"/>
              <a:miter lim="800000"/>
              <a:headEnd type="none" w="sm" len="sm"/>
              <a:tailEnd type="none" w="sm" len="sm"/>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eeld Breed">
  <p:cSld name="Beeld Breed">
    <p:spTree>
      <p:nvGrpSpPr>
        <p:cNvPr id="1" name="Shape 182"/>
        <p:cNvGrpSpPr/>
        <p:nvPr/>
      </p:nvGrpSpPr>
      <p:grpSpPr>
        <a:xfrm>
          <a:off x="0" y="0"/>
          <a:ext cx="0" cy="0"/>
          <a:chOff x="0" y="0"/>
          <a:chExt cx="0" cy="0"/>
        </a:xfrm>
      </p:grpSpPr>
      <p:sp>
        <p:nvSpPr>
          <p:cNvPr id="183" name="Google Shape;183;p44"/>
          <p:cNvSpPr>
            <a:spLocks noGrp="1"/>
          </p:cNvSpPr>
          <p:nvPr>
            <p:ph type="pic" idx="2"/>
          </p:nvPr>
        </p:nvSpPr>
        <p:spPr>
          <a:xfrm>
            <a:off x="0" y="0"/>
            <a:ext cx="12192000" cy="5188857"/>
          </a:xfrm>
          <a:prstGeom prst="rect">
            <a:avLst/>
          </a:prstGeom>
          <a:solidFill>
            <a:schemeClr val="accent2"/>
          </a:solidFill>
          <a:ln>
            <a:noFill/>
          </a:ln>
        </p:spPr>
      </p:sp>
      <p:pic>
        <p:nvPicPr>
          <p:cNvPr id="184" name="Google Shape;184;p4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eld 1">
  <p:cSld name="Beeld 1">
    <p:bg>
      <p:bgPr>
        <a:solidFill>
          <a:schemeClr val="dk1"/>
        </a:solidFill>
        <a:effectLst/>
      </p:bgPr>
    </p:bg>
    <p:spTree>
      <p:nvGrpSpPr>
        <p:cNvPr id="1" name="Shape 58"/>
        <p:cNvGrpSpPr/>
        <p:nvPr/>
      </p:nvGrpSpPr>
      <p:grpSpPr>
        <a:xfrm>
          <a:off x="0" y="0"/>
          <a:ext cx="0" cy="0"/>
          <a:chOff x="0" y="0"/>
          <a:chExt cx="0" cy="0"/>
        </a:xfrm>
      </p:grpSpPr>
      <p:grpSp>
        <p:nvGrpSpPr>
          <p:cNvPr id="59" name="Google Shape;59;p26"/>
          <p:cNvGrpSpPr/>
          <p:nvPr/>
        </p:nvGrpSpPr>
        <p:grpSpPr>
          <a:xfrm>
            <a:off x="6023425" y="4632532"/>
            <a:ext cx="6821617" cy="3102950"/>
            <a:chOff x="165332" y="2777105"/>
            <a:chExt cx="9866216" cy="4487846"/>
          </a:xfrm>
        </p:grpSpPr>
        <p:sp>
          <p:nvSpPr>
            <p:cNvPr id="60" name="Google Shape;60;p26"/>
            <p:cNvSpPr/>
            <p:nvPr/>
          </p:nvSpPr>
          <p:spPr>
            <a:xfrm rot="-600000">
              <a:off x="3151158" y="3327607"/>
              <a:ext cx="6636744" cy="3386841"/>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61" name="Google Shape;61;p26"/>
            <p:cNvSpPr/>
            <p:nvPr/>
          </p:nvSpPr>
          <p:spPr>
            <a:xfrm rot="-600000">
              <a:off x="391811" y="3372600"/>
              <a:ext cx="4356933" cy="2989662"/>
            </a:xfrm>
            <a:prstGeom prst="roundRect">
              <a:avLst>
                <a:gd name="adj" fmla="val 14185"/>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dk2"/>
                </a:solidFill>
                <a:latin typeface="Century Gothic"/>
                <a:ea typeface="Century Gothic"/>
                <a:cs typeface="Century Gothic"/>
                <a:sym typeface="Century Gothic"/>
              </a:endParaRPr>
            </a:p>
          </p:txBody>
        </p:sp>
        <p:pic>
          <p:nvPicPr>
            <p:cNvPr id="62" name="Google Shape;62;p26"/>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63" name="Google Shape;63;p26"/>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64" name="Google Shape;64;p26"/>
          <p:cNvSpPr txBox="1">
            <a:spLocks noGrp="1"/>
          </p:cNvSpPr>
          <p:nvPr>
            <p:ph type="title"/>
          </p:nvPr>
        </p:nvSpPr>
        <p:spPr>
          <a:xfrm>
            <a:off x="7344000" y="684000"/>
            <a:ext cx="4015573" cy="36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a:spLocks noGrp="1"/>
          </p:cNvSpPr>
          <p:nvPr>
            <p:ph type="pic" idx="2"/>
          </p:nvPr>
        </p:nvSpPr>
        <p:spPr>
          <a:xfrm>
            <a:off x="0" y="0"/>
            <a:ext cx="6973888"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cht Normaal">
  <p:cSld name="Licht Normaal">
    <p:spTree>
      <p:nvGrpSpPr>
        <p:cNvPr id="1" name="Shape 66"/>
        <p:cNvGrpSpPr/>
        <p:nvPr/>
      </p:nvGrpSpPr>
      <p:grpSpPr>
        <a:xfrm>
          <a:off x="0" y="0"/>
          <a:ext cx="0" cy="0"/>
          <a:chOff x="0" y="0"/>
          <a:chExt cx="0" cy="0"/>
        </a:xfrm>
      </p:grpSpPr>
      <p:sp>
        <p:nvSpPr>
          <p:cNvPr id="67" name="Google Shape;67;p27"/>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8" name="Google Shape;68;p27"/>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842022" y="2232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0" name="Google Shape;70;p27"/>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1" name="Google Shape;71;p27"/>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cht Dubbel">
  <p:cSld name="Licht Dubbel">
    <p:spTree>
      <p:nvGrpSpPr>
        <p:cNvPr id="1" name="Shape 72"/>
        <p:cNvGrpSpPr/>
        <p:nvPr/>
      </p:nvGrpSpPr>
      <p:grpSpPr>
        <a:xfrm>
          <a:off x="0" y="0"/>
          <a:ext cx="0" cy="0"/>
          <a:chOff x="0" y="0"/>
          <a:chExt cx="0" cy="0"/>
        </a:xfrm>
      </p:grpSpPr>
      <p:sp>
        <p:nvSpPr>
          <p:cNvPr id="73" name="Google Shape;73;p28"/>
          <p:cNvSpPr/>
          <p:nvPr/>
        </p:nvSpPr>
        <p:spPr>
          <a:xfrm rot="-288502">
            <a:off x="-912945" y="-926512"/>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 name="Google Shape;74;p2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6" name="Google Shape;76;p28"/>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7" name="Google Shape;77;p28"/>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8" name="Google Shape;78;p28"/>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cht Dubbel Speciaal">
  <p:cSld name="Licht Dubbel Speciaal">
    <p:spTree>
      <p:nvGrpSpPr>
        <p:cNvPr id="1" name="Shape 79"/>
        <p:cNvGrpSpPr/>
        <p:nvPr/>
      </p:nvGrpSpPr>
      <p:grpSpPr>
        <a:xfrm>
          <a:off x="0" y="0"/>
          <a:ext cx="0" cy="0"/>
          <a:chOff x="0" y="0"/>
          <a:chExt cx="0" cy="0"/>
        </a:xfrm>
      </p:grpSpPr>
      <p:sp>
        <p:nvSpPr>
          <p:cNvPr id="80" name="Google Shape;80;p29"/>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81" name="Google Shape;81;p29"/>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2" name="Google Shape;82;p29"/>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9"/>
          <p:cNvSpPr txBox="1">
            <a:spLocks noGrp="1"/>
          </p:cNvSpPr>
          <p:nvPr>
            <p:ph type="body" idx="1"/>
          </p:nvPr>
        </p:nvSpPr>
        <p:spPr>
          <a:xfrm>
            <a:off x="839788" y="1006292"/>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4" name="Google Shape;84;p29"/>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85" name="Google Shape;85;p29"/>
          <p:cNvSpPr txBox="1">
            <a:spLocks noGrp="1"/>
          </p:cNvSpPr>
          <p:nvPr>
            <p:ph type="body" idx="2"/>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6" name="Google Shape;86;p29"/>
          <p:cNvSpPr txBox="1">
            <a:spLocks noGrp="1"/>
          </p:cNvSpPr>
          <p:nvPr>
            <p:ph type="body" idx="3"/>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nker Leeg">
  <p:cSld name="Donker Leeg">
    <p:spTree>
      <p:nvGrpSpPr>
        <p:cNvPr id="1" name="Shape 87"/>
        <p:cNvGrpSpPr/>
        <p:nvPr/>
      </p:nvGrpSpPr>
      <p:grpSpPr>
        <a:xfrm>
          <a:off x="0" y="0"/>
          <a:ext cx="0" cy="0"/>
          <a:chOff x="0" y="0"/>
          <a:chExt cx="0" cy="0"/>
        </a:xfrm>
      </p:grpSpPr>
      <p:sp>
        <p:nvSpPr>
          <p:cNvPr id="88" name="Google Shape;88;p30"/>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9" name="Google Shape;89;p30"/>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0"/>
          <p:cNvSpPr txBox="1">
            <a:spLocks noGrp="1"/>
          </p:cNvSpPr>
          <p:nvPr>
            <p:ph type="body" idx="1"/>
          </p:nvPr>
        </p:nvSpPr>
        <p:spPr>
          <a:xfrm>
            <a:off x="839788" y="1015200"/>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1" name="Google Shape;91;p30"/>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nker Dubbel">
  <p:cSld name="Donker Dubbel">
    <p:spTree>
      <p:nvGrpSpPr>
        <p:cNvPr id="1" name="Shape 92"/>
        <p:cNvGrpSpPr/>
        <p:nvPr/>
      </p:nvGrpSpPr>
      <p:grpSpPr>
        <a:xfrm>
          <a:off x="0" y="0"/>
          <a:ext cx="0" cy="0"/>
          <a:chOff x="0" y="0"/>
          <a:chExt cx="0" cy="0"/>
        </a:xfrm>
      </p:grpSpPr>
      <p:sp>
        <p:nvSpPr>
          <p:cNvPr id="93" name="Google Shape;93;p3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4" name="Google Shape;94;p3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6" name="Google Shape;96;p3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7" name="Google Shape;97;p31"/>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8" name="Google Shape;98;p3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nker Dubbel Speciaal">
  <p:cSld name="Donker Dubbel Speciaal">
    <p:spTree>
      <p:nvGrpSpPr>
        <p:cNvPr id="1" name="Shape 99"/>
        <p:cNvGrpSpPr/>
        <p:nvPr/>
      </p:nvGrpSpPr>
      <p:grpSpPr>
        <a:xfrm>
          <a:off x="0" y="0"/>
          <a:ext cx="0" cy="0"/>
          <a:chOff x="0" y="0"/>
          <a:chExt cx="0" cy="0"/>
        </a:xfrm>
      </p:grpSpPr>
      <p:sp>
        <p:nvSpPr>
          <p:cNvPr id="100" name="Google Shape;100;p32"/>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entury Gothic"/>
              <a:ea typeface="Century Gothic"/>
              <a:cs typeface="Century Gothic"/>
              <a:sym typeface="Century Gothic"/>
            </a:endParaRPr>
          </a:p>
        </p:txBody>
      </p:sp>
      <p:sp>
        <p:nvSpPr>
          <p:cNvPr id="101" name="Google Shape;101;p32"/>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2" name="Google Shape;102;p32"/>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body" idx="1"/>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04" name="Google Shape;104;p32"/>
          <p:cNvSpPr txBox="1">
            <a:spLocks noGrp="1"/>
          </p:cNvSpPr>
          <p:nvPr>
            <p:ph type="body" idx="2"/>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05" name="Google Shape;105;p3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6" name="Google Shape;106;p32"/>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9788" y="335446"/>
            <a:ext cx="10515600" cy="7200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800" y="1825200"/>
            <a:ext cx="10515600" cy="4351338"/>
          </a:xfrm>
          <a:prstGeom prst="rect">
            <a:avLst/>
          </a:prstGeom>
          <a:noFill/>
          <a:ln>
            <a:noFill/>
          </a:ln>
        </p:spPr>
        <p:txBody>
          <a:bodyPr spcFirstLastPara="1" wrap="square" lIns="0" tIns="0" rIns="0" bIns="0" anchor="t" anchorCtr="0">
            <a:normAutofit/>
          </a:bodyPr>
          <a:lstStyle>
            <a:lvl1pPr marL="457200" marR="0" lvl="0" indent="-368300" algn="l" rtl="0">
              <a:lnSpc>
                <a:spcPct val="90000"/>
              </a:lnSpc>
              <a:spcBef>
                <a:spcPts val="66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2" r:id="rId18"/>
    <p:sldLayoutId id="2147483673" r:id="rId19"/>
    <p:sldLayoutId id="2147483674"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debra.verduin@aeno.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loes@qultif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3205-BF2E-61F5-1118-20EB67FCE76C}"/>
              </a:ext>
            </a:extLst>
          </p:cNvPr>
          <p:cNvSpPr>
            <a:spLocks noGrp="1"/>
          </p:cNvSpPr>
          <p:nvPr>
            <p:ph type="title"/>
          </p:nvPr>
        </p:nvSpPr>
        <p:spPr>
          <a:xfrm>
            <a:off x="838200" y="1352888"/>
            <a:ext cx="6734961" cy="1356111"/>
          </a:xfrm>
        </p:spPr>
        <p:txBody>
          <a:bodyPr/>
          <a:lstStyle/>
          <a:p>
            <a:r>
              <a:rPr lang="en-US" dirty="0"/>
              <a:t>Hoe </a:t>
            </a:r>
            <a:r>
              <a:rPr lang="en-US" dirty="0" err="1"/>
              <a:t>vertaal</a:t>
            </a:r>
            <a:r>
              <a:rPr lang="en-US" dirty="0"/>
              <a:t> je </a:t>
            </a:r>
            <a:r>
              <a:rPr lang="en-US" dirty="0" err="1"/>
              <a:t>dit</a:t>
            </a:r>
            <a:r>
              <a:rPr lang="en-US" dirty="0"/>
              <a:t> </a:t>
            </a:r>
            <a:r>
              <a:rPr lang="en-US" dirty="0" err="1"/>
              <a:t>naar</a:t>
            </a:r>
            <a:r>
              <a:rPr lang="en-US" dirty="0"/>
              <a:t> de </a:t>
            </a:r>
            <a:r>
              <a:rPr lang="en-US" dirty="0" err="1"/>
              <a:t>praktijk</a:t>
            </a:r>
            <a:r>
              <a:rPr lang="en-US" dirty="0"/>
              <a:t>?</a:t>
            </a:r>
            <a:endParaRPr lang="nl-NL" dirty="0"/>
          </a:p>
        </p:txBody>
      </p:sp>
      <p:sp>
        <p:nvSpPr>
          <p:cNvPr id="3" name="Tijdelijke aanduiding voor tekst 2">
            <a:extLst>
              <a:ext uri="{FF2B5EF4-FFF2-40B4-BE49-F238E27FC236}">
                <a16:creationId xmlns:a16="http://schemas.microsoft.com/office/drawing/2014/main" id="{362C85D0-5E57-ED1D-4E40-5CE341ABB3F4}"/>
              </a:ext>
            </a:extLst>
          </p:cNvPr>
          <p:cNvSpPr>
            <a:spLocks noGrp="1"/>
          </p:cNvSpPr>
          <p:nvPr>
            <p:ph type="body" idx="1"/>
          </p:nvPr>
        </p:nvSpPr>
        <p:spPr/>
        <p:txBody>
          <a:bodyPr/>
          <a:lstStyle/>
          <a:p>
            <a:r>
              <a:rPr lang="en-US" dirty="0"/>
              <a:t>Aan de slag met je </a:t>
            </a:r>
            <a:r>
              <a:rPr lang="en-US" dirty="0" err="1"/>
              <a:t>organisatie</a:t>
            </a:r>
            <a:endParaRPr lang="nl-NL" dirty="0"/>
          </a:p>
        </p:txBody>
      </p:sp>
    </p:spTree>
    <p:extLst>
      <p:ext uri="{BB962C8B-B14F-4D97-AF65-F5344CB8AC3E}">
        <p14:creationId xmlns:p14="http://schemas.microsoft.com/office/powerpoint/2010/main" val="393068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AC82-0F7B-4E08-A4EE-34EF417800D0}"/>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FD0B7491-46F9-18D5-26FA-27D336B31135}"/>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Antwoord 2: bevlogenheid</a:t>
            </a:r>
            <a:endParaRPr dirty="0"/>
          </a:p>
        </p:txBody>
      </p:sp>
      <p:sp>
        <p:nvSpPr>
          <p:cNvPr id="7" name="Google Shape;471;g3125dc0f10a_0_41">
            <a:extLst>
              <a:ext uri="{FF2B5EF4-FFF2-40B4-BE49-F238E27FC236}">
                <a16:creationId xmlns:a16="http://schemas.microsoft.com/office/drawing/2014/main" id="{89C4787C-CEBC-7A57-60CC-E0AE74A97093}"/>
              </a:ext>
            </a:extLst>
          </p:cNvPr>
          <p:cNvSpPr txBox="1">
            <a:spLocks noGrp="1"/>
          </p:cNvSpPr>
          <p:nvPr>
            <p:ph type="body" idx="1"/>
          </p:nvPr>
        </p:nvSpPr>
        <p:spPr>
          <a:xfrm>
            <a:off x="839789" y="1015200"/>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a:t>Hulpbronnen op organisatieniveau</a:t>
            </a:r>
            <a:endParaRPr dirty="0"/>
          </a:p>
        </p:txBody>
      </p:sp>
      <p:sp>
        <p:nvSpPr>
          <p:cNvPr id="8" name="Rectangle 1">
            <a:extLst>
              <a:ext uri="{FF2B5EF4-FFF2-40B4-BE49-F238E27FC236}">
                <a16:creationId xmlns:a16="http://schemas.microsoft.com/office/drawing/2014/main" id="{E06D60C0-1B08-BD29-C882-861168FB151F}"/>
              </a:ext>
            </a:extLst>
          </p:cNvPr>
          <p:cNvSpPr>
            <a:spLocks noChangeArrowheads="1"/>
          </p:cNvSpPr>
          <p:nvPr/>
        </p:nvSpPr>
        <p:spPr bwMode="auto">
          <a:xfrm>
            <a:off x="3489325" y="282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graphicFrame>
        <p:nvGraphicFramePr>
          <p:cNvPr id="3" name="Google Shape;457;g3125dc0f10a_0_46">
            <a:extLst>
              <a:ext uri="{FF2B5EF4-FFF2-40B4-BE49-F238E27FC236}">
                <a16:creationId xmlns:a16="http://schemas.microsoft.com/office/drawing/2014/main" id="{75093510-5B2E-1FCF-C1EB-EF54912B9757}"/>
              </a:ext>
            </a:extLst>
          </p:cNvPr>
          <p:cNvGraphicFramePr/>
          <p:nvPr>
            <p:extLst>
              <p:ext uri="{D42A27DB-BD31-4B8C-83A1-F6EECF244321}">
                <p14:modId xmlns:p14="http://schemas.microsoft.com/office/powerpoint/2010/main" val="1277964460"/>
              </p:ext>
            </p:extLst>
          </p:nvPr>
        </p:nvGraphicFramePr>
        <p:xfrm>
          <a:off x="594360" y="2223868"/>
          <a:ext cx="10115550" cy="4012045"/>
        </p:xfrm>
        <a:graphic>
          <a:graphicData uri="http://schemas.openxmlformats.org/drawingml/2006/table">
            <a:tbl>
              <a:tblPr firstRow="1" bandRow="1">
                <a:noFill/>
                <a:tableStyleId>{764A6C3D-ED22-4C26-AD0D-4CEC29947B13}</a:tableStyleId>
              </a:tblPr>
              <a:tblGrid>
                <a:gridCol w="4823460">
                  <a:extLst>
                    <a:ext uri="{9D8B030D-6E8A-4147-A177-3AD203B41FA5}">
                      <a16:colId xmlns:a16="http://schemas.microsoft.com/office/drawing/2014/main" val="20000"/>
                    </a:ext>
                  </a:extLst>
                </a:gridCol>
                <a:gridCol w="5292090">
                  <a:extLst>
                    <a:ext uri="{9D8B030D-6E8A-4147-A177-3AD203B41FA5}">
                      <a16:colId xmlns:a16="http://schemas.microsoft.com/office/drawing/2014/main" val="20001"/>
                    </a:ext>
                  </a:extLst>
                </a:gridCol>
              </a:tblGrid>
              <a:tr h="628725">
                <a:tc>
                  <a:txBody>
                    <a:bodyPr/>
                    <a:lstStyle/>
                    <a:p>
                      <a:pPr marL="0" marR="0" lvl="0" indent="0" algn="l" rtl="0">
                        <a:lnSpc>
                          <a:spcPct val="100000"/>
                        </a:lnSpc>
                        <a:spcBef>
                          <a:spcPts val="0"/>
                        </a:spcBef>
                        <a:spcAft>
                          <a:spcPts val="0"/>
                        </a:spcAft>
                        <a:buNone/>
                      </a:pPr>
                      <a:r>
                        <a:rPr lang="nl-NL" sz="2600">
                          <a:latin typeface="Century Gothic"/>
                          <a:ea typeface="Century Gothic"/>
                          <a:cs typeface="Century Gothic"/>
                          <a:sym typeface="Century Gothic"/>
                        </a:rPr>
                        <a:t>Kenmerk</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tc>
                  <a:txBody>
                    <a:bodyPr/>
                    <a:lstStyle/>
                    <a:p>
                      <a:pPr marL="0" marR="0" lvl="0" indent="0" algn="l" rtl="0">
                        <a:lnSpc>
                          <a:spcPct val="100000"/>
                        </a:lnSpc>
                        <a:spcBef>
                          <a:spcPts val="0"/>
                        </a:spcBef>
                        <a:spcAft>
                          <a:spcPts val="0"/>
                        </a:spcAft>
                        <a:buNone/>
                      </a:pPr>
                      <a:r>
                        <a:rPr lang="nl-NL" sz="2600" u="none" strike="noStrike" cap="none">
                          <a:latin typeface="Century Gothic"/>
                          <a:ea typeface="Century Gothic"/>
                          <a:cs typeface="Century Gothic"/>
                          <a:sym typeface="Century Gothic"/>
                        </a:rPr>
                        <a:t>Wat daarvoor nodig is</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extLst>
                  <a:ext uri="{0D108BD9-81ED-4DB2-BD59-A6C34878D82A}">
                    <a16:rowId xmlns:a16="http://schemas.microsoft.com/office/drawing/2014/main" val="10000"/>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Teams/clusters als belangrijkste focus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duidelijke missie en visie</a:t>
                      </a:r>
                      <a:endParaRPr sz="1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1"/>
                  </a:ext>
                </a:extLst>
              </a:tr>
              <a:tr h="572275">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Meer autonomie voor mensen 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Duidelijke doelen en verantwoordelijkheden</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2"/>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(Nog) Meer aandacht voor de samenwerking tussen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Afstemming tussen teams, transparantie, informatiedeling, technologie</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3"/>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open verbinding met andere organisaties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Afstemming met andere organisaties en stimuleren van </a:t>
                      </a:r>
                      <a:r>
                        <a:rPr lang="nl-NL" sz="2200" u="none" strike="noStrike" cap="none" dirty="0" err="1">
                          <a:latin typeface="Century Gothic"/>
                          <a:ea typeface="Century Gothic"/>
                          <a:cs typeface="Century Gothic"/>
                          <a:sym typeface="Century Gothic"/>
                        </a:rPr>
                        <a:t>verbinders</a:t>
                      </a:r>
                      <a:endParaRPr sz="2200" u="none" strike="noStrike" cap="none"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342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B85C1-30F8-41A2-2DD3-2A66052DE2B8}"/>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BF3E3A56-3263-4F90-50B7-2DC05AAE4813}"/>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Een duidelijke missie en visie</a:t>
            </a:r>
            <a:endParaRPr dirty="0"/>
          </a:p>
        </p:txBody>
      </p:sp>
      <p:sp>
        <p:nvSpPr>
          <p:cNvPr id="7" name="Google Shape;471;g3125dc0f10a_0_41">
            <a:extLst>
              <a:ext uri="{FF2B5EF4-FFF2-40B4-BE49-F238E27FC236}">
                <a16:creationId xmlns:a16="http://schemas.microsoft.com/office/drawing/2014/main" id="{F0C216A9-E8BD-09D8-4E5F-1710A81D8FD9}"/>
              </a:ext>
            </a:extLst>
          </p:cNvPr>
          <p:cNvSpPr txBox="1">
            <a:spLocks noGrp="1"/>
          </p:cNvSpPr>
          <p:nvPr>
            <p:ph type="body" idx="1"/>
          </p:nvPr>
        </p:nvSpPr>
        <p:spPr>
          <a:xfrm>
            <a:off x="839789" y="1015200"/>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a:t>Geef richting aan je organisatie</a:t>
            </a:r>
            <a:endParaRPr dirty="0"/>
          </a:p>
        </p:txBody>
      </p:sp>
      <p:graphicFrame>
        <p:nvGraphicFramePr>
          <p:cNvPr id="5" name="Tabel 4">
            <a:extLst>
              <a:ext uri="{FF2B5EF4-FFF2-40B4-BE49-F238E27FC236}">
                <a16:creationId xmlns:a16="http://schemas.microsoft.com/office/drawing/2014/main" id="{C03C7BE2-95FC-3EFB-2255-7B6DC3556746}"/>
              </a:ext>
            </a:extLst>
          </p:cNvPr>
          <p:cNvGraphicFramePr>
            <a:graphicFrameLocks noGrp="1"/>
          </p:cNvGraphicFramePr>
          <p:nvPr/>
        </p:nvGraphicFramePr>
        <p:xfrm>
          <a:off x="5120639" y="2420984"/>
          <a:ext cx="6231450" cy="3377010"/>
        </p:xfrm>
        <a:graphic>
          <a:graphicData uri="http://schemas.openxmlformats.org/drawingml/2006/table">
            <a:tbl>
              <a:tblPr/>
              <a:tblGrid>
                <a:gridCol w="3115725">
                  <a:extLst>
                    <a:ext uri="{9D8B030D-6E8A-4147-A177-3AD203B41FA5}">
                      <a16:colId xmlns:a16="http://schemas.microsoft.com/office/drawing/2014/main" val="168029661"/>
                    </a:ext>
                  </a:extLst>
                </a:gridCol>
                <a:gridCol w="3115725">
                  <a:extLst>
                    <a:ext uri="{9D8B030D-6E8A-4147-A177-3AD203B41FA5}">
                      <a16:colId xmlns:a16="http://schemas.microsoft.com/office/drawing/2014/main" val="3114030148"/>
                    </a:ext>
                  </a:extLst>
                </a:gridCol>
              </a:tblGrid>
              <a:tr h="492098">
                <a:tc>
                  <a:txBody>
                    <a:bodyPr/>
                    <a:lstStyle/>
                    <a:p>
                      <a:pPr algn="ctr" fontAlgn="base">
                        <a:lnSpc>
                          <a:spcPts val="2175"/>
                        </a:lnSpc>
                      </a:pPr>
                      <a:r>
                        <a:rPr lang="nl-NL" sz="2200" b="1" i="0" dirty="0">
                          <a:solidFill>
                            <a:srgbClr val="FFFFFF"/>
                          </a:solidFill>
                          <a:effectLst/>
                          <a:latin typeface="Century Gothic" panose="020B0502020202020204" pitchFamily="34" charset="0"/>
                        </a:rPr>
                        <a:t>Missie​</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30884" cap="flat" cmpd="sng" algn="ctr">
                      <a:solidFill>
                        <a:srgbClr val="FFFFFF"/>
                      </a:solidFill>
                      <a:prstDash val="solid"/>
                      <a:round/>
                      <a:headEnd type="none" w="med" len="med"/>
                      <a:tailEnd type="none" w="med" len="med"/>
                    </a:lnB>
                    <a:solidFill>
                      <a:srgbClr val="4F81BD"/>
                    </a:solidFill>
                  </a:tcPr>
                </a:tc>
                <a:tc>
                  <a:txBody>
                    <a:bodyPr/>
                    <a:lstStyle/>
                    <a:p>
                      <a:pPr algn="ctr" fontAlgn="base">
                        <a:lnSpc>
                          <a:spcPts val="2175"/>
                        </a:lnSpc>
                      </a:pPr>
                      <a:r>
                        <a:rPr lang="nl-NL" sz="2200" b="1" i="0">
                          <a:solidFill>
                            <a:srgbClr val="FFFFFF"/>
                          </a:solidFill>
                          <a:effectLst/>
                          <a:latin typeface="Century Gothic" panose="020B0502020202020204" pitchFamily="34" charset="0"/>
                        </a:rPr>
                        <a:t>Visie​</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30884"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697662642"/>
                  </a:ext>
                </a:extLst>
              </a:tr>
              <a:tr h="868061">
                <a:tc>
                  <a:txBody>
                    <a:bodyPr/>
                    <a:lstStyle/>
                    <a:p>
                      <a:pPr algn="ctr" fontAlgn="base">
                        <a:lnSpc>
                          <a:spcPts val="2175"/>
                        </a:lnSpc>
                      </a:pPr>
                      <a:r>
                        <a:rPr lang="nl-NL" sz="2200" b="0" i="0" dirty="0">
                          <a:solidFill>
                            <a:srgbClr val="000000"/>
                          </a:solidFill>
                          <a:effectLst/>
                          <a:latin typeface="Century Gothic" panose="020B0502020202020204" pitchFamily="34" charset="0"/>
                        </a:rPr>
                        <a:t>Tijdloos​</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30884"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D0D8E8"/>
                    </a:solidFill>
                  </a:tcPr>
                </a:tc>
                <a:tc>
                  <a:txBody>
                    <a:bodyPr/>
                    <a:lstStyle/>
                    <a:p>
                      <a:pPr algn="ctr" fontAlgn="base">
                        <a:lnSpc>
                          <a:spcPts val="2175"/>
                        </a:lnSpc>
                      </a:pPr>
                      <a:r>
                        <a:rPr lang="nl-NL" sz="2200" b="0" i="0" dirty="0">
                          <a:solidFill>
                            <a:srgbClr val="000000"/>
                          </a:solidFill>
                          <a:effectLst/>
                          <a:latin typeface="Century Gothic" panose="020B0502020202020204" pitchFamily="34" charset="0"/>
                        </a:rPr>
                        <a:t>Voor een bepaalde periode​</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30884"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18004435"/>
                  </a:ext>
                </a:extLst>
              </a:tr>
              <a:tr h="874513">
                <a:tc>
                  <a:txBody>
                    <a:bodyPr/>
                    <a:lstStyle/>
                    <a:p>
                      <a:pPr algn="ctr" fontAlgn="base">
                        <a:lnSpc>
                          <a:spcPts val="2175"/>
                        </a:lnSpc>
                      </a:pPr>
                      <a:r>
                        <a:rPr lang="nl-NL" sz="2200" b="0" i="0" dirty="0">
                          <a:solidFill>
                            <a:srgbClr val="000000"/>
                          </a:solidFill>
                          <a:effectLst/>
                          <a:latin typeface="Century Gothic" panose="020B0502020202020204" pitchFamily="34" charset="0"/>
                        </a:rPr>
                        <a:t>Gebaseerd op het verleden​</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E9EDF4"/>
                    </a:solidFill>
                  </a:tcPr>
                </a:tc>
                <a:tc>
                  <a:txBody>
                    <a:bodyPr/>
                    <a:lstStyle/>
                    <a:p>
                      <a:pPr algn="ctr" fontAlgn="base">
                        <a:lnSpc>
                          <a:spcPts val="2175"/>
                        </a:lnSpc>
                      </a:pPr>
                      <a:r>
                        <a:rPr lang="nl-NL" sz="2200" b="0" i="0" dirty="0">
                          <a:solidFill>
                            <a:srgbClr val="000000"/>
                          </a:solidFill>
                          <a:effectLst/>
                          <a:latin typeface="Century Gothic" panose="020B0502020202020204" pitchFamily="34" charset="0"/>
                        </a:rPr>
                        <a:t>Gericht op de toekomst​</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0938850"/>
                  </a:ext>
                </a:extLst>
              </a:tr>
              <a:tr h="492098">
                <a:tc>
                  <a:txBody>
                    <a:bodyPr/>
                    <a:lstStyle/>
                    <a:p>
                      <a:pPr algn="ctr" fontAlgn="base">
                        <a:lnSpc>
                          <a:spcPts val="2175"/>
                        </a:lnSpc>
                      </a:pPr>
                      <a:r>
                        <a:rPr lang="nl-NL" sz="2200" b="0" i="0">
                          <a:solidFill>
                            <a:srgbClr val="000000"/>
                          </a:solidFill>
                          <a:effectLst/>
                          <a:latin typeface="Century Gothic" panose="020B0502020202020204" pitchFamily="34" charset="0"/>
                        </a:rPr>
                        <a:t>Wie we zijn​</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D0D8E8"/>
                    </a:solidFill>
                  </a:tcPr>
                </a:tc>
                <a:tc>
                  <a:txBody>
                    <a:bodyPr/>
                    <a:lstStyle/>
                    <a:p>
                      <a:pPr algn="ctr" fontAlgn="base">
                        <a:lnSpc>
                          <a:spcPts val="2175"/>
                        </a:lnSpc>
                      </a:pPr>
                      <a:r>
                        <a:rPr lang="nl-NL" sz="2200" b="0" i="0" dirty="0">
                          <a:solidFill>
                            <a:srgbClr val="000000"/>
                          </a:solidFill>
                          <a:effectLst/>
                          <a:latin typeface="Century Gothic" panose="020B0502020202020204" pitchFamily="34" charset="0"/>
                        </a:rPr>
                        <a:t>Hoe we de dingen doen​</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462329905"/>
                  </a:ext>
                </a:extLst>
              </a:tr>
              <a:tr h="492098">
                <a:tc>
                  <a:txBody>
                    <a:bodyPr/>
                    <a:lstStyle/>
                    <a:p>
                      <a:pPr algn="ctr" fontAlgn="base">
                        <a:lnSpc>
                          <a:spcPts val="2175"/>
                        </a:lnSpc>
                      </a:pPr>
                      <a:r>
                        <a:rPr lang="nl-NL" sz="2200" b="0" i="0" dirty="0">
                          <a:solidFill>
                            <a:srgbClr val="000000"/>
                          </a:solidFill>
                          <a:effectLst/>
                          <a:latin typeface="Century Gothic" panose="020B0502020202020204" pitchFamily="34" charset="0"/>
                        </a:rPr>
                        <a:t>Waarvoor we staan​</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E9EDF4"/>
                    </a:solidFill>
                  </a:tcPr>
                </a:tc>
                <a:tc>
                  <a:txBody>
                    <a:bodyPr/>
                    <a:lstStyle/>
                    <a:p>
                      <a:pPr algn="ctr" fontAlgn="base">
                        <a:lnSpc>
                          <a:spcPts val="2175"/>
                        </a:lnSpc>
                      </a:pPr>
                      <a:r>
                        <a:rPr lang="nl-NL" sz="2200" b="0" i="0" dirty="0">
                          <a:solidFill>
                            <a:srgbClr val="000000"/>
                          </a:solidFill>
                          <a:effectLst/>
                          <a:latin typeface="Century Gothic" panose="020B0502020202020204" pitchFamily="34" charset="0"/>
                        </a:rPr>
                        <a:t>Waarvoor we gaan​</a:t>
                      </a:r>
                    </a:p>
                  </a:txBody>
                  <a:tcPr>
                    <a:lnL w="10295" cap="flat" cmpd="sng" algn="ctr">
                      <a:solidFill>
                        <a:srgbClr val="FFFFFF"/>
                      </a:solidFill>
                      <a:prstDash val="solid"/>
                      <a:round/>
                      <a:headEnd type="none" w="med" len="med"/>
                      <a:tailEnd type="none" w="med" len="med"/>
                    </a:lnL>
                    <a:lnR w="10295" cap="flat" cmpd="sng" algn="ctr">
                      <a:solidFill>
                        <a:srgbClr val="FFFFFF"/>
                      </a:solidFill>
                      <a:prstDash val="solid"/>
                      <a:round/>
                      <a:headEnd type="none" w="med" len="med"/>
                      <a:tailEnd type="none" w="med" len="med"/>
                    </a:lnR>
                    <a:lnT w="10295" cap="flat" cmpd="sng" algn="ctr">
                      <a:solidFill>
                        <a:srgbClr val="FFFFFF"/>
                      </a:solidFill>
                      <a:prstDash val="solid"/>
                      <a:round/>
                      <a:headEnd type="none" w="med" len="med"/>
                      <a:tailEnd type="none" w="med" len="med"/>
                    </a:lnT>
                    <a:lnB w="10295"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1167102"/>
                  </a:ext>
                </a:extLst>
              </a:tr>
            </a:tbl>
          </a:graphicData>
        </a:graphic>
      </p:graphicFrame>
      <p:sp>
        <p:nvSpPr>
          <p:cNvPr id="8" name="Rectangle 1">
            <a:extLst>
              <a:ext uri="{FF2B5EF4-FFF2-40B4-BE49-F238E27FC236}">
                <a16:creationId xmlns:a16="http://schemas.microsoft.com/office/drawing/2014/main" id="{640AB3C6-938C-E8F4-C764-150020B4DCD5}"/>
              </a:ext>
            </a:extLst>
          </p:cNvPr>
          <p:cNvSpPr>
            <a:spLocks noChangeArrowheads="1"/>
          </p:cNvSpPr>
          <p:nvPr/>
        </p:nvSpPr>
        <p:spPr bwMode="auto">
          <a:xfrm>
            <a:off x="3489325" y="282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Tekstvak 8">
            <a:extLst>
              <a:ext uri="{FF2B5EF4-FFF2-40B4-BE49-F238E27FC236}">
                <a16:creationId xmlns:a16="http://schemas.microsoft.com/office/drawing/2014/main" id="{F548CA50-0156-DD0E-9DF5-6FC4753A4C3C}"/>
              </a:ext>
            </a:extLst>
          </p:cNvPr>
          <p:cNvSpPr txBox="1"/>
          <p:nvPr/>
        </p:nvSpPr>
        <p:spPr>
          <a:xfrm>
            <a:off x="472440" y="2578663"/>
            <a:ext cx="4038600" cy="3139321"/>
          </a:xfrm>
          <a:prstGeom prst="rect">
            <a:avLst/>
          </a:prstGeom>
          <a:noFill/>
        </p:spPr>
        <p:txBody>
          <a:bodyPr wrap="square" rtlCol="0">
            <a:spAutoFit/>
          </a:bodyPr>
          <a:lstStyle/>
          <a:p>
            <a:r>
              <a:rPr lang="nl-NL" sz="2200" b="0" i="0" u="none" strike="noStrike" dirty="0">
                <a:solidFill>
                  <a:srgbClr val="202124"/>
                </a:solidFill>
                <a:effectLst/>
                <a:latin typeface="Century Gothic" panose="020B0502020202020204" pitchFamily="34" charset="0"/>
              </a:rPr>
              <a:t>Een missie kun je zien als de </a:t>
            </a:r>
            <a:r>
              <a:rPr lang="nl-NL" sz="2200" b="0" i="1" u="none" strike="noStrike" dirty="0">
                <a:solidFill>
                  <a:srgbClr val="202124"/>
                </a:solidFill>
                <a:effectLst/>
                <a:latin typeface="Century Gothic" panose="020B0502020202020204" pitchFamily="34" charset="0"/>
              </a:rPr>
              <a:t>levenstaak</a:t>
            </a:r>
            <a:r>
              <a:rPr lang="nl-NL" sz="2200" b="0" i="0" u="none" strike="noStrike" dirty="0">
                <a:solidFill>
                  <a:srgbClr val="202124"/>
                </a:solidFill>
                <a:effectLst/>
                <a:latin typeface="Century Gothic" panose="020B0502020202020204" pitchFamily="34" charset="0"/>
              </a:rPr>
              <a:t> of </a:t>
            </a:r>
            <a:r>
              <a:rPr lang="nl-NL" sz="2200" b="0" i="1" u="none" strike="noStrike" dirty="0">
                <a:solidFill>
                  <a:srgbClr val="202124"/>
                </a:solidFill>
                <a:effectLst/>
                <a:latin typeface="Century Gothic" panose="020B0502020202020204" pitchFamily="34" charset="0"/>
              </a:rPr>
              <a:t>roeping</a:t>
            </a:r>
            <a:r>
              <a:rPr lang="nl-NL" sz="2200" b="0" i="0" u="none" strike="noStrike" dirty="0">
                <a:solidFill>
                  <a:srgbClr val="202124"/>
                </a:solidFill>
                <a:effectLst/>
                <a:latin typeface="Century Gothic" panose="020B0502020202020204" pitchFamily="34" charset="0"/>
              </a:rPr>
              <a:t> van een organisatie. Een missie staat voor het werkterrein van een organisatie, het bestaansrecht of de betekenis die de organisatie heeft voor belanghebbenden.</a:t>
            </a:r>
            <a:endParaRPr lang="nl-NL" sz="2200" dirty="0">
              <a:latin typeface="Century Gothic" panose="020B0502020202020204" pitchFamily="34" charset="0"/>
            </a:endParaRPr>
          </a:p>
        </p:txBody>
      </p:sp>
    </p:spTree>
    <p:extLst>
      <p:ext uri="{BB962C8B-B14F-4D97-AF65-F5344CB8AC3E}">
        <p14:creationId xmlns:p14="http://schemas.microsoft.com/office/powerpoint/2010/main" val="420768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06B2-9ECA-4D19-CD38-F7D027B71698}"/>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68B4226B-5FFF-7AE2-1538-8FA5E5B1E673}"/>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Een duidelijke missie en visie</a:t>
            </a:r>
            <a:endParaRPr dirty="0"/>
          </a:p>
        </p:txBody>
      </p:sp>
      <p:sp>
        <p:nvSpPr>
          <p:cNvPr id="7" name="Google Shape;471;g3125dc0f10a_0_41">
            <a:extLst>
              <a:ext uri="{FF2B5EF4-FFF2-40B4-BE49-F238E27FC236}">
                <a16:creationId xmlns:a16="http://schemas.microsoft.com/office/drawing/2014/main" id="{D2D55903-8A9F-FF6D-65E0-4B9D1319D06F}"/>
              </a:ext>
            </a:extLst>
          </p:cNvPr>
          <p:cNvSpPr txBox="1">
            <a:spLocks noGrp="1"/>
          </p:cNvSpPr>
          <p:nvPr>
            <p:ph type="body" idx="1"/>
          </p:nvPr>
        </p:nvSpPr>
        <p:spPr>
          <a:xfrm>
            <a:off x="839789" y="1015200"/>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a:t>Laat je het grotere geheel zien</a:t>
            </a:r>
            <a:endParaRPr dirty="0"/>
          </a:p>
        </p:txBody>
      </p:sp>
      <p:sp>
        <p:nvSpPr>
          <p:cNvPr id="8" name="Rectangle 1">
            <a:extLst>
              <a:ext uri="{FF2B5EF4-FFF2-40B4-BE49-F238E27FC236}">
                <a16:creationId xmlns:a16="http://schemas.microsoft.com/office/drawing/2014/main" id="{22566BE2-5DC3-031A-4C64-2B4C7FA4BD22}"/>
              </a:ext>
            </a:extLst>
          </p:cNvPr>
          <p:cNvSpPr>
            <a:spLocks noChangeArrowheads="1"/>
          </p:cNvSpPr>
          <p:nvPr/>
        </p:nvSpPr>
        <p:spPr bwMode="auto">
          <a:xfrm>
            <a:off x="3489325" y="282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2050" name="Picture 2" descr="Afbeelding met wolk, boom, plant, buitenshuis&#10;&#10;Automatisch gegenereerde beschrijving">
            <a:extLst>
              <a:ext uri="{FF2B5EF4-FFF2-40B4-BE49-F238E27FC236}">
                <a16:creationId xmlns:a16="http://schemas.microsoft.com/office/drawing/2014/main" id="{0AABC45D-EA25-4AAB-547B-76C41740F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470" y="2075497"/>
            <a:ext cx="7909560" cy="44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2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F44C-25EC-DDA7-F33D-F3FD5D718122}"/>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E45434F3-B90A-B073-02EB-ACE6E5042DE7}"/>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Een duidelijke missie en visie</a:t>
            </a:r>
            <a:endParaRPr dirty="0"/>
          </a:p>
        </p:txBody>
      </p:sp>
      <p:sp>
        <p:nvSpPr>
          <p:cNvPr id="7" name="Google Shape;471;g3125dc0f10a_0_41">
            <a:extLst>
              <a:ext uri="{FF2B5EF4-FFF2-40B4-BE49-F238E27FC236}">
                <a16:creationId xmlns:a16="http://schemas.microsoft.com/office/drawing/2014/main" id="{45410E01-A3F7-F53C-5742-B81CE7938432}"/>
              </a:ext>
            </a:extLst>
          </p:cNvPr>
          <p:cNvSpPr txBox="1">
            <a:spLocks noGrp="1"/>
          </p:cNvSpPr>
          <p:nvPr>
            <p:ph type="body" idx="1"/>
          </p:nvPr>
        </p:nvSpPr>
        <p:spPr>
          <a:xfrm>
            <a:off x="839789" y="1015200"/>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a:t>Maar hoe dan?</a:t>
            </a:r>
            <a:endParaRPr dirty="0"/>
          </a:p>
        </p:txBody>
      </p:sp>
      <p:sp>
        <p:nvSpPr>
          <p:cNvPr id="8" name="Rectangle 1">
            <a:extLst>
              <a:ext uri="{FF2B5EF4-FFF2-40B4-BE49-F238E27FC236}">
                <a16:creationId xmlns:a16="http://schemas.microsoft.com/office/drawing/2014/main" id="{B103B7FE-B26D-249B-D39F-8E6A69878D8C}"/>
              </a:ext>
            </a:extLst>
          </p:cNvPr>
          <p:cNvSpPr>
            <a:spLocks noChangeArrowheads="1"/>
          </p:cNvSpPr>
          <p:nvPr/>
        </p:nvSpPr>
        <p:spPr bwMode="auto">
          <a:xfrm>
            <a:off x="3489325" y="282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2" name="Google Shape;272;p8">
            <a:extLst>
              <a:ext uri="{FF2B5EF4-FFF2-40B4-BE49-F238E27FC236}">
                <a16:creationId xmlns:a16="http://schemas.microsoft.com/office/drawing/2014/main" id="{67CE0BE9-1136-AE62-5E4A-1BCFF3A47EE7}"/>
              </a:ext>
            </a:extLst>
          </p:cNvPr>
          <p:cNvPicPr preferRelativeResize="0"/>
          <p:nvPr/>
        </p:nvPicPr>
        <p:blipFill rotWithShape="1">
          <a:blip r:embed="rId2">
            <a:alphaModFix/>
          </a:blip>
          <a:srcRect/>
          <a:stretch/>
        </p:blipFill>
        <p:spPr>
          <a:xfrm>
            <a:off x="2263140" y="2045986"/>
            <a:ext cx="7548598" cy="4478640"/>
          </a:xfrm>
          <a:prstGeom prst="rect">
            <a:avLst/>
          </a:prstGeom>
          <a:noFill/>
          <a:ln>
            <a:noFill/>
          </a:ln>
        </p:spPr>
      </p:pic>
    </p:spTree>
    <p:extLst>
      <p:ext uri="{BB962C8B-B14F-4D97-AF65-F5344CB8AC3E}">
        <p14:creationId xmlns:p14="http://schemas.microsoft.com/office/powerpoint/2010/main" val="187573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89755-2301-77DC-AC7B-08D1DDBADE4D}"/>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013BB8EB-5F49-8728-A697-42B6905B288D}"/>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Een duidelijke missie en visie</a:t>
            </a:r>
            <a:endParaRPr dirty="0"/>
          </a:p>
        </p:txBody>
      </p:sp>
      <p:sp>
        <p:nvSpPr>
          <p:cNvPr id="7" name="Google Shape;471;g3125dc0f10a_0_41">
            <a:extLst>
              <a:ext uri="{FF2B5EF4-FFF2-40B4-BE49-F238E27FC236}">
                <a16:creationId xmlns:a16="http://schemas.microsoft.com/office/drawing/2014/main" id="{7356BC58-2E76-F935-A626-62F0B33DEAF6}"/>
              </a:ext>
            </a:extLst>
          </p:cNvPr>
          <p:cNvSpPr txBox="1">
            <a:spLocks noGrp="1"/>
          </p:cNvSpPr>
          <p:nvPr>
            <p:ph type="body" idx="1"/>
          </p:nvPr>
        </p:nvSpPr>
        <p:spPr>
          <a:xfrm>
            <a:off x="751779" y="1053375"/>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err="1"/>
              <a:t>Doorvertalen</a:t>
            </a:r>
            <a:r>
              <a:rPr lang="nl-NL" dirty="0"/>
              <a:t> naar een team missie</a:t>
            </a:r>
            <a:endParaRPr dirty="0"/>
          </a:p>
        </p:txBody>
      </p:sp>
      <p:sp>
        <p:nvSpPr>
          <p:cNvPr id="3" name="Tekstvak 2">
            <a:extLst>
              <a:ext uri="{FF2B5EF4-FFF2-40B4-BE49-F238E27FC236}">
                <a16:creationId xmlns:a16="http://schemas.microsoft.com/office/drawing/2014/main" id="{A1411836-A839-F00B-2359-3AE0DE883046}"/>
              </a:ext>
            </a:extLst>
          </p:cNvPr>
          <p:cNvSpPr txBox="1"/>
          <p:nvPr/>
        </p:nvSpPr>
        <p:spPr>
          <a:xfrm>
            <a:off x="926420" y="2822575"/>
            <a:ext cx="10337659" cy="2462213"/>
          </a:xfrm>
          <a:prstGeom prst="rect">
            <a:avLst/>
          </a:prstGeom>
          <a:noFill/>
        </p:spPr>
        <p:txBody>
          <a:bodyPr wrap="square" rtlCol="0">
            <a:spAutoFit/>
          </a:bodyPr>
          <a:lstStyle/>
          <a:p>
            <a:pPr algn="ctr"/>
            <a:r>
              <a:rPr lang="nl-NL" sz="2200" b="0" i="0" dirty="0">
                <a:solidFill>
                  <a:srgbClr val="000000"/>
                </a:solidFill>
                <a:effectLst/>
                <a:latin typeface="Century Gothic" panose="020B0502020202020204" pitchFamily="34" charset="0"/>
              </a:rPr>
              <a:t>Krimpen is een thuis voor bijna 30.000 inwoners, ruim 500 ondernemers en meer dan 100 verenigingen en gemeenschappen. Als organisatie werken wij aan een zo groot mogelijk welzijn voor zoveel mogelijk van de mensen die hier wonen, werken en leven. Dat doen we met aandacht voor het algemeen belang en oog voor het individu, binnen de door het gemeentebestuur vastgestelde kaders. Samen maken we Krimpen iedere dag een beetje mooier.</a:t>
            </a:r>
            <a:endParaRPr lang="nl-NL" sz="2200" dirty="0">
              <a:latin typeface="Century Gothic" panose="020B0502020202020204" pitchFamily="34" charset="0"/>
            </a:endParaRPr>
          </a:p>
        </p:txBody>
      </p:sp>
      <p:pic>
        <p:nvPicPr>
          <p:cNvPr id="5" name="Afbeelding 4">
            <a:extLst>
              <a:ext uri="{FF2B5EF4-FFF2-40B4-BE49-F238E27FC236}">
                <a16:creationId xmlns:a16="http://schemas.microsoft.com/office/drawing/2014/main" id="{E3CF9480-2F4D-B63E-DC2A-AEB5BEFBBA36}"/>
              </a:ext>
            </a:extLst>
          </p:cNvPr>
          <p:cNvPicPr>
            <a:picLocks noChangeAspect="1"/>
          </p:cNvPicPr>
          <p:nvPr/>
        </p:nvPicPr>
        <p:blipFill>
          <a:blip r:embed="rId2"/>
          <a:stretch>
            <a:fillRect/>
          </a:stretch>
        </p:blipFill>
        <p:spPr>
          <a:xfrm>
            <a:off x="110427" y="5842800"/>
            <a:ext cx="1455546" cy="807790"/>
          </a:xfrm>
          <a:prstGeom prst="rect">
            <a:avLst/>
          </a:prstGeom>
        </p:spPr>
      </p:pic>
      <p:pic>
        <p:nvPicPr>
          <p:cNvPr id="10" name="Afbeelding 9">
            <a:extLst>
              <a:ext uri="{FF2B5EF4-FFF2-40B4-BE49-F238E27FC236}">
                <a16:creationId xmlns:a16="http://schemas.microsoft.com/office/drawing/2014/main" id="{D8F452AB-BFAC-7619-C0FD-5B255A54CFD2}"/>
              </a:ext>
            </a:extLst>
          </p:cNvPr>
          <p:cNvPicPr>
            <a:picLocks noChangeAspect="1"/>
          </p:cNvPicPr>
          <p:nvPr/>
        </p:nvPicPr>
        <p:blipFill>
          <a:blip r:embed="rId3"/>
          <a:stretch>
            <a:fillRect/>
          </a:stretch>
        </p:blipFill>
        <p:spPr>
          <a:xfrm>
            <a:off x="11121390" y="76253"/>
            <a:ext cx="838220" cy="838220"/>
          </a:xfrm>
          <a:prstGeom prst="rect">
            <a:avLst/>
          </a:prstGeom>
        </p:spPr>
      </p:pic>
    </p:spTree>
    <p:extLst>
      <p:ext uri="{BB962C8B-B14F-4D97-AF65-F5344CB8AC3E}">
        <p14:creationId xmlns:p14="http://schemas.microsoft.com/office/powerpoint/2010/main" val="206467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C06DA-D0E0-579D-1870-7D6D00871D19}"/>
            </a:ext>
          </a:extLst>
        </p:cNvPr>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5FDB6A0B-2005-732A-18C2-CA8BF0F578D8}"/>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Een duidelijke missie en visie</a:t>
            </a:r>
            <a:endParaRPr dirty="0"/>
          </a:p>
        </p:txBody>
      </p:sp>
      <p:sp>
        <p:nvSpPr>
          <p:cNvPr id="7" name="Google Shape;471;g3125dc0f10a_0_41">
            <a:extLst>
              <a:ext uri="{FF2B5EF4-FFF2-40B4-BE49-F238E27FC236}">
                <a16:creationId xmlns:a16="http://schemas.microsoft.com/office/drawing/2014/main" id="{709FFE5D-270F-93D2-EB98-B3DF7B0B062E}"/>
              </a:ext>
            </a:extLst>
          </p:cNvPr>
          <p:cNvSpPr txBox="1">
            <a:spLocks noGrp="1"/>
          </p:cNvSpPr>
          <p:nvPr>
            <p:ph type="body" idx="1"/>
          </p:nvPr>
        </p:nvSpPr>
        <p:spPr>
          <a:xfrm>
            <a:off x="751779" y="1053375"/>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err="1"/>
              <a:t>Doorvertalen</a:t>
            </a:r>
            <a:r>
              <a:rPr lang="nl-NL" dirty="0"/>
              <a:t> naar een team missie</a:t>
            </a:r>
            <a:endParaRPr dirty="0"/>
          </a:p>
        </p:txBody>
      </p:sp>
      <p:sp>
        <p:nvSpPr>
          <p:cNvPr id="3" name="Tekstvak 2">
            <a:extLst>
              <a:ext uri="{FF2B5EF4-FFF2-40B4-BE49-F238E27FC236}">
                <a16:creationId xmlns:a16="http://schemas.microsoft.com/office/drawing/2014/main" id="{B3727E6D-28D1-05C5-12F3-AE109F27A667}"/>
              </a:ext>
            </a:extLst>
          </p:cNvPr>
          <p:cNvSpPr txBox="1"/>
          <p:nvPr/>
        </p:nvSpPr>
        <p:spPr>
          <a:xfrm>
            <a:off x="663708" y="2949258"/>
            <a:ext cx="5344221" cy="2462213"/>
          </a:xfrm>
          <a:prstGeom prst="rect">
            <a:avLst/>
          </a:prstGeom>
          <a:noFill/>
        </p:spPr>
        <p:txBody>
          <a:bodyPr wrap="square" rtlCol="0">
            <a:spAutoFit/>
          </a:bodyPr>
          <a:lstStyle/>
          <a:p>
            <a:pPr algn="ctr"/>
            <a:r>
              <a:rPr lang="nl-NL" sz="2200" b="0" i="0" dirty="0">
                <a:solidFill>
                  <a:srgbClr val="000000"/>
                </a:solidFill>
                <a:effectLst/>
                <a:latin typeface="Century Gothic" panose="020B0502020202020204" pitchFamily="34" charset="0"/>
              </a:rPr>
              <a:t>Team zorg en financiën is er voor de inwoners die ondersteuning nodig hebben bij passend wonen, hun financiën en om mee te doen in de maatschappij. Dat doen we met aandacht voor het individu en oog voor het algemeen belang.</a:t>
            </a:r>
            <a:endParaRPr lang="nl-NL" sz="2200" dirty="0">
              <a:latin typeface="Century Gothic" panose="020B0502020202020204" pitchFamily="34" charset="0"/>
            </a:endParaRPr>
          </a:p>
        </p:txBody>
      </p:sp>
      <p:pic>
        <p:nvPicPr>
          <p:cNvPr id="5" name="Afbeelding 4">
            <a:extLst>
              <a:ext uri="{FF2B5EF4-FFF2-40B4-BE49-F238E27FC236}">
                <a16:creationId xmlns:a16="http://schemas.microsoft.com/office/drawing/2014/main" id="{C7E383E2-400D-6839-4122-2AA17F1C0AEC}"/>
              </a:ext>
            </a:extLst>
          </p:cNvPr>
          <p:cNvPicPr>
            <a:picLocks noChangeAspect="1"/>
          </p:cNvPicPr>
          <p:nvPr/>
        </p:nvPicPr>
        <p:blipFill>
          <a:blip r:embed="rId2"/>
          <a:stretch>
            <a:fillRect/>
          </a:stretch>
        </p:blipFill>
        <p:spPr>
          <a:xfrm>
            <a:off x="110427" y="5842800"/>
            <a:ext cx="1455546" cy="807790"/>
          </a:xfrm>
          <a:prstGeom prst="rect">
            <a:avLst/>
          </a:prstGeom>
        </p:spPr>
      </p:pic>
      <p:pic>
        <p:nvPicPr>
          <p:cNvPr id="10" name="Afbeelding 9">
            <a:extLst>
              <a:ext uri="{FF2B5EF4-FFF2-40B4-BE49-F238E27FC236}">
                <a16:creationId xmlns:a16="http://schemas.microsoft.com/office/drawing/2014/main" id="{C486F722-92D2-257F-DFA9-7D6F448B5505}"/>
              </a:ext>
            </a:extLst>
          </p:cNvPr>
          <p:cNvPicPr>
            <a:picLocks noChangeAspect="1"/>
          </p:cNvPicPr>
          <p:nvPr/>
        </p:nvPicPr>
        <p:blipFill>
          <a:blip r:embed="rId3"/>
          <a:stretch>
            <a:fillRect/>
          </a:stretch>
        </p:blipFill>
        <p:spPr>
          <a:xfrm>
            <a:off x="11121390" y="76253"/>
            <a:ext cx="838220" cy="838220"/>
          </a:xfrm>
          <a:prstGeom prst="rect">
            <a:avLst/>
          </a:prstGeom>
        </p:spPr>
      </p:pic>
      <p:sp>
        <p:nvSpPr>
          <p:cNvPr id="2" name="Tekstvak 1">
            <a:extLst>
              <a:ext uri="{FF2B5EF4-FFF2-40B4-BE49-F238E27FC236}">
                <a16:creationId xmlns:a16="http://schemas.microsoft.com/office/drawing/2014/main" id="{56195FDC-F1A7-90F1-9E83-6BADDC4626BD}"/>
              </a:ext>
            </a:extLst>
          </p:cNvPr>
          <p:cNvSpPr txBox="1"/>
          <p:nvPr/>
        </p:nvSpPr>
        <p:spPr>
          <a:xfrm>
            <a:off x="6007929" y="2272149"/>
            <a:ext cx="5344221" cy="3816429"/>
          </a:xfrm>
          <a:prstGeom prst="rect">
            <a:avLst/>
          </a:prstGeom>
          <a:noFill/>
        </p:spPr>
        <p:txBody>
          <a:bodyPr wrap="square" rtlCol="0">
            <a:spAutoFit/>
          </a:bodyPr>
          <a:lstStyle/>
          <a:p>
            <a:pPr algn="ctr"/>
            <a:r>
              <a:rPr lang="nl-NL" sz="2200" b="0" i="0" dirty="0">
                <a:solidFill>
                  <a:srgbClr val="000000"/>
                </a:solidFill>
                <a:effectLst/>
                <a:latin typeface="Century Gothic" panose="020B0502020202020204" pitchFamily="34" charset="0"/>
              </a:rPr>
              <a:t>Wij streven naar een zo goed mogelijke dienstverlening voor zoveel mogelijk inwoners en ondernemers in Krimpen. Daarom stellen we </a:t>
            </a:r>
            <a:r>
              <a:rPr lang="nl-NL" sz="2200" b="0" i="0" dirty="0" err="1">
                <a:solidFill>
                  <a:srgbClr val="000000"/>
                </a:solidFill>
                <a:effectLst/>
                <a:latin typeface="Century Gothic" panose="020B0502020202020204" pitchFamily="34" charset="0"/>
              </a:rPr>
              <a:t>gemeentebrede</a:t>
            </a:r>
            <a:r>
              <a:rPr lang="nl-NL" sz="2200" b="0" i="0" dirty="0">
                <a:solidFill>
                  <a:srgbClr val="000000"/>
                </a:solidFill>
                <a:effectLst/>
                <a:latin typeface="Century Gothic" panose="020B0502020202020204" pitchFamily="34" charset="0"/>
              </a:rPr>
              <a:t> kaders op voor dienstverlening en informatiebeheer. </a:t>
            </a:r>
            <a:r>
              <a:rPr lang="nl-NL" sz="2200" dirty="0">
                <a:latin typeface="Century Gothic" panose="020B0502020202020204" pitchFamily="34" charset="0"/>
              </a:rPr>
              <a:t>Die kaders zijn essentieel voor een goede samenwerking van collega’s, voor het verbeteren van onze dienstverlening en voor transparantie naar onze inwoners en ondernemers.</a:t>
            </a:r>
          </a:p>
        </p:txBody>
      </p:sp>
    </p:spTree>
    <p:extLst>
      <p:ext uri="{BB962C8B-B14F-4D97-AF65-F5344CB8AC3E}">
        <p14:creationId xmlns:p14="http://schemas.microsoft.com/office/powerpoint/2010/main" val="26444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0;g3125dc0f10a_0_41">
            <a:extLst>
              <a:ext uri="{FF2B5EF4-FFF2-40B4-BE49-F238E27FC236}">
                <a16:creationId xmlns:a16="http://schemas.microsoft.com/office/drawing/2014/main" id="{65CEE078-27DD-E801-8F30-FBD4BD19CEB6}"/>
              </a:ext>
            </a:extLst>
          </p:cNvPr>
          <p:cNvSpPr txBox="1">
            <a:spLocks noGrp="1"/>
          </p:cNvSpPr>
          <p:nvPr>
            <p:ph type="title"/>
          </p:nvPr>
        </p:nvSpPr>
        <p:spPr>
          <a:xfrm>
            <a:off x="839850" y="76364"/>
            <a:ext cx="8397240" cy="126475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Duidelijke doelen en verantwoordelijkheden</a:t>
            </a:r>
            <a:endParaRPr dirty="0"/>
          </a:p>
        </p:txBody>
      </p:sp>
      <p:sp>
        <p:nvSpPr>
          <p:cNvPr id="6" name="Google Shape;471;g3125dc0f10a_0_41">
            <a:extLst>
              <a:ext uri="{FF2B5EF4-FFF2-40B4-BE49-F238E27FC236}">
                <a16:creationId xmlns:a16="http://schemas.microsoft.com/office/drawing/2014/main" id="{C4F2EE1D-7917-FD4A-109F-4D127CF58E99}"/>
              </a:ext>
            </a:extLst>
          </p:cNvPr>
          <p:cNvSpPr txBox="1">
            <a:spLocks/>
          </p:cNvSpPr>
          <p:nvPr/>
        </p:nvSpPr>
        <p:spPr>
          <a:xfrm>
            <a:off x="839850" y="1392151"/>
            <a:ext cx="105123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30000"/>
              </a:lnSpc>
              <a:spcBef>
                <a:spcPts val="500"/>
              </a:spcBef>
              <a:spcAft>
                <a:spcPts val="0"/>
              </a:spcAft>
              <a:buClr>
                <a:srgbClr val="211E5B"/>
              </a:buClr>
              <a:buSzPts val="2200"/>
              <a:buFont typeface="Arial"/>
              <a:buNone/>
              <a:defRPr sz="2200" b="0" i="0" u="none" strike="noStrike" cap="none">
                <a:solidFill>
                  <a:srgbClr val="211E5B"/>
                </a:solidFill>
                <a:latin typeface="Century Gothic"/>
                <a:ea typeface="Century Gothic"/>
                <a:cs typeface="Century Gothic"/>
                <a:sym typeface="Century Gothic"/>
              </a:defRPr>
            </a:lvl1pPr>
            <a:lvl2pPr marL="914400" marR="0" lvl="1" indent="-342900" algn="l" rtl="0">
              <a:lnSpc>
                <a:spcPct val="130000"/>
              </a:lnSpc>
              <a:spcBef>
                <a:spcPts val="1000"/>
              </a:spcBef>
              <a:spcAft>
                <a:spcPts val="0"/>
              </a:spcAft>
              <a:buClr>
                <a:srgbClr val="211E5B"/>
              </a:buClr>
              <a:buSzPts val="1800"/>
              <a:buFont typeface="Arial"/>
              <a:buChar char="•"/>
              <a:defRPr sz="1800" b="0" i="0" u="none" strike="noStrike" cap="none">
                <a:solidFill>
                  <a:srgbClr val="211E5B"/>
                </a:solidFill>
                <a:latin typeface="Century Gothic"/>
                <a:ea typeface="Century Gothic"/>
                <a:cs typeface="Century Gothic"/>
                <a:sym typeface="Century Gothic"/>
              </a:defRPr>
            </a:lvl2pPr>
            <a:lvl3pPr marL="1371600" marR="0" lvl="2" indent="-330200" algn="l" rtl="0">
              <a:lnSpc>
                <a:spcPct val="130000"/>
              </a:lnSpc>
              <a:spcBef>
                <a:spcPts val="1000"/>
              </a:spcBef>
              <a:spcAft>
                <a:spcPts val="0"/>
              </a:spcAft>
              <a:buClr>
                <a:srgbClr val="211E5B"/>
              </a:buClr>
              <a:buSzPts val="1600"/>
              <a:buFont typeface="Arial"/>
              <a:buChar char="•"/>
              <a:defRPr sz="1600" b="0" i="0" u="none" strike="noStrike" cap="none">
                <a:solidFill>
                  <a:srgbClr val="211E5B"/>
                </a:solidFill>
                <a:latin typeface="Century Gothic"/>
                <a:ea typeface="Century Gothic"/>
                <a:cs typeface="Century Gothic"/>
                <a:sym typeface="Century Gothic"/>
              </a:defRPr>
            </a:lvl3pPr>
            <a:lvl4pPr marL="1828800" marR="0" lvl="3" indent="-317500" algn="l" rtl="0">
              <a:lnSpc>
                <a:spcPct val="130000"/>
              </a:lnSpc>
              <a:spcBef>
                <a:spcPts val="1000"/>
              </a:spcBef>
              <a:spcAft>
                <a:spcPts val="0"/>
              </a:spcAft>
              <a:buClr>
                <a:srgbClr val="211E5B"/>
              </a:buClr>
              <a:buSzPts val="1400"/>
              <a:buFont typeface="Arial"/>
              <a:buChar char="•"/>
              <a:defRPr sz="1400" b="0" i="0" u="none" strike="noStrike" cap="none">
                <a:solidFill>
                  <a:srgbClr val="211E5B"/>
                </a:solidFill>
                <a:latin typeface="Century Gothic"/>
                <a:ea typeface="Century Gothic"/>
                <a:cs typeface="Century Gothic"/>
                <a:sym typeface="Century Gothic"/>
              </a:defRPr>
            </a:lvl4pPr>
            <a:lvl5pPr marL="2286000" marR="0" lvl="4" indent="-304800" algn="l" rtl="0">
              <a:lnSpc>
                <a:spcPct val="130000"/>
              </a:lnSpc>
              <a:spcBef>
                <a:spcPts val="1000"/>
              </a:spcBef>
              <a:spcAft>
                <a:spcPts val="0"/>
              </a:spcAft>
              <a:buClr>
                <a:srgbClr val="211E5B"/>
              </a:buClr>
              <a:buSzPts val="1200"/>
              <a:buFont typeface="Arial"/>
              <a:buChar char="•"/>
              <a:defRPr sz="1200" b="0" i="0" u="none" strike="noStrike" cap="none">
                <a:solidFill>
                  <a:srgbClr val="211E5B"/>
                </a:solidFill>
                <a:latin typeface="Century Gothic"/>
                <a:ea typeface="Century Gothic"/>
                <a:cs typeface="Century Gothic"/>
                <a:sym typeface="Century Gothic"/>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90000"/>
              </a:lnSpc>
              <a:spcBef>
                <a:spcPts val="0"/>
              </a:spcBef>
              <a:buClr>
                <a:schemeClr val="lt1"/>
              </a:buClr>
              <a:buSzPts val="1800"/>
            </a:pPr>
            <a:r>
              <a:rPr lang="nl-NL" dirty="0"/>
              <a:t>Voorkom zwemmen</a:t>
            </a:r>
          </a:p>
        </p:txBody>
      </p:sp>
      <p:graphicFrame>
        <p:nvGraphicFramePr>
          <p:cNvPr id="2" name="Google Shape;457;g3125dc0f10a_0_46">
            <a:extLst>
              <a:ext uri="{FF2B5EF4-FFF2-40B4-BE49-F238E27FC236}">
                <a16:creationId xmlns:a16="http://schemas.microsoft.com/office/drawing/2014/main" id="{033E126C-7057-F0AC-5CE6-36A5D7A96CB7}"/>
              </a:ext>
            </a:extLst>
          </p:cNvPr>
          <p:cNvGraphicFramePr/>
          <p:nvPr>
            <p:extLst>
              <p:ext uri="{D42A27DB-BD31-4B8C-83A1-F6EECF244321}">
                <p14:modId xmlns:p14="http://schemas.microsoft.com/office/powerpoint/2010/main" val="3503879564"/>
              </p:ext>
            </p:extLst>
          </p:nvPr>
        </p:nvGraphicFramePr>
        <p:xfrm>
          <a:off x="594360" y="2223868"/>
          <a:ext cx="10115550" cy="4012045"/>
        </p:xfrm>
        <a:graphic>
          <a:graphicData uri="http://schemas.openxmlformats.org/drawingml/2006/table">
            <a:tbl>
              <a:tblPr firstRow="1" bandRow="1">
                <a:noFill/>
                <a:tableStyleId>{764A6C3D-ED22-4C26-AD0D-4CEC29947B13}</a:tableStyleId>
              </a:tblPr>
              <a:tblGrid>
                <a:gridCol w="4823460">
                  <a:extLst>
                    <a:ext uri="{9D8B030D-6E8A-4147-A177-3AD203B41FA5}">
                      <a16:colId xmlns:a16="http://schemas.microsoft.com/office/drawing/2014/main" val="20000"/>
                    </a:ext>
                  </a:extLst>
                </a:gridCol>
                <a:gridCol w="5292090">
                  <a:extLst>
                    <a:ext uri="{9D8B030D-6E8A-4147-A177-3AD203B41FA5}">
                      <a16:colId xmlns:a16="http://schemas.microsoft.com/office/drawing/2014/main" val="20001"/>
                    </a:ext>
                  </a:extLst>
                </a:gridCol>
              </a:tblGrid>
              <a:tr h="628725">
                <a:tc>
                  <a:txBody>
                    <a:bodyPr/>
                    <a:lstStyle/>
                    <a:p>
                      <a:pPr marL="0" marR="0" lvl="0" indent="0" algn="l" rtl="0">
                        <a:lnSpc>
                          <a:spcPct val="100000"/>
                        </a:lnSpc>
                        <a:spcBef>
                          <a:spcPts val="0"/>
                        </a:spcBef>
                        <a:spcAft>
                          <a:spcPts val="0"/>
                        </a:spcAft>
                        <a:buNone/>
                      </a:pPr>
                      <a:r>
                        <a:rPr lang="nl-NL" sz="2600">
                          <a:latin typeface="Century Gothic"/>
                          <a:ea typeface="Century Gothic"/>
                          <a:cs typeface="Century Gothic"/>
                          <a:sym typeface="Century Gothic"/>
                        </a:rPr>
                        <a:t>Kenmerk</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tc>
                  <a:txBody>
                    <a:bodyPr/>
                    <a:lstStyle/>
                    <a:p>
                      <a:pPr marL="0" marR="0" lvl="0" indent="0" algn="l" rtl="0">
                        <a:lnSpc>
                          <a:spcPct val="100000"/>
                        </a:lnSpc>
                        <a:spcBef>
                          <a:spcPts val="0"/>
                        </a:spcBef>
                        <a:spcAft>
                          <a:spcPts val="0"/>
                        </a:spcAft>
                        <a:buNone/>
                      </a:pPr>
                      <a:r>
                        <a:rPr lang="nl-NL" sz="2600" u="none" strike="noStrike" cap="none">
                          <a:latin typeface="Century Gothic"/>
                          <a:ea typeface="Century Gothic"/>
                          <a:cs typeface="Century Gothic"/>
                          <a:sym typeface="Century Gothic"/>
                        </a:rPr>
                        <a:t>Wat daarvoor nodig is</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extLst>
                  <a:ext uri="{0D108BD9-81ED-4DB2-BD59-A6C34878D82A}">
                    <a16:rowId xmlns:a16="http://schemas.microsoft.com/office/drawing/2014/main" val="10000"/>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Teams/clusters als belangrijkste focus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duidelijke missie en visie</a:t>
                      </a:r>
                      <a:endParaRPr sz="1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1"/>
                  </a:ext>
                </a:extLst>
              </a:tr>
              <a:tr h="572275">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Meer autonomie voor mensen 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Duidelijke doelen en verantwoordelijkheden</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2"/>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(Nog) Meer aandacht voor de samenwerking tussen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Afstemming tussen teams, transparantie, informatiedeling, technologie</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3"/>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open verbinding met andere organisaties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Afstemming met andere organisaties en stimuleren van </a:t>
                      </a:r>
                      <a:r>
                        <a:rPr lang="nl-NL" sz="2200" u="none" strike="noStrike" cap="none" dirty="0" err="1">
                          <a:latin typeface="Century Gothic"/>
                          <a:ea typeface="Century Gothic"/>
                          <a:cs typeface="Century Gothic"/>
                          <a:sym typeface="Century Gothic"/>
                        </a:rPr>
                        <a:t>verbinders</a:t>
                      </a:r>
                      <a:endParaRPr sz="2200" u="none" strike="noStrike" cap="none"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015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0AFA-B142-6E65-D164-8D3373B8C657}"/>
            </a:ext>
          </a:extLst>
        </p:cNvPr>
        <p:cNvGrpSpPr/>
        <p:nvPr/>
      </p:nvGrpSpPr>
      <p:grpSpPr>
        <a:xfrm>
          <a:off x="0" y="0"/>
          <a:ext cx="0" cy="0"/>
          <a:chOff x="0" y="0"/>
          <a:chExt cx="0" cy="0"/>
        </a:xfrm>
      </p:grpSpPr>
      <p:sp>
        <p:nvSpPr>
          <p:cNvPr id="5" name="Google Shape;470;g3125dc0f10a_0_41">
            <a:extLst>
              <a:ext uri="{FF2B5EF4-FFF2-40B4-BE49-F238E27FC236}">
                <a16:creationId xmlns:a16="http://schemas.microsoft.com/office/drawing/2014/main" id="{863D6F4B-E4EB-F024-32CE-F14CE082B40B}"/>
              </a:ext>
            </a:extLst>
          </p:cNvPr>
          <p:cNvSpPr txBox="1">
            <a:spLocks noGrp="1"/>
          </p:cNvSpPr>
          <p:nvPr>
            <p:ph type="title"/>
          </p:nvPr>
        </p:nvSpPr>
        <p:spPr>
          <a:xfrm>
            <a:off x="839850" y="76364"/>
            <a:ext cx="8397240" cy="126475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Duidelijke doelen en verantwoordelijkheden</a:t>
            </a:r>
            <a:endParaRPr dirty="0"/>
          </a:p>
        </p:txBody>
      </p:sp>
      <p:sp>
        <p:nvSpPr>
          <p:cNvPr id="6" name="Google Shape;471;g3125dc0f10a_0_41">
            <a:extLst>
              <a:ext uri="{FF2B5EF4-FFF2-40B4-BE49-F238E27FC236}">
                <a16:creationId xmlns:a16="http://schemas.microsoft.com/office/drawing/2014/main" id="{4BB18CDA-F828-1F73-5C4A-CAF5A7A02BB6}"/>
              </a:ext>
            </a:extLst>
          </p:cNvPr>
          <p:cNvSpPr txBox="1">
            <a:spLocks/>
          </p:cNvSpPr>
          <p:nvPr/>
        </p:nvSpPr>
        <p:spPr>
          <a:xfrm>
            <a:off x="839850" y="1392151"/>
            <a:ext cx="105123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30000"/>
              </a:lnSpc>
              <a:spcBef>
                <a:spcPts val="500"/>
              </a:spcBef>
              <a:spcAft>
                <a:spcPts val="0"/>
              </a:spcAft>
              <a:buClr>
                <a:srgbClr val="211E5B"/>
              </a:buClr>
              <a:buSzPts val="2200"/>
              <a:buFont typeface="Arial"/>
              <a:buNone/>
              <a:defRPr sz="2200" b="0" i="0" u="none" strike="noStrike" cap="none">
                <a:solidFill>
                  <a:srgbClr val="211E5B"/>
                </a:solidFill>
                <a:latin typeface="Century Gothic"/>
                <a:ea typeface="Century Gothic"/>
                <a:cs typeface="Century Gothic"/>
                <a:sym typeface="Century Gothic"/>
              </a:defRPr>
            </a:lvl1pPr>
            <a:lvl2pPr marL="914400" marR="0" lvl="1" indent="-342900" algn="l" rtl="0">
              <a:lnSpc>
                <a:spcPct val="130000"/>
              </a:lnSpc>
              <a:spcBef>
                <a:spcPts val="1000"/>
              </a:spcBef>
              <a:spcAft>
                <a:spcPts val="0"/>
              </a:spcAft>
              <a:buClr>
                <a:srgbClr val="211E5B"/>
              </a:buClr>
              <a:buSzPts val="1800"/>
              <a:buFont typeface="Arial"/>
              <a:buChar char="•"/>
              <a:defRPr sz="1800" b="0" i="0" u="none" strike="noStrike" cap="none">
                <a:solidFill>
                  <a:srgbClr val="211E5B"/>
                </a:solidFill>
                <a:latin typeface="Century Gothic"/>
                <a:ea typeface="Century Gothic"/>
                <a:cs typeface="Century Gothic"/>
                <a:sym typeface="Century Gothic"/>
              </a:defRPr>
            </a:lvl2pPr>
            <a:lvl3pPr marL="1371600" marR="0" lvl="2" indent="-330200" algn="l" rtl="0">
              <a:lnSpc>
                <a:spcPct val="130000"/>
              </a:lnSpc>
              <a:spcBef>
                <a:spcPts val="1000"/>
              </a:spcBef>
              <a:spcAft>
                <a:spcPts val="0"/>
              </a:spcAft>
              <a:buClr>
                <a:srgbClr val="211E5B"/>
              </a:buClr>
              <a:buSzPts val="1600"/>
              <a:buFont typeface="Arial"/>
              <a:buChar char="•"/>
              <a:defRPr sz="1600" b="0" i="0" u="none" strike="noStrike" cap="none">
                <a:solidFill>
                  <a:srgbClr val="211E5B"/>
                </a:solidFill>
                <a:latin typeface="Century Gothic"/>
                <a:ea typeface="Century Gothic"/>
                <a:cs typeface="Century Gothic"/>
                <a:sym typeface="Century Gothic"/>
              </a:defRPr>
            </a:lvl3pPr>
            <a:lvl4pPr marL="1828800" marR="0" lvl="3" indent="-317500" algn="l" rtl="0">
              <a:lnSpc>
                <a:spcPct val="130000"/>
              </a:lnSpc>
              <a:spcBef>
                <a:spcPts val="1000"/>
              </a:spcBef>
              <a:spcAft>
                <a:spcPts val="0"/>
              </a:spcAft>
              <a:buClr>
                <a:srgbClr val="211E5B"/>
              </a:buClr>
              <a:buSzPts val="1400"/>
              <a:buFont typeface="Arial"/>
              <a:buChar char="•"/>
              <a:defRPr sz="1400" b="0" i="0" u="none" strike="noStrike" cap="none">
                <a:solidFill>
                  <a:srgbClr val="211E5B"/>
                </a:solidFill>
                <a:latin typeface="Century Gothic"/>
                <a:ea typeface="Century Gothic"/>
                <a:cs typeface="Century Gothic"/>
                <a:sym typeface="Century Gothic"/>
              </a:defRPr>
            </a:lvl4pPr>
            <a:lvl5pPr marL="2286000" marR="0" lvl="4" indent="-304800" algn="l" rtl="0">
              <a:lnSpc>
                <a:spcPct val="130000"/>
              </a:lnSpc>
              <a:spcBef>
                <a:spcPts val="1000"/>
              </a:spcBef>
              <a:spcAft>
                <a:spcPts val="0"/>
              </a:spcAft>
              <a:buClr>
                <a:srgbClr val="211E5B"/>
              </a:buClr>
              <a:buSzPts val="1200"/>
              <a:buFont typeface="Arial"/>
              <a:buChar char="•"/>
              <a:defRPr sz="1200" b="0" i="0" u="none" strike="noStrike" cap="none">
                <a:solidFill>
                  <a:srgbClr val="211E5B"/>
                </a:solidFill>
                <a:latin typeface="Century Gothic"/>
                <a:ea typeface="Century Gothic"/>
                <a:cs typeface="Century Gothic"/>
                <a:sym typeface="Century Gothic"/>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90000"/>
              </a:lnSpc>
              <a:spcBef>
                <a:spcPts val="0"/>
              </a:spcBef>
              <a:buClr>
                <a:schemeClr val="lt1"/>
              </a:buClr>
              <a:buSzPts val="1800"/>
            </a:pPr>
            <a:r>
              <a:rPr lang="nl-NL"/>
              <a:t>Voorkom zwemmen</a:t>
            </a:r>
            <a:endParaRPr lang="nl-NL" dirty="0"/>
          </a:p>
        </p:txBody>
      </p:sp>
      <p:sp>
        <p:nvSpPr>
          <p:cNvPr id="7" name="Rechthoek: afgeronde hoeken 6">
            <a:extLst>
              <a:ext uri="{FF2B5EF4-FFF2-40B4-BE49-F238E27FC236}">
                <a16:creationId xmlns:a16="http://schemas.microsoft.com/office/drawing/2014/main" id="{FAA9E7FC-CE0C-8CD8-3CC1-5D59FEFFBAB6}"/>
              </a:ext>
            </a:extLst>
          </p:cNvPr>
          <p:cNvSpPr/>
          <p:nvPr/>
        </p:nvSpPr>
        <p:spPr>
          <a:xfrm>
            <a:off x="839850" y="3177822"/>
            <a:ext cx="1998134" cy="111760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dirty="0" err="1"/>
              <a:t>Organisatiemissie</a:t>
            </a:r>
            <a:endParaRPr lang="nl-NL" b="1" dirty="0"/>
          </a:p>
        </p:txBody>
      </p:sp>
      <p:sp>
        <p:nvSpPr>
          <p:cNvPr id="8" name="Rechthoek: afgeronde hoeken 7">
            <a:extLst>
              <a:ext uri="{FF2B5EF4-FFF2-40B4-BE49-F238E27FC236}">
                <a16:creationId xmlns:a16="http://schemas.microsoft.com/office/drawing/2014/main" id="{99E912D6-E18A-FA98-87DC-92F753F8A222}"/>
              </a:ext>
            </a:extLst>
          </p:cNvPr>
          <p:cNvSpPr/>
          <p:nvPr/>
        </p:nvSpPr>
        <p:spPr>
          <a:xfrm>
            <a:off x="3450872" y="3177822"/>
            <a:ext cx="1998134" cy="11176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err="1"/>
              <a:t>Teammissie</a:t>
            </a:r>
            <a:endParaRPr lang="nl-NL" b="1" dirty="0"/>
          </a:p>
        </p:txBody>
      </p:sp>
      <p:sp>
        <p:nvSpPr>
          <p:cNvPr id="9" name="Rechthoek: afgeronde hoeken 8">
            <a:extLst>
              <a:ext uri="{FF2B5EF4-FFF2-40B4-BE49-F238E27FC236}">
                <a16:creationId xmlns:a16="http://schemas.microsoft.com/office/drawing/2014/main" id="{3892E9F7-3B1B-3D44-B61E-17498E9B9D3E}"/>
              </a:ext>
            </a:extLst>
          </p:cNvPr>
          <p:cNvSpPr/>
          <p:nvPr/>
        </p:nvSpPr>
        <p:spPr>
          <a:xfrm>
            <a:off x="6061894" y="3177822"/>
            <a:ext cx="1998134"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Doel 2</a:t>
            </a:r>
            <a:endParaRPr lang="nl-NL" b="1" dirty="0"/>
          </a:p>
        </p:txBody>
      </p:sp>
      <p:sp>
        <p:nvSpPr>
          <p:cNvPr id="10" name="Rechthoek: afgeronde hoeken 9">
            <a:extLst>
              <a:ext uri="{FF2B5EF4-FFF2-40B4-BE49-F238E27FC236}">
                <a16:creationId xmlns:a16="http://schemas.microsoft.com/office/drawing/2014/main" id="{34A62D3D-6468-7E68-88AA-5B37C07D4EB7}"/>
              </a:ext>
            </a:extLst>
          </p:cNvPr>
          <p:cNvSpPr/>
          <p:nvPr/>
        </p:nvSpPr>
        <p:spPr>
          <a:xfrm>
            <a:off x="6061894" y="4526562"/>
            <a:ext cx="1998134"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Doel 3</a:t>
            </a:r>
            <a:endParaRPr lang="nl-NL" b="1" dirty="0"/>
          </a:p>
        </p:txBody>
      </p:sp>
      <p:sp>
        <p:nvSpPr>
          <p:cNvPr id="11" name="Rechthoek: afgeronde hoeken 10">
            <a:extLst>
              <a:ext uri="{FF2B5EF4-FFF2-40B4-BE49-F238E27FC236}">
                <a16:creationId xmlns:a16="http://schemas.microsoft.com/office/drawing/2014/main" id="{3DB3C4AA-B7A6-0701-DB15-13BFBA01D0FA}"/>
              </a:ext>
            </a:extLst>
          </p:cNvPr>
          <p:cNvSpPr/>
          <p:nvPr/>
        </p:nvSpPr>
        <p:spPr>
          <a:xfrm>
            <a:off x="6061894" y="1784491"/>
            <a:ext cx="1998134"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Doel 1</a:t>
            </a:r>
            <a:endParaRPr lang="nl-NL" b="1" dirty="0"/>
          </a:p>
        </p:txBody>
      </p:sp>
      <p:sp>
        <p:nvSpPr>
          <p:cNvPr id="12" name="Rechthoek: afgeronde hoeken 11">
            <a:extLst>
              <a:ext uri="{FF2B5EF4-FFF2-40B4-BE49-F238E27FC236}">
                <a16:creationId xmlns:a16="http://schemas.microsoft.com/office/drawing/2014/main" id="{39ABD4DE-DBE6-FAC9-A403-60B4B618D897}"/>
              </a:ext>
            </a:extLst>
          </p:cNvPr>
          <p:cNvSpPr/>
          <p:nvPr/>
        </p:nvSpPr>
        <p:spPr>
          <a:xfrm>
            <a:off x="8707022" y="1671601"/>
            <a:ext cx="1998134" cy="37869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err="1"/>
              <a:t>Resultaat</a:t>
            </a:r>
            <a:r>
              <a:rPr lang="en-US" b="1" dirty="0"/>
              <a:t> 1</a:t>
            </a:r>
            <a:endParaRPr lang="nl-NL" b="1" dirty="0"/>
          </a:p>
        </p:txBody>
      </p:sp>
      <p:sp>
        <p:nvSpPr>
          <p:cNvPr id="13" name="Rechthoek: afgeronde hoeken 12">
            <a:extLst>
              <a:ext uri="{FF2B5EF4-FFF2-40B4-BE49-F238E27FC236}">
                <a16:creationId xmlns:a16="http://schemas.microsoft.com/office/drawing/2014/main" id="{513A361A-8CDC-1F52-D094-B9E46DE8F545}"/>
              </a:ext>
            </a:extLst>
          </p:cNvPr>
          <p:cNvSpPr/>
          <p:nvPr/>
        </p:nvSpPr>
        <p:spPr>
          <a:xfrm>
            <a:off x="8707022" y="2153404"/>
            <a:ext cx="1998134" cy="37869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err="1"/>
              <a:t>Resultaat</a:t>
            </a:r>
            <a:r>
              <a:rPr lang="en-US" b="1" dirty="0"/>
              <a:t> 2</a:t>
            </a:r>
            <a:endParaRPr lang="nl-NL" b="1" dirty="0"/>
          </a:p>
        </p:txBody>
      </p:sp>
      <p:sp>
        <p:nvSpPr>
          <p:cNvPr id="14" name="Rechthoek: afgeronde hoeken 13">
            <a:extLst>
              <a:ext uri="{FF2B5EF4-FFF2-40B4-BE49-F238E27FC236}">
                <a16:creationId xmlns:a16="http://schemas.microsoft.com/office/drawing/2014/main" id="{E1EA8572-0C67-15F0-7899-13086B6245BA}"/>
              </a:ext>
            </a:extLst>
          </p:cNvPr>
          <p:cNvSpPr/>
          <p:nvPr/>
        </p:nvSpPr>
        <p:spPr>
          <a:xfrm>
            <a:off x="8707022" y="2635207"/>
            <a:ext cx="1998134" cy="37869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err="1"/>
              <a:t>Resultaat</a:t>
            </a:r>
            <a:r>
              <a:rPr lang="en-US" b="1" dirty="0"/>
              <a:t> 3</a:t>
            </a:r>
            <a:endParaRPr lang="nl-NL" b="1" dirty="0"/>
          </a:p>
        </p:txBody>
      </p:sp>
      <p:cxnSp>
        <p:nvCxnSpPr>
          <p:cNvPr id="16" name="Rechte verbindingslijn met pijl 15">
            <a:extLst>
              <a:ext uri="{FF2B5EF4-FFF2-40B4-BE49-F238E27FC236}">
                <a16:creationId xmlns:a16="http://schemas.microsoft.com/office/drawing/2014/main" id="{C82D36C7-DF5A-6DBE-4C0C-DB29EF0F4249}"/>
              </a:ext>
            </a:extLst>
          </p:cNvPr>
          <p:cNvCxnSpPr>
            <a:stCxn id="7" idx="3"/>
            <a:endCxn id="8" idx="1"/>
          </p:cNvCxnSpPr>
          <p:nvPr/>
        </p:nvCxnSpPr>
        <p:spPr>
          <a:xfrm>
            <a:off x="2837984" y="3736622"/>
            <a:ext cx="61288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353B06C6-8F16-8593-B230-3358723953D3}"/>
              </a:ext>
            </a:extLst>
          </p:cNvPr>
          <p:cNvCxnSpPr>
            <a:cxnSpLocks/>
            <a:endCxn id="11" idx="1"/>
          </p:cNvCxnSpPr>
          <p:nvPr/>
        </p:nvCxnSpPr>
        <p:spPr>
          <a:xfrm flipV="1">
            <a:off x="5449006" y="2343291"/>
            <a:ext cx="612888" cy="1393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Rechte verbindingslijn met pijl 18">
            <a:extLst>
              <a:ext uri="{FF2B5EF4-FFF2-40B4-BE49-F238E27FC236}">
                <a16:creationId xmlns:a16="http://schemas.microsoft.com/office/drawing/2014/main" id="{BBA16061-52DF-E9EC-C976-2D773BFA49E8}"/>
              </a:ext>
            </a:extLst>
          </p:cNvPr>
          <p:cNvCxnSpPr>
            <a:cxnSpLocks/>
            <a:stCxn id="8" idx="3"/>
            <a:endCxn id="9" idx="1"/>
          </p:cNvCxnSpPr>
          <p:nvPr/>
        </p:nvCxnSpPr>
        <p:spPr>
          <a:xfrm>
            <a:off x="5449006" y="3736622"/>
            <a:ext cx="61288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Rechte verbindingslijn met pijl 21">
            <a:extLst>
              <a:ext uri="{FF2B5EF4-FFF2-40B4-BE49-F238E27FC236}">
                <a16:creationId xmlns:a16="http://schemas.microsoft.com/office/drawing/2014/main" id="{617B4B23-5AED-3332-1CDE-6A90BDFF08B6}"/>
              </a:ext>
            </a:extLst>
          </p:cNvPr>
          <p:cNvCxnSpPr>
            <a:cxnSpLocks/>
            <a:stCxn id="8" idx="3"/>
          </p:cNvCxnSpPr>
          <p:nvPr/>
        </p:nvCxnSpPr>
        <p:spPr>
          <a:xfrm>
            <a:off x="5449006" y="3736622"/>
            <a:ext cx="612888" cy="1393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Rechte verbindingslijn met pijl 24">
            <a:extLst>
              <a:ext uri="{FF2B5EF4-FFF2-40B4-BE49-F238E27FC236}">
                <a16:creationId xmlns:a16="http://schemas.microsoft.com/office/drawing/2014/main" id="{AE80EA26-93EF-A3C7-ACA5-0D194C84D827}"/>
              </a:ext>
            </a:extLst>
          </p:cNvPr>
          <p:cNvCxnSpPr>
            <a:cxnSpLocks/>
            <a:stCxn id="11" idx="3"/>
            <a:endCxn id="12" idx="1"/>
          </p:cNvCxnSpPr>
          <p:nvPr/>
        </p:nvCxnSpPr>
        <p:spPr>
          <a:xfrm flipV="1">
            <a:off x="8060028" y="1860947"/>
            <a:ext cx="646994" cy="482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Rechte verbindingslijn met pijl 27">
            <a:extLst>
              <a:ext uri="{FF2B5EF4-FFF2-40B4-BE49-F238E27FC236}">
                <a16:creationId xmlns:a16="http://schemas.microsoft.com/office/drawing/2014/main" id="{DAE13977-17AF-D20C-CB01-38535D83EAA3}"/>
              </a:ext>
            </a:extLst>
          </p:cNvPr>
          <p:cNvCxnSpPr>
            <a:cxnSpLocks/>
            <a:stCxn id="11" idx="3"/>
            <a:endCxn id="13" idx="1"/>
          </p:cNvCxnSpPr>
          <p:nvPr/>
        </p:nvCxnSpPr>
        <p:spPr>
          <a:xfrm flipV="1">
            <a:off x="8060028" y="2342750"/>
            <a:ext cx="646994" cy="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Rechte verbindingslijn met pijl 30">
            <a:extLst>
              <a:ext uri="{FF2B5EF4-FFF2-40B4-BE49-F238E27FC236}">
                <a16:creationId xmlns:a16="http://schemas.microsoft.com/office/drawing/2014/main" id="{14133186-3FA2-D672-3988-AE8893856977}"/>
              </a:ext>
            </a:extLst>
          </p:cNvPr>
          <p:cNvCxnSpPr>
            <a:cxnSpLocks/>
            <a:stCxn id="11" idx="3"/>
          </p:cNvCxnSpPr>
          <p:nvPr/>
        </p:nvCxnSpPr>
        <p:spPr>
          <a:xfrm>
            <a:off x="8060028" y="2343291"/>
            <a:ext cx="646994" cy="4818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68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7025-BDEF-594B-8208-70CB04534CFE}"/>
            </a:ext>
          </a:extLst>
        </p:cNvPr>
        <p:cNvGrpSpPr/>
        <p:nvPr/>
      </p:nvGrpSpPr>
      <p:grpSpPr>
        <a:xfrm>
          <a:off x="0" y="0"/>
          <a:ext cx="0" cy="0"/>
          <a:chOff x="0" y="0"/>
          <a:chExt cx="0" cy="0"/>
        </a:xfrm>
      </p:grpSpPr>
      <p:sp>
        <p:nvSpPr>
          <p:cNvPr id="5" name="Google Shape;470;g3125dc0f10a_0_41">
            <a:extLst>
              <a:ext uri="{FF2B5EF4-FFF2-40B4-BE49-F238E27FC236}">
                <a16:creationId xmlns:a16="http://schemas.microsoft.com/office/drawing/2014/main" id="{365B59CC-FFA5-58E1-E428-35E5D2419650}"/>
              </a:ext>
            </a:extLst>
          </p:cNvPr>
          <p:cNvSpPr txBox="1">
            <a:spLocks noGrp="1"/>
          </p:cNvSpPr>
          <p:nvPr>
            <p:ph type="title"/>
          </p:nvPr>
        </p:nvSpPr>
        <p:spPr>
          <a:xfrm>
            <a:off x="839850" y="76364"/>
            <a:ext cx="8397240" cy="126475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Duidelijke doelen en verantwoordelijkheden</a:t>
            </a:r>
            <a:endParaRPr dirty="0"/>
          </a:p>
        </p:txBody>
      </p:sp>
      <p:sp>
        <p:nvSpPr>
          <p:cNvPr id="6" name="Google Shape;471;g3125dc0f10a_0_41">
            <a:extLst>
              <a:ext uri="{FF2B5EF4-FFF2-40B4-BE49-F238E27FC236}">
                <a16:creationId xmlns:a16="http://schemas.microsoft.com/office/drawing/2014/main" id="{A2C7B160-A15B-F8DD-58A1-329B2CD624BA}"/>
              </a:ext>
            </a:extLst>
          </p:cNvPr>
          <p:cNvSpPr txBox="1">
            <a:spLocks/>
          </p:cNvSpPr>
          <p:nvPr/>
        </p:nvSpPr>
        <p:spPr>
          <a:xfrm>
            <a:off x="839850" y="1392151"/>
            <a:ext cx="105123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30000"/>
              </a:lnSpc>
              <a:spcBef>
                <a:spcPts val="500"/>
              </a:spcBef>
              <a:spcAft>
                <a:spcPts val="0"/>
              </a:spcAft>
              <a:buClr>
                <a:srgbClr val="211E5B"/>
              </a:buClr>
              <a:buSzPts val="2200"/>
              <a:buFont typeface="Arial"/>
              <a:buNone/>
              <a:defRPr sz="2200" b="0" i="0" u="none" strike="noStrike" cap="none">
                <a:solidFill>
                  <a:srgbClr val="211E5B"/>
                </a:solidFill>
                <a:latin typeface="Century Gothic"/>
                <a:ea typeface="Century Gothic"/>
                <a:cs typeface="Century Gothic"/>
                <a:sym typeface="Century Gothic"/>
              </a:defRPr>
            </a:lvl1pPr>
            <a:lvl2pPr marL="914400" marR="0" lvl="1" indent="-342900" algn="l" rtl="0">
              <a:lnSpc>
                <a:spcPct val="130000"/>
              </a:lnSpc>
              <a:spcBef>
                <a:spcPts val="1000"/>
              </a:spcBef>
              <a:spcAft>
                <a:spcPts val="0"/>
              </a:spcAft>
              <a:buClr>
                <a:srgbClr val="211E5B"/>
              </a:buClr>
              <a:buSzPts val="1800"/>
              <a:buFont typeface="Arial"/>
              <a:buChar char="•"/>
              <a:defRPr sz="1800" b="0" i="0" u="none" strike="noStrike" cap="none">
                <a:solidFill>
                  <a:srgbClr val="211E5B"/>
                </a:solidFill>
                <a:latin typeface="Century Gothic"/>
                <a:ea typeface="Century Gothic"/>
                <a:cs typeface="Century Gothic"/>
                <a:sym typeface="Century Gothic"/>
              </a:defRPr>
            </a:lvl2pPr>
            <a:lvl3pPr marL="1371600" marR="0" lvl="2" indent="-330200" algn="l" rtl="0">
              <a:lnSpc>
                <a:spcPct val="130000"/>
              </a:lnSpc>
              <a:spcBef>
                <a:spcPts val="1000"/>
              </a:spcBef>
              <a:spcAft>
                <a:spcPts val="0"/>
              </a:spcAft>
              <a:buClr>
                <a:srgbClr val="211E5B"/>
              </a:buClr>
              <a:buSzPts val="1600"/>
              <a:buFont typeface="Arial"/>
              <a:buChar char="•"/>
              <a:defRPr sz="1600" b="0" i="0" u="none" strike="noStrike" cap="none">
                <a:solidFill>
                  <a:srgbClr val="211E5B"/>
                </a:solidFill>
                <a:latin typeface="Century Gothic"/>
                <a:ea typeface="Century Gothic"/>
                <a:cs typeface="Century Gothic"/>
                <a:sym typeface="Century Gothic"/>
              </a:defRPr>
            </a:lvl3pPr>
            <a:lvl4pPr marL="1828800" marR="0" lvl="3" indent="-317500" algn="l" rtl="0">
              <a:lnSpc>
                <a:spcPct val="130000"/>
              </a:lnSpc>
              <a:spcBef>
                <a:spcPts val="1000"/>
              </a:spcBef>
              <a:spcAft>
                <a:spcPts val="0"/>
              </a:spcAft>
              <a:buClr>
                <a:srgbClr val="211E5B"/>
              </a:buClr>
              <a:buSzPts val="1400"/>
              <a:buFont typeface="Arial"/>
              <a:buChar char="•"/>
              <a:defRPr sz="1400" b="0" i="0" u="none" strike="noStrike" cap="none">
                <a:solidFill>
                  <a:srgbClr val="211E5B"/>
                </a:solidFill>
                <a:latin typeface="Century Gothic"/>
                <a:ea typeface="Century Gothic"/>
                <a:cs typeface="Century Gothic"/>
                <a:sym typeface="Century Gothic"/>
              </a:defRPr>
            </a:lvl4pPr>
            <a:lvl5pPr marL="2286000" marR="0" lvl="4" indent="-304800" algn="l" rtl="0">
              <a:lnSpc>
                <a:spcPct val="130000"/>
              </a:lnSpc>
              <a:spcBef>
                <a:spcPts val="1000"/>
              </a:spcBef>
              <a:spcAft>
                <a:spcPts val="0"/>
              </a:spcAft>
              <a:buClr>
                <a:srgbClr val="211E5B"/>
              </a:buClr>
              <a:buSzPts val="1200"/>
              <a:buFont typeface="Arial"/>
              <a:buChar char="•"/>
              <a:defRPr sz="1200" b="0" i="0" u="none" strike="noStrike" cap="none">
                <a:solidFill>
                  <a:srgbClr val="211E5B"/>
                </a:solidFill>
                <a:latin typeface="Century Gothic"/>
                <a:ea typeface="Century Gothic"/>
                <a:cs typeface="Century Gothic"/>
                <a:sym typeface="Century Gothic"/>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90000"/>
              </a:lnSpc>
              <a:spcBef>
                <a:spcPts val="0"/>
              </a:spcBef>
              <a:buClr>
                <a:schemeClr val="lt1"/>
              </a:buClr>
              <a:buSzPts val="1800"/>
            </a:pPr>
            <a:r>
              <a:rPr lang="nl-NL"/>
              <a:t>Voorkom zwemmen</a:t>
            </a:r>
            <a:endParaRPr lang="nl-NL" dirty="0"/>
          </a:p>
        </p:txBody>
      </p:sp>
      <p:sp>
        <p:nvSpPr>
          <p:cNvPr id="3" name="Rechthoek: afgeronde hoeken 2">
            <a:extLst>
              <a:ext uri="{FF2B5EF4-FFF2-40B4-BE49-F238E27FC236}">
                <a16:creationId xmlns:a16="http://schemas.microsoft.com/office/drawing/2014/main" id="{1489F1BD-C51B-C6CF-9404-4DDA2155FBF0}"/>
              </a:ext>
            </a:extLst>
          </p:cNvPr>
          <p:cNvSpPr/>
          <p:nvPr/>
        </p:nvSpPr>
        <p:spPr>
          <a:xfrm>
            <a:off x="513362" y="3063522"/>
            <a:ext cx="3898618" cy="189709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nl-NL" dirty="0">
                <a:solidFill>
                  <a:srgbClr val="000000"/>
                </a:solidFill>
                <a:latin typeface="Century Gothic" panose="020B0502020202020204" pitchFamily="34" charset="0"/>
              </a:rPr>
              <a:t>Team zorg en financiën is er voor de inwoners die ondersteuning nodig hebben bij passend wonen, hun financiën en om mee te doen in de maatschappij. Dat doen we met aandacht voor het individu en oog voor het algemeen belang.</a:t>
            </a:r>
            <a:endParaRPr lang="nl-NL" dirty="0">
              <a:latin typeface="Century Gothic" panose="020B0502020202020204" pitchFamily="34" charset="0"/>
            </a:endParaRPr>
          </a:p>
        </p:txBody>
      </p:sp>
      <p:sp>
        <p:nvSpPr>
          <p:cNvPr id="4" name="Rechthoek: afgeronde hoeken 3">
            <a:extLst>
              <a:ext uri="{FF2B5EF4-FFF2-40B4-BE49-F238E27FC236}">
                <a16:creationId xmlns:a16="http://schemas.microsoft.com/office/drawing/2014/main" id="{46E90829-204A-4B50-1EDA-BBAE916B147B}"/>
              </a:ext>
            </a:extLst>
          </p:cNvPr>
          <p:cNvSpPr/>
          <p:nvPr/>
        </p:nvSpPr>
        <p:spPr>
          <a:xfrm>
            <a:off x="5024868" y="3556514"/>
            <a:ext cx="2930412"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Inwoners die het nodig hebben worden ondersteund bij het werken aan het hebben van een financieel gezond huishouden.</a:t>
            </a:r>
            <a:endParaRPr lang="nl-NL" b="1" dirty="0"/>
          </a:p>
        </p:txBody>
      </p:sp>
      <p:sp>
        <p:nvSpPr>
          <p:cNvPr id="15" name="Rechthoek: afgeronde hoeken 14">
            <a:extLst>
              <a:ext uri="{FF2B5EF4-FFF2-40B4-BE49-F238E27FC236}">
                <a16:creationId xmlns:a16="http://schemas.microsoft.com/office/drawing/2014/main" id="{692A808C-476D-8FB9-39A2-3084466807E4}"/>
              </a:ext>
            </a:extLst>
          </p:cNvPr>
          <p:cNvSpPr/>
          <p:nvPr/>
        </p:nvSpPr>
        <p:spPr>
          <a:xfrm>
            <a:off x="5024868" y="5508645"/>
            <a:ext cx="2930412"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Inwoners die het nodig hebben worden ondersteund bij het meedoen aan de maatschappij.</a:t>
            </a:r>
            <a:endParaRPr lang="nl-NL" b="1" dirty="0"/>
          </a:p>
        </p:txBody>
      </p:sp>
      <p:sp>
        <p:nvSpPr>
          <p:cNvPr id="18" name="Rechthoek: afgeronde hoeken 17">
            <a:extLst>
              <a:ext uri="{FF2B5EF4-FFF2-40B4-BE49-F238E27FC236}">
                <a16:creationId xmlns:a16="http://schemas.microsoft.com/office/drawing/2014/main" id="{8AB26F81-3A95-E7F7-E6F3-C616ABEEC297}"/>
              </a:ext>
            </a:extLst>
          </p:cNvPr>
          <p:cNvSpPr/>
          <p:nvPr/>
        </p:nvSpPr>
        <p:spPr>
          <a:xfrm>
            <a:off x="5024868" y="1761605"/>
            <a:ext cx="2930412" cy="11176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dirty="0"/>
              <a:t>Inwoners die het nodig hebben worden ondersteund bij het vinden van een woonruimte die past bij hun persoonlijke situatie</a:t>
            </a:r>
            <a:endParaRPr lang="nl-NL" b="1" dirty="0"/>
          </a:p>
        </p:txBody>
      </p:sp>
      <p:cxnSp>
        <p:nvCxnSpPr>
          <p:cNvPr id="20" name="Rechte verbindingslijn met pijl 19">
            <a:extLst>
              <a:ext uri="{FF2B5EF4-FFF2-40B4-BE49-F238E27FC236}">
                <a16:creationId xmlns:a16="http://schemas.microsoft.com/office/drawing/2014/main" id="{A3CE1713-48B1-567F-55D8-954A949349F6}"/>
              </a:ext>
            </a:extLst>
          </p:cNvPr>
          <p:cNvCxnSpPr>
            <a:cxnSpLocks/>
            <a:endCxn id="18" idx="1"/>
          </p:cNvCxnSpPr>
          <p:nvPr/>
        </p:nvCxnSpPr>
        <p:spPr>
          <a:xfrm flipV="1">
            <a:off x="4411980" y="2320405"/>
            <a:ext cx="612888" cy="17949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Rechte verbindingslijn met pijl 20">
            <a:extLst>
              <a:ext uri="{FF2B5EF4-FFF2-40B4-BE49-F238E27FC236}">
                <a16:creationId xmlns:a16="http://schemas.microsoft.com/office/drawing/2014/main" id="{9B300714-14BD-A5EC-DD50-2D3D4A27A569}"/>
              </a:ext>
            </a:extLst>
          </p:cNvPr>
          <p:cNvCxnSpPr>
            <a:cxnSpLocks/>
            <a:endCxn id="4" idx="1"/>
          </p:cNvCxnSpPr>
          <p:nvPr/>
        </p:nvCxnSpPr>
        <p:spPr>
          <a:xfrm>
            <a:off x="4411980" y="4115314"/>
            <a:ext cx="61288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A723019C-8849-8586-A117-EAE491741C28}"/>
              </a:ext>
            </a:extLst>
          </p:cNvPr>
          <p:cNvCxnSpPr>
            <a:cxnSpLocks/>
            <a:endCxn id="15" idx="1"/>
          </p:cNvCxnSpPr>
          <p:nvPr/>
        </p:nvCxnSpPr>
        <p:spPr>
          <a:xfrm>
            <a:off x="4411980" y="4115314"/>
            <a:ext cx="612888" cy="19521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Rechthoek: afgeronde hoeken 31">
            <a:extLst>
              <a:ext uri="{FF2B5EF4-FFF2-40B4-BE49-F238E27FC236}">
                <a16:creationId xmlns:a16="http://schemas.microsoft.com/office/drawing/2014/main" id="{C2259932-FB01-9F25-B2B3-1DF2BE1E05CE}"/>
              </a:ext>
            </a:extLst>
          </p:cNvPr>
          <p:cNvSpPr/>
          <p:nvPr/>
        </p:nvSpPr>
        <p:spPr>
          <a:xfrm>
            <a:off x="8707022" y="110862"/>
            <a:ext cx="3248758" cy="179760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nl-NL" b="1" dirty="0">
                <a:solidFill>
                  <a:schemeClr val="accent2">
                    <a:lumMod val="10000"/>
                  </a:schemeClr>
                </a:solidFill>
              </a:rPr>
              <a:t>Huisvesting woonurgentie</a:t>
            </a:r>
          </a:p>
          <a:p>
            <a:pPr marL="285750" indent="-285750">
              <a:buFont typeface="Arial" panose="020B0604020202020204" pitchFamily="34" charset="0"/>
              <a:buChar char="•"/>
            </a:pPr>
            <a:r>
              <a:rPr lang="nl-NL" dirty="0">
                <a:solidFill>
                  <a:schemeClr val="accent2">
                    <a:lumMod val="10000"/>
                  </a:schemeClr>
                </a:solidFill>
              </a:rPr>
              <a:t>Aanvragen binnen de wettelijke termijn afhandelen </a:t>
            </a:r>
          </a:p>
          <a:p>
            <a:pPr marL="285750" indent="-285750">
              <a:buFont typeface="Arial" panose="020B0604020202020204" pitchFamily="34" charset="0"/>
              <a:buChar char="•"/>
            </a:pPr>
            <a:r>
              <a:rPr lang="nl-NL" dirty="0">
                <a:solidFill>
                  <a:schemeClr val="accent2">
                    <a:lumMod val="10000"/>
                  </a:schemeClr>
                </a:solidFill>
              </a:rPr>
              <a:t>Voorlichting geven over alternatieven als woonurgentie niet passend is</a:t>
            </a:r>
            <a:endParaRPr lang="nl-NL" b="1" dirty="0">
              <a:solidFill>
                <a:schemeClr val="accent2">
                  <a:lumMod val="10000"/>
                </a:schemeClr>
              </a:solidFill>
            </a:endParaRPr>
          </a:p>
        </p:txBody>
      </p:sp>
      <p:sp>
        <p:nvSpPr>
          <p:cNvPr id="33" name="Rechthoek: afgeronde hoeken 32">
            <a:extLst>
              <a:ext uri="{FF2B5EF4-FFF2-40B4-BE49-F238E27FC236}">
                <a16:creationId xmlns:a16="http://schemas.microsoft.com/office/drawing/2014/main" id="{D3EB2AC8-0068-F22C-2705-6DA38A9EA493}"/>
              </a:ext>
            </a:extLst>
          </p:cNvPr>
          <p:cNvSpPr/>
          <p:nvPr/>
        </p:nvSpPr>
        <p:spPr>
          <a:xfrm>
            <a:off x="8716280" y="2112151"/>
            <a:ext cx="3248758" cy="164938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nl-NL" b="1" dirty="0">
                <a:solidFill>
                  <a:schemeClr val="accent2">
                    <a:lumMod val="10000"/>
                  </a:schemeClr>
                </a:solidFill>
              </a:rPr>
              <a:t>Beschermd wonen </a:t>
            </a:r>
          </a:p>
          <a:p>
            <a:pPr marL="285750" indent="-285750">
              <a:buFont typeface="Arial" panose="020B0604020202020204" pitchFamily="34" charset="0"/>
              <a:buChar char="•"/>
            </a:pPr>
            <a:r>
              <a:rPr lang="nl-NL" dirty="0">
                <a:solidFill>
                  <a:schemeClr val="accent2">
                    <a:lumMod val="10000"/>
                  </a:schemeClr>
                </a:solidFill>
              </a:rPr>
              <a:t>Aanvragen binnen de wettelijke termijn afhandelen</a:t>
            </a:r>
          </a:p>
          <a:p>
            <a:pPr marL="285750" indent="-285750">
              <a:buFont typeface="Arial" panose="020B0604020202020204" pitchFamily="34" charset="0"/>
              <a:buChar char="•"/>
            </a:pPr>
            <a:r>
              <a:rPr lang="nl-NL" dirty="0">
                <a:solidFill>
                  <a:schemeClr val="accent2">
                    <a:lumMod val="10000"/>
                  </a:schemeClr>
                </a:solidFill>
              </a:rPr>
              <a:t>Zo lang mogelijk zelfstandig wonen. Indien nodig met ambulante begeleiding/ ondersteuning </a:t>
            </a:r>
            <a:endParaRPr lang="nl-NL" b="1" dirty="0">
              <a:solidFill>
                <a:schemeClr val="accent2">
                  <a:lumMod val="10000"/>
                </a:schemeClr>
              </a:solidFill>
            </a:endParaRPr>
          </a:p>
        </p:txBody>
      </p:sp>
      <p:sp>
        <p:nvSpPr>
          <p:cNvPr id="34" name="Rechthoek: afgeronde hoeken 33">
            <a:extLst>
              <a:ext uri="{FF2B5EF4-FFF2-40B4-BE49-F238E27FC236}">
                <a16:creationId xmlns:a16="http://schemas.microsoft.com/office/drawing/2014/main" id="{BD446D2F-9478-2606-EEA9-7F95E3094D13}"/>
              </a:ext>
            </a:extLst>
          </p:cNvPr>
          <p:cNvSpPr/>
          <p:nvPr/>
        </p:nvSpPr>
        <p:spPr>
          <a:xfrm>
            <a:off x="8707022" y="3965223"/>
            <a:ext cx="3248758" cy="2892777"/>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nl-NL" b="1" dirty="0">
                <a:solidFill>
                  <a:schemeClr val="accent2">
                    <a:lumMod val="10000"/>
                  </a:schemeClr>
                </a:solidFill>
              </a:rPr>
              <a:t>Woonvervuiling </a:t>
            </a:r>
          </a:p>
          <a:p>
            <a:pPr marL="285750" indent="-285750">
              <a:buFont typeface="Arial" panose="020B0604020202020204" pitchFamily="34" charset="0"/>
              <a:buChar char="•"/>
            </a:pPr>
            <a:r>
              <a:rPr lang="nl-NL" dirty="0">
                <a:solidFill>
                  <a:schemeClr val="accent2">
                    <a:lumMod val="10000"/>
                  </a:schemeClr>
                </a:solidFill>
              </a:rPr>
              <a:t>Toetsen op gezondheidsrisico’s, brandveiligheid en bouwtechnische veiligheid </a:t>
            </a:r>
          </a:p>
          <a:p>
            <a:pPr marL="285750" indent="-285750">
              <a:buFont typeface="Arial" panose="020B0604020202020204" pitchFamily="34" charset="0"/>
              <a:buChar char="•"/>
            </a:pPr>
            <a:r>
              <a:rPr lang="nl-NL" dirty="0">
                <a:solidFill>
                  <a:schemeClr val="accent2">
                    <a:lumMod val="10000"/>
                  </a:schemeClr>
                </a:solidFill>
              </a:rPr>
              <a:t>Dwang inzetten als er gezondheidsrisico’s en/of brandveiligheid in het geding zijn en mensen niet vrijwillig mee willen werken </a:t>
            </a:r>
          </a:p>
          <a:p>
            <a:pPr marL="285750" indent="-285750">
              <a:buFont typeface="Arial" panose="020B0604020202020204" pitchFamily="34" charset="0"/>
              <a:buChar char="•"/>
            </a:pPr>
            <a:r>
              <a:rPr lang="nl-NL" dirty="0">
                <a:solidFill>
                  <a:schemeClr val="accent2">
                    <a:lumMod val="10000"/>
                  </a:schemeClr>
                </a:solidFill>
              </a:rPr>
              <a:t>Bemoeizorg inzetten als ze wel mee willen werken</a:t>
            </a:r>
            <a:endParaRPr lang="nl-NL" b="1" dirty="0">
              <a:solidFill>
                <a:schemeClr val="accent2">
                  <a:lumMod val="10000"/>
                </a:schemeClr>
              </a:solidFill>
            </a:endParaRPr>
          </a:p>
        </p:txBody>
      </p:sp>
      <p:cxnSp>
        <p:nvCxnSpPr>
          <p:cNvPr id="35" name="Rechte verbindingslijn met pijl 34">
            <a:extLst>
              <a:ext uri="{FF2B5EF4-FFF2-40B4-BE49-F238E27FC236}">
                <a16:creationId xmlns:a16="http://schemas.microsoft.com/office/drawing/2014/main" id="{53D75D51-EEC6-7865-CE42-E788F22E9888}"/>
              </a:ext>
            </a:extLst>
          </p:cNvPr>
          <p:cNvCxnSpPr>
            <a:cxnSpLocks/>
            <a:stCxn id="18" idx="3"/>
            <a:endCxn id="32" idx="1"/>
          </p:cNvCxnSpPr>
          <p:nvPr/>
        </p:nvCxnSpPr>
        <p:spPr>
          <a:xfrm flipV="1">
            <a:off x="7955280" y="1009662"/>
            <a:ext cx="751742" cy="13107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Rechte verbindingslijn met pijl 35">
            <a:extLst>
              <a:ext uri="{FF2B5EF4-FFF2-40B4-BE49-F238E27FC236}">
                <a16:creationId xmlns:a16="http://schemas.microsoft.com/office/drawing/2014/main" id="{A850722E-22DD-C11E-731C-2190EE5C13EA}"/>
              </a:ext>
            </a:extLst>
          </p:cNvPr>
          <p:cNvCxnSpPr>
            <a:cxnSpLocks/>
            <a:stCxn id="18" idx="3"/>
            <a:endCxn id="33" idx="1"/>
          </p:cNvCxnSpPr>
          <p:nvPr/>
        </p:nvCxnSpPr>
        <p:spPr>
          <a:xfrm>
            <a:off x="7955280" y="2320405"/>
            <a:ext cx="761000" cy="6164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Rechte verbindingslijn met pijl 36">
            <a:extLst>
              <a:ext uri="{FF2B5EF4-FFF2-40B4-BE49-F238E27FC236}">
                <a16:creationId xmlns:a16="http://schemas.microsoft.com/office/drawing/2014/main" id="{81725123-D649-56BA-52B5-FC2CBA242437}"/>
              </a:ext>
            </a:extLst>
          </p:cNvPr>
          <p:cNvCxnSpPr>
            <a:cxnSpLocks/>
            <a:stCxn id="18" idx="3"/>
            <a:endCxn id="34" idx="1"/>
          </p:cNvCxnSpPr>
          <p:nvPr/>
        </p:nvCxnSpPr>
        <p:spPr>
          <a:xfrm>
            <a:off x="7955280" y="2320405"/>
            <a:ext cx="751742" cy="30912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B3EF-77AD-7ACC-4C2A-36BD373B3482}"/>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76B307B8-8126-D1C4-8305-12DA33C70023}"/>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graphicFrame>
        <p:nvGraphicFramePr>
          <p:cNvPr id="4" name="Google Shape;457;g3125dc0f10a_0_46">
            <a:extLst>
              <a:ext uri="{FF2B5EF4-FFF2-40B4-BE49-F238E27FC236}">
                <a16:creationId xmlns:a16="http://schemas.microsoft.com/office/drawing/2014/main" id="{289836CC-FDF2-B928-6DF1-021F0921C9BF}"/>
              </a:ext>
            </a:extLst>
          </p:cNvPr>
          <p:cNvGraphicFramePr/>
          <p:nvPr>
            <p:extLst>
              <p:ext uri="{D42A27DB-BD31-4B8C-83A1-F6EECF244321}">
                <p14:modId xmlns:p14="http://schemas.microsoft.com/office/powerpoint/2010/main" val="3503879564"/>
              </p:ext>
            </p:extLst>
          </p:nvPr>
        </p:nvGraphicFramePr>
        <p:xfrm>
          <a:off x="594360" y="2223868"/>
          <a:ext cx="10115550" cy="4012045"/>
        </p:xfrm>
        <a:graphic>
          <a:graphicData uri="http://schemas.openxmlformats.org/drawingml/2006/table">
            <a:tbl>
              <a:tblPr firstRow="1" bandRow="1">
                <a:noFill/>
                <a:tableStyleId>{764A6C3D-ED22-4C26-AD0D-4CEC29947B13}</a:tableStyleId>
              </a:tblPr>
              <a:tblGrid>
                <a:gridCol w="4823460">
                  <a:extLst>
                    <a:ext uri="{9D8B030D-6E8A-4147-A177-3AD203B41FA5}">
                      <a16:colId xmlns:a16="http://schemas.microsoft.com/office/drawing/2014/main" val="20000"/>
                    </a:ext>
                  </a:extLst>
                </a:gridCol>
                <a:gridCol w="5292090">
                  <a:extLst>
                    <a:ext uri="{9D8B030D-6E8A-4147-A177-3AD203B41FA5}">
                      <a16:colId xmlns:a16="http://schemas.microsoft.com/office/drawing/2014/main" val="20001"/>
                    </a:ext>
                  </a:extLst>
                </a:gridCol>
              </a:tblGrid>
              <a:tr h="628725">
                <a:tc>
                  <a:txBody>
                    <a:bodyPr/>
                    <a:lstStyle/>
                    <a:p>
                      <a:pPr marL="0" marR="0" lvl="0" indent="0" algn="l" rtl="0">
                        <a:lnSpc>
                          <a:spcPct val="100000"/>
                        </a:lnSpc>
                        <a:spcBef>
                          <a:spcPts val="0"/>
                        </a:spcBef>
                        <a:spcAft>
                          <a:spcPts val="0"/>
                        </a:spcAft>
                        <a:buNone/>
                      </a:pPr>
                      <a:r>
                        <a:rPr lang="nl-NL" sz="2600">
                          <a:latin typeface="Century Gothic"/>
                          <a:ea typeface="Century Gothic"/>
                          <a:cs typeface="Century Gothic"/>
                          <a:sym typeface="Century Gothic"/>
                        </a:rPr>
                        <a:t>Kenmerk</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tc>
                  <a:txBody>
                    <a:bodyPr/>
                    <a:lstStyle/>
                    <a:p>
                      <a:pPr marL="0" marR="0" lvl="0" indent="0" algn="l" rtl="0">
                        <a:lnSpc>
                          <a:spcPct val="100000"/>
                        </a:lnSpc>
                        <a:spcBef>
                          <a:spcPts val="0"/>
                        </a:spcBef>
                        <a:spcAft>
                          <a:spcPts val="0"/>
                        </a:spcAft>
                        <a:buNone/>
                      </a:pPr>
                      <a:r>
                        <a:rPr lang="nl-NL" sz="2600" u="none" strike="noStrike" cap="none">
                          <a:latin typeface="Century Gothic"/>
                          <a:ea typeface="Century Gothic"/>
                          <a:cs typeface="Century Gothic"/>
                          <a:sym typeface="Century Gothic"/>
                        </a:rPr>
                        <a:t>Wat daarvoor nodig is</a:t>
                      </a:r>
                      <a:endParaRPr sz="2600" u="none" strike="noStrike" cap="none">
                        <a:latin typeface="Century Gothic"/>
                        <a:ea typeface="Century Gothic"/>
                        <a:cs typeface="Century Gothic"/>
                        <a:sym typeface="Century Gothic"/>
                      </a:endParaRPr>
                    </a:p>
                  </a:txBody>
                  <a:tcPr marL="91450" marR="91450" marT="45725" marB="45725">
                    <a:solidFill>
                      <a:srgbClr val="3FBD93"/>
                    </a:solidFill>
                  </a:tcPr>
                </a:tc>
                <a:extLst>
                  <a:ext uri="{0D108BD9-81ED-4DB2-BD59-A6C34878D82A}">
                    <a16:rowId xmlns:a16="http://schemas.microsoft.com/office/drawing/2014/main" val="10000"/>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Teams/clusters als belangrijkste focus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duidelijke missie en visie</a:t>
                      </a:r>
                      <a:endParaRPr sz="1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1"/>
                  </a:ext>
                </a:extLst>
              </a:tr>
              <a:tr h="572275">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Meer autonomie voor mensen 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Duidelijke doelen en verantwoordelijkheden</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2"/>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(Nog) Meer aandacht voor de samenwerking tussen teams</a:t>
                      </a:r>
                      <a:endParaRPr lang="nl-NL"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nl-NL" sz="2200" u="none" strike="noStrike" cap="none" dirty="0">
                          <a:latin typeface="Century Gothic"/>
                          <a:ea typeface="Century Gothic"/>
                          <a:cs typeface="Century Gothic"/>
                          <a:sym typeface="Century Gothic"/>
                        </a:rPr>
                        <a:t>Afstemming tussen teams, transparantie, informatiedeling, technologie</a:t>
                      </a:r>
                      <a:endParaRPr lang="nl-NL" sz="2200"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3"/>
                  </a:ext>
                </a:extLst>
              </a:tr>
              <a:tr h="572275">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Een open verbinding met andere organisaties</a:t>
                      </a:r>
                      <a:endParaRPr sz="1200" dirty="0">
                        <a:latin typeface="Century Gothic"/>
                        <a:ea typeface="Century Gothic"/>
                        <a:cs typeface="Century Gothic"/>
                        <a:sym typeface="Century Gothic"/>
                      </a:endParaRPr>
                    </a:p>
                  </a:txBody>
                  <a:tcPr marL="91450" marR="91450" marT="45725" marB="45725">
                    <a:solidFill>
                      <a:srgbClr val="F7F7F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nl-NL" sz="2200" u="none" strike="noStrike" cap="none" dirty="0">
                          <a:latin typeface="Century Gothic"/>
                          <a:ea typeface="Century Gothic"/>
                          <a:cs typeface="Century Gothic"/>
                          <a:sym typeface="Century Gothic"/>
                        </a:rPr>
                        <a:t>Afstemming met andere organisaties en stimuleren van </a:t>
                      </a:r>
                      <a:r>
                        <a:rPr lang="nl-NL" sz="2200" u="none" strike="noStrike" cap="none" dirty="0" err="1">
                          <a:latin typeface="Century Gothic"/>
                          <a:ea typeface="Century Gothic"/>
                          <a:cs typeface="Century Gothic"/>
                          <a:sym typeface="Century Gothic"/>
                        </a:rPr>
                        <a:t>verbinders</a:t>
                      </a:r>
                      <a:endParaRPr sz="2200" u="none" strike="noStrike" cap="none" dirty="0">
                        <a:latin typeface="Century Gothic"/>
                        <a:ea typeface="Century Gothic"/>
                        <a:cs typeface="Century Gothic"/>
                        <a:sym typeface="Century Gothic"/>
                      </a:endParaRPr>
                    </a:p>
                  </a:txBody>
                  <a:tcPr marL="91450" marR="91450" marT="45725" marB="45725">
                    <a:solidFill>
                      <a:srgbClr val="F7F7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81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90E87-23BA-1F09-8220-BD70D4B4006E}"/>
              </a:ext>
            </a:extLst>
          </p:cNvPr>
          <p:cNvSpPr>
            <a:spLocks noGrp="1"/>
          </p:cNvSpPr>
          <p:nvPr>
            <p:ph type="title"/>
          </p:nvPr>
        </p:nvSpPr>
        <p:spPr/>
        <p:txBody>
          <a:bodyPr/>
          <a:lstStyle/>
          <a:p>
            <a:r>
              <a:rPr lang="en-US" dirty="0" err="1"/>
              <a:t>Wendbaarheid</a:t>
            </a:r>
            <a:endParaRPr lang="nl-NL" dirty="0"/>
          </a:p>
        </p:txBody>
      </p:sp>
      <p:sp>
        <p:nvSpPr>
          <p:cNvPr id="4" name="Tekstvak 3">
            <a:extLst>
              <a:ext uri="{FF2B5EF4-FFF2-40B4-BE49-F238E27FC236}">
                <a16:creationId xmlns:a16="http://schemas.microsoft.com/office/drawing/2014/main" id="{77F2E7EA-8920-0774-2CFC-7E3C5A7261FD}"/>
              </a:ext>
            </a:extLst>
          </p:cNvPr>
          <p:cNvSpPr txBox="1"/>
          <p:nvPr/>
        </p:nvSpPr>
        <p:spPr>
          <a:xfrm>
            <a:off x="983226" y="2546555"/>
            <a:ext cx="9733935" cy="2400657"/>
          </a:xfrm>
          <a:prstGeom prst="rect">
            <a:avLst/>
          </a:prstGeom>
          <a:noFill/>
        </p:spPr>
        <p:txBody>
          <a:bodyPr wrap="square" rtlCol="0">
            <a:spAutoFit/>
          </a:bodyPr>
          <a:lstStyle/>
          <a:p>
            <a:pPr marL="0" marR="0" lvl="0" indent="0" algn="ctr" rtl="0">
              <a:lnSpc>
                <a:spcPct val="100000"/>
              </a:lnSpc>
              <a:spcBef>
                <a:spcPts val="0"/>
              </a:spcBef>
              <a:spcAft>
                <a:spcPts val="0"/>
              </a:spcAft>
              <a:buNone/>
            </a:pPr>
            <a:r>
              <a:rPr lang="nl-NL" sz="3000" dirty="0">
                <a:latin typeface="Century Gothic"/>
                <a:ea typeface="Century Gothic"/>
                <a:cs typeface="Century Gothic"/>
                <a:sym typeface="Century Gothic"/>
              </a:rPr>
              <a:t>Het vermogen van een organisatie, team of individu om zich snel en effectief aan te passen aan veranderende omstandigheden, zowel intern als extern, zonder dat dit ten koste gaat van de prestaties of het behalen van doelen.</a:t>
            </a:r>
            <a:endParaRPr lang="nl-NL" sz="3000" dirty="0"/>
          </a:p>
        </p:txBody>
      </p:sp>
    </p:spTree>
    <p:extLst>
      <p:ext uri="{BB962C8B-B14F-4D97-AF65-F5344CB8AC3E}">
        <p14:creationId xmlns:p14="http://schemas.microsoft.com/office/powerpoint/2010/main" val="29359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28D7-28F4-6E04-44EF-4064DAF841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4ED134-AAE2-584B-6B0A-F6C1FAECF6C8}"/>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A352CA07-BC12-7264-A61C-B8AE6D2E9A40}"/>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pic>
        <p:nvPicPr>
          <p:cNvPr id="7" name="Afbeelding 6" descr="Afbeelding met Speelgoedblok&#10;&#10;Automatisch gegenereerde beschrijving">
            <a:extLst>
              <a:ext uri="{FF2B5EF4-FFF2-40B4-BE49-F238E27FC236}">
                <a16:creationId xmlns:a16="http://schemas.microsoft.com/office/drawing/2014/main" id="{7DE126BE-E6E2-C485-9944-42010849E920}"/>
              </a:ext>
            </a:extLst>
          </p:cNvPr>
          <p:cNvPicPr>
            <a:picLocks noChangeAspect="1"/>
          </p:cNvPicPr>
          <p:nvPr/>
        </p:nvPicPr>
        <p:blipFill>
          <a:blip r:embed="rId2"/>
          <a:stretch>
            <a:fillRect/>
          </a:stretch>
        </p:blipFill>
        <p:spPr>
          <a:xfrm>
            <a:off x="3235569" y="2149284"/>
            <a:ext cx="5720861" cy="3204202"/>
          </a:xfrm>
          <a:prstGeom prst="rect">
            <a:avLst/>
          </a:prstGeom>
        </p:spPr>
      </p:pic>
    </p:spTree>
    <p:extLst>
      <p:ext uri="{BB962C8B-B14F-4D97-AF65-F5344CB8AC3E}">
        <p14:creationId xmlns:p14="http://schemas.microsoft.com/office/powerpoint/2010/main" val="25791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B3EF-77AD-7ACC-4C2A-36BD373B3482}"/>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76B307B8-8126-D1C4-8305-12DA33C70023}"/>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pic>
        <p:nvPicPr>
          <p:cNvPr id="4" name="Afbeelding 3" descr="Afbeelding met Graphics, tekenfilm, clipart, kunst&#10;&#10;Automatisch gegenereerde beschrijving">
            <a:extLst>
              <a:ext uri="{FF2B5EF4-FFF2-40B4-BE49-F238E27FC236}">
                <a16:creationId xmlns:a16="http://schemas.microsoft.com/office/drawing/2014/main" id="{839FAA71-B868-596D-3F29-8888D80B5ABE}"/>
              </a:ext>
            </a:extLst>
          </p:cNvPr>
          <p:cNvPicPr>
            <a:picLocks noChangeAspect="1"/>
          </p:cNvPicPr>
          <p:nvPr/>
        </p:nvPicPr>
        <p:blipFill>
          <a:blip r:embed="rId2"/>
          <a:srcRect l="27397" t="7483" r="26142" b="8554"/>
          <a:stretch/>
        </p:blipFill>
        <p:spPr>
          <a:xfrm>
            <a:off x="4095750" y="1712024"/>
            <a:ext cx="3876685" cy="3926785"/>
          </a:xfrm>
          <a:prstGeom prst="rect">
            <a:avLst/>
          </a:prstGeom>
        </p:spPr>
      </p:pic>
      <p:sp>
        <p:nvSpPr>
          <p:cNvPr id="7" name="Tekstvak 6">
            <a:extLst>
              <a:ext uri="{FF2B5EF4-FFF2-40B4-BE49-F238E27FC236}">
                <a16:creationId xmlns:a16="http://schemas.microsoft.com/office/drawing/2014/main" id="{8EF470CF-B7A9-338F-E358-3E1AD519B4FE}"/>
              </a:ext>
            </a:extLst>
          </p:cNvPr>
          <p:cNvSpPr txBox="1"/>
          <p:nvPr/>
        </p:nvSpPr>
        <p:spPr>
          <a:xfrm>
            <a:off x="3061874" y="5640715"/>
            <a:ext cx="5940055" cy="584775"/>
          </a:xfrm>
          <a:prstGeom prst="rect">
            <a:avLst/>
          </a:prstGeom>
          <a:noFill/>
        </p:spPr>
        <p:txBody>
          <a:bodyPr wrap="square" lIns="91440" tIns="45720" rIns="91440" bIns="45720" rtlCol="0" anchor="t">
            <a:spAutoFit/>
          </a:bodyPr>
          <a:lstStyle/>
          <a:p>
            <a:pPr algn="ctr"/>
            <a:r>
              <a:rPr lang="nl-NL" sz="3200" dirty="0">
                <a:latin typeface="Century Gothic"/>
                <a:sym typeface="Century Gothic"/>
              </a:rPr>
              <a:t>Een gezamenlijk ritme vinden</a:t>
            </a:r>
            <a:endParaRPr lang="nl-NL" sz="3200" dirty="0">
              <a:latin typeface="Century Gothic"/>
            </a:endParaRPr>
          </a:p>
        </p:txBody>
      </p:sp>
    </p:spTree>
    <p:extLst>
      <p:ext uri="{BB962C8B-B14F-4D97-AF65-F5344CB8AC3E}">
        <p14:creationId xmlns:p14="http://schemas.microsoft.com/office/powerpoint/2010/main" val="3364835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B3EF-77AD-7ACC-4C2A-36BD373B3482}"/>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76B307B8-8126-D1C4-8305-12DA33C70023}"/>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grpSp>
        <p:nvGrpSpPr>
          <p:cNvPr id="11" name="Groep 10">
            <a:extLst>
              <a:ext uri="{FF2B5EF4-FFF2-40B4-BE49-F238E27FC236}">
                <a16:creationId xmlns:a16="http://schemas.microsoft.com/office/drawing/2014/main" id="{EDC13099-1AB5-C7D4-576B-6626FF819FD5}"/>
              </a:ext>
            </a:extLst>
          </p:cNvPr>
          <p:cNvGrpSpPr/>
          <p:nvPr/>
        </p:nvGrpSpPr>
        <p:grpSpPr>
          <a:xfrm>
            <a:off x="2518949" y="2000875"/>
            <a:ext cx="2606305" cy="4119840"/>
            <a:chOff x="2518949" y="2000875"/>
            <a:chExt cx="2606305" cy="4119840"/>
          </a:xfrm>
        </p:grpSpPr>
        <p:pic>
          <p:nvPicPr>
            <p:cNvPr id="4" name="Afbeelding 3" descr="Afbeelding met schermopname, groen, Rechthoek, lijn&#10;&#10;Automatisch gegenereerde beschrijving">
              <a:extLst>
                <a:ext uri="{FF2B5EF4-FFF2-40B4-BE49-F238E27FC236}">
                  <a16:creationId xmlns:a16="http://schemas.microsoft.com/office/drawing/2014/main" id="{86B24B90-4F76-A0C5-4FD1-36AE7A98F5A3}"/>
                </a:ext>
              </a:extLst>
            </p:cNvPr>
            <p:cNvPicPr>
              <a:picLocks noChangeAspect="1"/>
            </p:cNvPicPr>
            <p:nvPr/>
          </p:nvPicPr>
          <p:blipFill>
            <a:blip r:embed="rId2"/>
            <a:srcRect l="32482" t="1341" r="30109" b="325"/>
            <a:stretch/>
          </p:blipFill>
          <p:spPr>
            <a:xfrm>
              <a:off x="2622489" y="2000875"/>
              <a:ext cx="2401048" cy="3546606"/>
            </a:xfrm>
            <a:prstGeom prst="rect">
              <a:avLst/>
            </a:prstGeom>
          </p:spPr>
        </p:pic>
        <p:sp>
          <p:nvSpPr>
            <p:cNvPr id="8" name="Tekstvak 7">
              <a:extLst>
                <a:ext uri="{FF2B5EF4-FFF2-40B4-BE49-F238E27FC236}">
                  <a16:creationId xmlns:a16="http://schemas.microsoft.com/office/drawing/2014/main" id="{E624D243-420D-2AD4-2AAF-49660A1EC6D1}"/>
                </a:ext>
              </a:extLst>
            </p:cNvPr>
            <p:cNvSpPr txBox="1"/>
            <p:nvPr/>
          </p:nvSpPr>
          <p:spPr>
            <a:xfrm>
              <a:off x="2518949" y="5535940"/>
              <a:ext cx="2606305" cy="584775"/>
            </a:xfrm>
            <a:prstGeom prst="rect">
              <a:avLst/>
            </a:prstGeom>
            <a:noFill/>
          </p:spPr>
          <p:txBody>
            <a:bodyPr wrap="square" lIns="91440" tIns="45720" rIns="91440" bIns="45720" rtlCol="0" anchor="t">
              <a:spAutoFit/>
            </a:bodyPr>
            <a:lstStyle/>
            <a:p>
              <a:pPr marL="0" marR="0" lvl="0" indent="0" algn="ctr" rtl="0">
                <a:lnSpc>
                  <a:spcPct val="100000"/>
                </a:lnSpc>
                <a:spcBef>
                  <a:spcPts val="0"/>
                </a:spcBef>
                <a:spcAft>
                  <a:spcPts val="0"/>
                </a:spcAft>
                <a:buNone/>
              </a:pPr>
              <a:r>
                <a:rPr lang="nl-NL" sz="3200" dirty="0">
                  <a:latin typeface="Century Gothic"/>
                  <a:sym typeface="Century Gothic"/>
                </a:rPr>
                <a:t>Speelruimte</a:t>
              </a:r>
              <a:endParaRPr lang="nl-NL" sz="3200" dirty="0">
                <a:latin typeface="Century Gothic"/>
              </a:endParaRPr>
            </a:p>
          </p:txBody>
        </p:sp>
      </p:grpSp>
      <p:grpSp>
        <p:nvGrpSpPr>
          <p:cNvPr id="10" name="Groep 9">
            <a:extLst>
              <a:ext uri="{FF2B5EF4-FFF2-40B4-BE49-F238E27FC236}">
                <a16:creationId xmlns:a16="http://schemas.microsoft.com/office/drawing/2014/main" id="{55029A5A-C933-BB0A-8142-EA38BA39D557}"/>
              </a:ext>
            </a:extLst>
          </p:cNvPr>
          <p:cNvGrpSpPr/>
          <p:nvPr/>
        </p:nvGrpSpPr>
        <p:grpSpPr>
          <a:xfrm>
            <a:off x="6381640" y="1900755"/>
            <a:ext cx="3204124" cy="4219959"/>
            <a:chOff x="6381640" y="1900755"/>
            <a:chExt cx="3204124" cy="4219959"/>
          </a:xfrm>
        </p:grpSpPr>
        <p:pic>
          <p:nvPicPr>
            <p:cNvPr id="6" name="Afbeelding 5" descr="Afbeelding met tekst, schets, tekenfilm, tekening&#10;&#10;Automatisch gegenereerde beschrijving">
              <a:extLst>
                <a:ext uri="{FF2B5EF4-FFF2-40B4-BE49-F238E27FC236}">
                  <a16:creationId xmlns:a16="http://schemas.microsoft.com/office/drawing/2014/main" id="{F4700BA5-6BD3-F82A-27AD-F0214FFC8CA3}"/>
                </a:ext>
              </a:extLst>
            </p:cNvPr>
            <p:cNvPicPr>
              <a:picLocks noChangeAspect="1"/>
            </p:cNvPicPr>
            <p:nvPr/>
          </p:nvPicPr>
          <p:blipFill>
            <a:blip r:embed="rId3"/>
            <a:srcRect l="26868" t="3938" r="24555" b="8723"/>
            <a:stretch/>
          </p:blipFill>
          <p:spPr>
            <a:xfrm>
              <a:off x="6381640" y="1900755"/>
              <a:ext cx="3204124" cy="3285059"/>
            </a:xfrm>
            <a:prstGeom prst="rect">
              <a:avLst/>
            </a:prstGeom>
          </p:spPr>
        </p:pic>
        <p:sp>
          <p:nvSpPr>
            <p:cNvPr id="9" name="Tekstvak 8">
              <a:extLst>
                <a:ext uri="{FF2B5EF4-FFF2-40B4-BE49-F238E27FC236}">
                  <a16:creationId xmlns:a16="http://schemas.microsoft.com/office/drawing/2014/main" id="{A2CA8CA0-F230-A9E6-F005-589CB7262159}"/>
                </a:ext>
              </a:extLst>
            </p:cNvPr>
            <p:cNvSpPr txBox="1"/>
            <p:nvPr/>
          </p:nvSpPr>
          <p:spPr>
            <a:xfrm>
              <a:off x="6680641" y="5535939"/>
              <a:ext cx="2606305" cy="584775"/>
            </a:xfrm>
            <a:prstGeom prst="rect">
              <a:avLst/>
            </a:prstGeom>
            <a:noFill/>
          </p:spPr>
          <p:txBody>
            <a:bodyPr wrap="square" lIns="91440" tIns="45720" rIns="91440" bIns="45720" rtlCol="0" anchor="t">
              <a:spAutoFit/>
            </a:bodyPr>
            <a:lstStyle/>
            <a:p>
              <a:pPr marL="0" marR="0" lvl="0" indent="0" algn="ctr" rtl="0">
                <a:lnSpc>
                  <a:spcPct val="100000"/>
                </a:lnSpc>
                <a:spcBef>
                  <a:spcPts val="0"/>
                </a:spcBef>
                <a:spcAft>
                  <a:spcPts val="0"/>
                </a:spcAft>
                <a:buNone/>
              </a:pPr>
              <a:r>
                <a:rPr lang="nl-NL" sz="3200" dirty="0">
                  <a:latin typeface="Century Gothic"/>
                  <a:sym typeface="Century Gothic"/>
                </a:rPr>
                <a:t>Spelregels</a:t>
              </a:r>
              <a:endParaRPr lang="nl-NL" sz="3200" dirty="0">
                <a:latin typeface="Century Gothic"/>
              </a:endParaRPr>
            </a:p>
          </p:txBody>
        </p:sp>
      </p:grpSp>
    </p:spTree>
    <p:extLst>
      <p:ext uri="{BB962C8B-B14F-4D97-AF65-F5344CB8AC3E}">
        <p14:creationId xmlns:p14="http://schemas.microsoft.com/office/powerpoint/2010/main" val="22303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B3EF-77AD-7ACC-4C2A-36BD373B3482}"/>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76B307B8-8126-D1C4-8305-12DA33C70023}"/>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grpSp>
        <p:nvGrpSpPr>
          <p:cNvPr id="11" name="Groep 10">
            <a:extLst>
              <a:ext uri="{FF2B5EF4-FFF2-40B4-BE49-F238E27FC236}">
                <a16:creationId xmlns:a16="http://schemas.microsoft.com/office/drawing/2014/main" id="{EDC13099-1AB5-C7D4-576B-6626FF819FD5}"/>
              </a:ext>
            </a:extLst>
          </p:cNvPr>
          <p:cNvGrpSpPr/>
          <p:nvPr/>
        </p:nvGrpSpPr>
        <p:grpSpPr>
          <a:xfrm>
            <a:off x="842549" y="2000875"/>
            <a:ext cx="2606305" cy="4119840"/>
            <a:chOff x="2518949" y="2000875"/>
            <a:chExt cx="2606305" cy="4119840"/>
          </a:xfrm>
        </p:grpSpPr>
        <p:pic>
          <p:nvPicPr>
            <p:cNvPr id="4" name="Afbeelding 3" descr="Afbeelding met schermopname, groen, Rechthoek, lijn&#10;&#10;Automatisch gegenereerde beschrijving">
              <a:extLst>
                <a:ext uri="{FF2B5EF4-FFF2-40B4-BE49-F238E27FC236}">
                  <a16:creationId xmlns:a16="http://schemas.microsoft.com/office/drawing/2014/main" id="{86B24B90-4F76-A0C5-4FD1-36AE7A98F5A3}"/>
                </a:ext>
              </a:extLst>
            </p:cNvPr>
            <p:cNvPicPr>
              <a:picLocks noChangeAspect="1"/>
            </p:cNvPicPr>
            <p:nvPr/>
          </p:nvPicPr>
          <p:blipFill>
            <a:blip r:embed="rId2"/>
            <a:srcRect l="32482" t="1341" r="30109" b="325"/>
            <a:stretch/>
          </p:blipFill>
          <p:spPr>
            <a:xfrm>
              <a:off x="2622489" y="2000875"/>
              <a:ext cx="2401048" cy="3546606"/>
            </a:xfrm>
            <a:prstGeom prst="rect">
              <a:avLst/>
            </a:prstGeom>
          </p:spPr>
        </p:pic>
        <p:sp>
          <p:nvSpPr>
            <p:cNvPr id="8" name="Tekstvak 7">
              <a:extLst>
                <a:ext uri="{FF2B5EF4-FFF2-40B4-BE49-F238E27FC236}">
                  <a16:creationId xmlns:a16="http://schemas.microsoft.com/office/drawing/2014/main" id="{E624D243-420D-2AD4-2AAF-49660A1EC6D1}"/>
                </a:ext>
              </a:extLst>
            </p:cNvPr>
            <p:cNvSpPr txBox="1"/>
            <p:nvPr/>
          </p:nvSpPr>
          <p:spPr>
            <a:xfrm>
              <a:off x="2518949" y="5535940"/>
              <a:ext cx="2606305" cy="584775"/>
            </a:xfrm>
            <a:prstGeom prst="rect">
              <a:avLst/>
            </a:prstGeom>
            <a:noFill/>
          </p:spPr>
          <p:txBody>
            <a:bodyPr wrap="square" lIns="91440" tIns="45720" rIns="91440" bIns="45720" rtlCol="0" anchor="t">
              <a:spAutoFit/>
            </a:bodyPr>
            <a:lstStyle/>
            <a:p>
              <a:pPr marL="0" marR="0" lvl="0" indent="0" algn="ctr" rtl="0">
                <a:lnSpc>
                  <a:spcPct val="100000"/>
                </a:lnSpc>
                <a:spcBef>
                  <a:spcPts val="0"/>
                </a:spcBef>
                <a:spcAft>
                  <a:spcPts val="0"/>
                </a:spcAft>
                <a:buNone/>
              </a:pPr>
              <a:r>
                <a:rPr lang="nl-NL" sz="3200" dirty="0">
                  <a:latin typeface="Century Gothic"/>
                  <a:sym typeface="Century Gothic"/>
                </a:rPr>
                <a:t>Speelruimte</a:t>
              </a:r>
              <a:endParaRPr lang="nl-NL" sz="3200" dirty="0">
                <a:latin typeface="Century Gothic"/>
              </a:endParaRPr>
            </a:p>
          </p:txBody>
        </p:sp>
      </p:grpSp>
      <p:sp>
        <p:nvSpPr>
          <p:cNvPr id="5" name="Tekstvak 4">
            <a:extLst>
              <a:ext uri="{FF2B5EF4-FFF2-40B4-BE49-F238E27FC236}">
                <a16:creationId xmlns:a16="http://schemas.microsoft.com/office/drawing/2014/main" id="{D9F9848A-D5DE-A7C0-3694-CB66985A9F07}"/>
              </a:ext>
            </a:extLst>
          </p:cNvPr>
          <p:cNvSpPr txBox="1"/>
          <p:nvPr/>
        </p:nvSpPr>
        <p:spPr>
          <a:xfrm>
            <a:off x="3815861" y="2417884"/>
            <a:ext cx="710418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nl-NL" sz="2200" dirty="0">
                <a:latin typeface="Century Gothic"/>
              </a:rPr>
              <a:t>Helderheid over welke vrijheid je hebt om zelfstandig te handelen en beslissingen te nemen.</a:t>
            </a:r>
          </a:p>
        </p:txBody>
      </p:sp>
      <p:sp>
        <p:nvSpPr>
          <p:cNvPr id="12" name="Tekstvak 11">
            <a:extLst>
              <a:ext uri="{FF2B5EF4-FFF2-40B4-BE49-F238E27FC236}">
                <a16:creationId xmlns:a16="http://schemas.microsoft.com/office/drawing/2014/main" id="{30C03838-22F3-CECB-7FBE-3C6B666F45F9}"/>
              </a:ext>
            </a:extLst>
          </p:cNvPr>
          <p:cNvSpPr txBox="1"/>
          <p:nvPr/>
        </p:nvSpPr>
        <p:spPr>
          <a:xfrm>
            <a:off x="3815861" y="3531577"/>
            <a:ext cx="710418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nl-NL" sz="2200" dirty="0">
                <a:latin typeface="Century Gothic"/>
              </a:rPr>
              <a:t>Uitgangspunt bij het opstellen van speelruimte is dat we collega's in principe zoveel mogelijk ruimte </a:t>
            </a:r>
            <a:r>
              <a:rPr lang="nl-NL" sz="2200">
                <a:latin typeface="Century Gothic"/>
              </a:rPr>
              <a:t>geven.</a:t>
            </a:r>
            <a:endParaRPr lang="nl-NL"/>
          </a:p>
        </p:txBody>
      </p:sp>
      <p:sp>
        <p:nvSpPr>
          <p:cNvPr id="13" name="Tekstvak 12">
            <a:extLst>
              <a:ext uri="{FF2B5EF4-FFF2-40B4-BE49-F238E27FC236}">
                <a16:creationId xmlns:a16="http://schemas.microsoft.com/office/drawing/2014/main" id="{751C6197-1D4F-9CF0-19F9-FF62EE40C85F}"/>
              </a:ext>
            </a:extLst>
          </p:cNvPr>
          <p:cNvSpPr txBox="1"/>
          <p:nvPr/>
        </p:nvSpPr>
        <p:spPr>
          <a:xfrm>
            <a:off x="3810000" y="4651131"/>
            <a:ext cx="71041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nl-NL" sz="2200" dirty="0">
                <a:latin typeface="Century Gothic"/>
              </a:rPr>
              <a:t>Om 'denkluiheid’ te voorkomen krijgt de bedoeling nadrukkelijk een plek</a:t>
            </a:r>
            <a:endParaRPr lang="nl-NL" sz="2200">
              <a:latin typeface="Century Gothic"/>
            </a:endParaRPr>
          </a:p>
        </p:txBody>
      </p:sp>
    </p:spTree>
    <p:extLst>
      <p:ext uri="{BB962C8B-B14F-4D97-AF65-F5344CB8AC3E}">
        <p14:creationId xmlns:p14="http://schemas.microsoft.com/office/powerpoint/2010/main" val="11943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7B3EF-77AD-7ACC-4C2A-36BD373B3482}"/>
              </a:ext>
            </a:extLst>
          </p:cNvPr>
          <p:cNvSpPr>
            <a:spLocks noGrp="1"/>
          </p:cNvSpPr>
          <p:nvPr>
            <p:ph type="title"/>
          </p:nvPr>
        </p:nvSpPr>
        <p:spPr>
          <a:xfrm>
            <a:off x="838201" y="81915"/>
            <a:ext cx="8385810" cy="720000"/>
          </a:xfrm>
        </p:spPr>
        <p:txBody>
          <a:bodyPr/>
          <a:lstStyle/>
          <a:p>
            <a:r>
              <a:rPr lang="en-US" dirty="0"/>
              <a:t>(</a:t>
            </a:r>
            <a:r>
              <a:rPr lang="en-US" dirty="0" err="1"/>
              <a:t>Nog</a:t>
            </a:r>
            <a:r>
              <a:rPr lang="en-US" dirty="0"/>
              <a:t>) Meer </a:t>
            </a:r>
            <a:r>
              <a:rPr lang="en-US" dirty="0" err="1"/>
              <a:t>aandacht</a:t>
            </a:r>
            <a:r>
              <a:rPr lang="en-US" dirty="0"/>
              <a:t> </a:t>
            </a:r>
            <a:r>
              <a:rPr lang="en-US" dirty="0" err="1"/>
              <a:t>voor</a:t>
            </a:r>
            <a:r>
              <a:rPr lang="en-US" dirty="0"/>
              <a:t> </a:t>
            </a:r>
            <a:r>
              <a:rPr lang="en-US" dirty="0" err="1"/>
              <a:t>samenwerking</a:t>
            </a:r>
            <a:endParaRPr lang="nl-NL" dirty="0"/>
          </a:p>
        </p:txBody>
      </p:sp>
      <p:sp>
        <p:nvSpPr>
          <p:cNvPr id="3" name="Tijdelijke aanduiding voor tekst 2">
            <a:extLst>
              <a:ext uri="{FF2B5EF4-FFF2-40B4-BE49-F238E27FC236}">
                <a16:creationId xmlns:a16="http://schemas.microsoft.com/office/drawing/2014/main" id="{76B307B8-8126-D1C4-8305-12DA33C70023}"/>
              </a:ext>
            </a:extLst>
          </p:cNvPr>
          <p:cNvSpPr>
            <a:spLocks noGrp="1"/>
          </p:cNvSpPr>
          <p:nvPr>
            <p:ph type="body" idx="1"/>
          </p:nvPr>
        </p:nvSpPr>
        <p:spPr>
          <a:xfrm>
            <a:off x="839787" y="1380960"/>
            <a:ext cx="10512424" cy="720000"/>
          </a:xfrm>
        </p:spPr>
        <p:txBody>
          <a:bodyPr/>
          <a:lstStyle/>
          <a:p>
            <a:r>
              <a:rPr lang="en-US" dirty="0" err="1"/>
              <a:t>Afstemming</a:t>
            </a:r>
            <a:r>
              <a:rPr lang="en-US" dirty="0"/>
              <a:t> </a:t>
            </a:r>
            <a:r>
              <a:rPr lang="en-US" dirty="0" err="1"/>
              <a:t>tussen</a:t>
            </a:r>
            <a:r>
              <a:rPr lang="en-US" dirty="0"/>
              <a:t> teams</a:t>
            </a:r>
            <a:endParaRPr lang="nl-NL" dirty="0"/>
          </a:p>
        </p:txBody>
      </p:sp>
      <p:grpSp>
        <p:nvGrpSpPr>
          <p:cNvPr id="10" name="Groep 9">
            <a:extLst>
              <a:ext uri="{FF2B5EF4-FFF2-40B4-BE49-F238E27FC236}">
                <a16:creationId xmlns:a16="http://schemas.microsoft.com/office/drawing/2014/main" id="{55029A5A-C933-BB0A-8142-EA38BA39D557}"/>
              </a:ext>
            </a:extLst>
          </p:cNvPr>
          <p:cNvGrpSpPr/>
          <p:nvPr/>
        </p:nvGrpSpPr>
        <p:grpSpPr>
          <a:xfrm>
            <a:off x="7260871" y="1877309"/>
            <a:ext cx="3204124" cy="4219959"/>
            <a:chOff x="6381640" y="1900755"/>
            <a:chExt cx="3204124" cy="4219959"/>
          </a:xfrm>
        </p:grpSpPr>
        <p:pic>
          <p:nvPicPr>
            <p:cNvPr id="6" name="Afbeelding 5" descr="Afbeelding met tekst, schets, tekenfilm, tekening&#10;&#10;Automatisch gegenereerde beschrijving">
              <a:extLst>
                <a:ext uri="{FF2B5EF4-FFF2-40B4-BE49-F238E27FC236}">
                  <a16:creationId xmlns:a16="http://schemas.microsoft.com/office/drawing/2014/main" id="{F4700BA5-6BD3-F82A-27AD-F0214FFC8CA3}"/>
                </a:ext>
              </a:extLst>
            </p:cNvPr>
            <p:cNvPicPr>
              <a:picLocks noChangeAspect="1"/>
            </p:cNvPicPr>
            <p:nvPr/>
          </p:nvPicPr>
          <p:blipFill>
            <a:blip r:embed="rId2"/>
            <a:srcRect l="26868" t="3938" r="24555" b="8723"/>
            <a:stretch/>
          </p:blipFill>
          <p:spPr>
            <a:xfrm>
              <a:off x="6381640" y="1900755"/>
              <a:ext cx="3204124" cy="3285059"/>
            </a:xfrm>
            <a:prstGeom prst="rect">
              <a:avLst/>
            </a:prstGeom>
          </p:spPr>
        </p:pic>
        <p:sp>
          <p:nvSpPr>
            <p:cNvPr id="9" name="Tekstvak 8">
              <a:extLst>
                <a:ext uri="{FF2B5EF4-FFF2-40B4-BE49-F238E27FC236}">
                  <a16:creationId xmlns:a16="http://schemas.microsoft.com/office/drawing/2014/main" id="{A2CA8CA0-F230-A9E6-F005-589CB7262159}"/>
                </a:ext>
              </a:extLst>
            </p:cNvPr>
            <p:cNvSpPr txBox="1"/>
            <p:nvPr/>
          </p:nvSpPr>
          <p:spPr>
            <a:xfrm>
              <a:off x="6680641" y="5535939"/>
              <a:ext cx="2606305" cy="584775"/>
            </a:xfrm>
            <a:prstGeom prst="rect">
              <a:avLst/>
            </a:prstGeom>
            <a:noFill/>
          </p:spPr>
          <p:txBody>
            <a:bodyPr wrap="square" lIns="91440" tIns="45720" rIns="91440" bIns="45720" rtlCol="0" anchor="t">
              <a:spAutoFit/>
            </a:bodyPr>
            <a:lstStyle/>
            <a:p>
              <a:pPr marL="0" marR="0" lvl="0" indent="0" algn="ctr" rtl="0">
                <a:lnSpc>
                  <a:spcPct val="100000"/>
                </a:lnSpc>
                <a:spcBef>
                  <a:spcPts val="0"/>
                </a:spcBef>
                <a:spcAft>
                  <a:spcPts val="0"/>
                </a:spcAft>
                <a:buNone/>
              </a:pPr>
              <a:r>
                <a:rPr lang="nl-NL" sz="3200" dirty="0">
                  <a:latin typeface="Century Gothic"/>
                  <a:sym typeface="Century Gothic"/>
                </a:rPr>
                <a:t>Spelregels</a:t>
              </a:r>
              <a:endParaRPr lang="nl-NL" sz="3200" dirty="0">
                <a:latin typeface="Century Gothic"/>
              </a:endParaRPr>
            </a:p>
          </p:txBody>
        </p:sp>
      </p:grpSp>
      <p:sp>
        <p:nvSpPr>
          <p:cNvPr id="7" name="Tekstvak 6">
            <a:extLst>
              <a:ext uri="{FF2B5EF4-FFF2-40B4-BE49-F238E27FC236}">
                <a16:creationId xmlns:a16="http://schemas.microsoft.com/office/drawing/2014/main" id="{6755C876-B3A0-D3D1-2F17-9E2438046B2B}"/>
              </a:ext>
            </a:extLst>
          </p:cNvPr>
          <p:cNvSpPr txBox="1"/>
          <p:nvPr/>
        </p:nvSpPr>
        <p:spPr>
          <a:xfrm>
            <a:off x="240323" y="2417884"/>
            <a:ext cx="672904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nl-NL" sz="2200" dirty="0">
                <a:latin typeface="Century Gothic"/>
              </a:rPr>
              <a:t>Om samen met alle andere collega's optimaal gebruik te kunnen maken van die speelruimte zijn er spelregels nodig die voor iedereen gelden.</a:t>
            </a:r>
          </a:p>
        </p:txBody>
      </p:sp>
      <p:sp>
        <p:nvSpPr>
          <p:cNvPr id="13" name="Tekstvak 12">
            <a:extLst>
              <a:ext uri="{FF2B5EF4-FFF2-40B4-BE49-F238E27FC236}">
                <a16:creationId xmlns:a16="http://schemas.microsoft.com/office/drawing/2014/main" id="{C84AE8DA-D0D8-7328-D0A1-426B8DE8E604}"/>
              </a:ext>
            </a:extLst>
          </p:cNvPr>
          <p:cNvSpPr txBox="1"/>
          <p:nvPr/>
        </p:nvSpPr>
        <p:spPr>
          <a:xfrm>
            <a:off x="240323" y="3906715"/>
            <a:ext cx="672904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nl-NL" sz="2200" dirty="0">
                <a:latin typeface="Century Gothic"/>
              </a:rPr>
              <a:t>Uitgangspunt is: zo weinig mogelijk en zo veel als noodzakelijk.</a:t>
            </a:r>
          </a:p>
        </p:txBody>
      </p:sp>
      <p:sp>
        <p:nvSpPr>
          <p:cNvPr id="15" name="Tekstvak 14">
            <a:extLst>
              <a:ext uri="{FF2B5EF4-FFF2-40B4-BE49-F238E27FC236}">
                <a16:creationId xmlns:a16="http://schemas.microsoft.com/office/drawing/2014/main" id="{113796AD-D610-4BE6-0B36-F7836C44B2BA}"/>
              </a:ext>
            </a:extLst>
          </p:cNvPr>
          <p:cNvSpPr txBox="1"/>
          <p:nvPr/>
        </p:nvSpPr>
        <p:spPr>
          <a:xfrm>
            <a:off x="234462" y="4674577"/>
            <a:ext cx="672904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nl-NL" sz="2200" dirty="0">
                <a:latin typeface="Century Gothic"/>
              </a:rPr>
              <a:t>Spelregels zijn ondersteunend aan de speelruimte en geen doel op zich.</a:t>
            </a:r>
          </a:p>
        </p:txBody>
      </p:sp>
    </p:spTree>
    <p:extLst>
      <p:ext uri="{BB962C8B-B14F-4D97-AF65-F5344CB8AC3E}">
        <p14:creationId xmlns:p14="http://schemas.microsoft.com/office/powerpoint/2010/main" val="4564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6"/>
          <p:cNvSpPr txBox="1">
            <a:spLocks noGrp="1"/>
          </p:cNvSpPr>
          <p:nvPr>
            <p:ph type="body" idx="1"/>
          </p:nvPr>
        </p:nvSpPr>
        <p:spPr>
          <a:xfrm>
            <a:off x="3697966" y="706551"/>
            <a:ext cx="3994144"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600"/>
              <a:buNone/>
            </a:pPr>
            <a:r>
              <a:rPr lang="nl-NL"/>
              <a:t>Debra Verduin</a:t>
            </a:r>
            <a:endParaRPr/>
          </a:p>
        </p:txBody>
      </p:sp>
      <p:sp>
        <p:nvSpPr>
          <p:cNvPr id="523" name="Google Shape;523;p16"/>
          <p:cNvSpPr txBox="1">
            <a:spLocks noGrp="1"/>
          </p:cNvSpPr>
          <p:nvPr>
            <p:ph type="body" idx="2"/>
          </p:nvPr>
        </p:nvSpPr>
        <p:spPr>
          <a:xfrm>
            <a:off x="3697966" y="948270"/>
            <a:ext cx="3994200" cy="2204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nl-NL" u="sng">
                <a:solidFill>
                  <a:schemeClr val="hlink"/>
                </a:solidFill>
                <a:hlinkClick r:id="rId3"/>
              </a:rPr>
              <a:t>debra.verduin@aeno.nl</a:t>
            </a:r>
            <a:endParaRPr/>
          </a:p>
          <a:p>
            <a:pPr marL="0" lvl="0" indent="0" algn="l" rtl="0">
              <a:lnSpc>
                <a:spcPct val="90000"/>
              </a:lnSpc>
              <a:spcBef>
                <a:spcPts val="480"/>
              </a:spcBef>
              <a:spcAft>
                <a:spcPts val="0"/>
              </a:spcAft>
              <a:buClr>
                <a:schemeClr val="lt1"/>
              </a:buClr>
              <a:buSzPts val="1600"/>
              <a:buNone/>
            </a:pPr>
            <a:endParaRPr/>
          </a:p>
          <a:p>
            <a:pPr marL="0" lvl="0" indent="0" algn="l" rtl="0">
              <a:lnSpc>
                <a:spcPct val="90000"/>
              </a:lnSpc>
              <a:spcBef>
                <a:spcPts val="480"/>
              </a:spcBef>
              <a:spcAft>
                <a:spcPts val="0"/>
              </a:spcAft>
              <a:buClr>
                <a:schemeClr val="lt1"/>
              </a:buClr>
              <a:buSzPts val="1600"/>
              <a:buNone/>
            </a:pPr>
            <a:r>
              <a:rPr lang="nl-NL" b="1"/>
              <a:t>Loes de Boer</a:t>
            </a:r>
            <a:endParaRPr/>
          </a:p>
          <a:p>
            <a:pPr marL="0" lvl="0" indent="0" algn="l" rtl="0">
              <a:lnSpc>
                <a:spcPct val="90000"/>
              </a:lnSpc>
              <a:spcBef>
                <a:spcPts val="480"/>
              </a:spcBef>
              <a:spcAft>
                <a:spcPts val="0"/>
              </a:spcAft>
              <a:buClr>
                <a:schemeClr val="lt1"/>
              </a:buClr>
              <a:buSzPts val="1600"/>
              <a:buNone/>
            </a:pPr>
            <a:r>
              <a:rPr lang="nl-NL" u="sng">
                <a:solidFill>
                  <a:schemeClr val="hlink"/>
                </a:solidFill>
                <a:hlinkClick r:id="rId4"/>
              </a:rPr>
              <a:t>loes@qultify.com</a:t>
            </a:r>
            <a:endParaRPr u="sng"/>
          </a:p>
          <a:p>
            <a:pPr marL="0" lvl="0" indent="0" algn="l" rtl="0">
              <a:lnSpc>
                <a:spcPct val="90000"/>
              </a:lnSpc>
              <a:spcBef>
                <a:spcPts val="480"/>
              </a:spcBef>
              <a:spcAft>
                <a:spcPts val="0"/>
              </a:spcAft>
              <a:buClr>
                <a:schemeClr val="lt1"/>
              </a:buClr>
              <a:buSzPts val="1600"/>
              <a:buNone/>
            </a:pPr>
            <a:endParaRPr u="sng"/>
          </a:p>
          <a:p>
            <a:pPr marL="0" lvl="0" indent="0" algn="l" rtl="0">
              <a:spcBef>
                <a:spcPts val="480"/>
              </a:spcBef>
              <a:spcAft>
                <a:spcPts val="0"/>
              </a:spcAft>
              <a:buClr>
                <a:schemeClr val="lt1"/>
              </a:buClr>
              <a:buSzPts val="1600"/>
              <a:buFont typeface="Arial"/>
              <a:buNone/>
            </a:pPr>
            <a:r>
              <a:rPr lang="nl-NL" b="1"/>
              <a:t>Donald Meulensteen</a:t>
            </a:r>
            <a:endParaRPr/>
          </a:p>
          <a:p>
            <a:pPr marL="0" lvl="0" indent="0" algn="l" rtl="0">
              <a:spcBef>
                <a:spcPts val="480"/>
              </a:spcBef>
              <a:spcAft>
                <a:spcPts val="0"/>
              </a:spcAft>
              <a:buClr>
                <a:schemeClr val="lt1"/>
              </a:buClr>
              <a:buSzPts val="1600"/>
              <a:buNone/>
            </a:pPr>
            <a:r>
              <a:rPr lang="nl-NL" u="sng">
                <a:solidFill>
                  <a:schemeClr val="hlink"/>
                </a:solidFill>
              </a:rPr>
              <a:t>Donald</a:t>
            </a:r>
            <a:r>
              <a:rPr lang="nl-NL" u="sng">
                <a:solidFill>
                  <a:schemeClr val="hlink"/>
                </a:solidFill>
                <a:hlinkClick r:id="rId4"/>
              </a:rPr>
              <a:t>@groetenvandonald.</a:t>
            </a:r>
            <a:r>
              <a:rPr lang="nl-NL" u="sng">
                <a:solidFill>
                  <a:schemeClr val="hlink"/>
                </a:solidFill>
              </a:rPr>
              <a:t>nl</a:t>
            </a:r>
            <a:endParaRPr u="sng"/>
          </a:p>
          <a:p>
            <a:pPr marL="0" lvl="0" indent="0" algn="l" rtl="0">
              <a:spcBef>
                <a:spcPts val="480"/>
              </a:spcBef>
              <a:spcAft>
                <a:spcPts val="0"/>
              </a:spcAft>
              <a:buClr>
                <a:schemeClr val="lt1"/>
              </a:buClr>
              <a:buSzPts val="1600"/>
              <a:buNone/>
            </a:pPr>
            <a:endParaRPr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722FF-D328-4EB0-BB19-3C1E2F7CAC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3B546B-06A0-EF4C-9627-FE49C59C5371}"/>
              </a:ext>
            </a:extLst>
          </p:cNvPr>
          <p:cNvSpPr>
            <a:spLocks noGrp="1"/>
          </p:cNvSpPr>
          <p:nvPr>
            <p:ph type="title"/>
          </p:nvPr>
        </p:nvSpPr>
        <p:spPr/>
        <p:txBody>
          <a:bodyPr/>
          <a:lstStyle/>
          <a:p>
            <a:r>
              <a:rPr lang="en-US" dirty="0"/>
              <a:t>Ashby’s wet</a:t>
            </a:r>
            <a:endParaRPr lang="nl-NL" dirty="0"/>
          </a:p>
        </p:txBody>
      </p:sp>
      <p:sp>
        <p:nvSpPr>
          <p:cNvPr id="4" name="Tekstvak 3">
            <a:extLst>
              <a:ext uri="{FF2B5EF4-FFF2-40B4-BE49-F238E27FC236}">
                <a16:creationId xmlns:a16="http://schemas.microsoft.com/office/drawing/2014/main" id="{892E072E-314B-117A-4ED9-1A37A0A70637}"/>
              </a:ext>
            </a:extLst>
          </p:cNvPr>
          <p:cNvSpPr txBox="1"/>
          <p:nvPr/>
        </p:nvSpPr>
        <p:spPr>
          <a:xfrm>
            <a:off x="983226" y="2546555"/>
            <a:ext cx="9733935" cy="2062103"/>
          </a:xfrm>
          <a:prstGeom prst="rect">
            <a:avLst/>
          </a:prstGeom>
          <a:noFill/>
        </p:spPr>
        <p:txBody>
          <a:bodyPr wrap="square" rtlCol="0">
            <a:spAutoFit/>
          </a:bodyPr>
          <a:lstStyle/>
          <a:p>
            <a:pPr marL="0" marR="0" lvl="0" indent="0" algn="ctr" rtl="0">
              <a:lnSpc>
                <a:spcPct val="100000"/>
              </a:lnSpc>
              <a:spcBef>
                <a:spcPts val="0"/>
              </a:spcBef>
              <a:spcAft>
                <a:spcPts val="0"/>
              </a:spcAft>
              <a:buNone/>
            </a:pPr>
            <a:r>
              <a:rPr lang="nl-NL" sz="3200" b="0" i="0" u="none" strike="noStrike" cap="none" dirty="0">
                <a:solidFill>
                  <a:srgbClr val="000000"/>
                </a:solidFill>
                <a:latin typeface="Century Gothic"/>
                <a:ea typeface="Century Gothic"/>
                <a:cs typeface="Century Gothic"/>
                <a:sym typeface="Century Gothic"/>
              </a:rPr>
              <a:t>Een organisatie moet in staat zijn tot een complexiteit die gelijk is aan, of groter dan, de complexiteit in het systeem die het probeert te controleren.</a:t>
            </a:r>
            <a:endParaRPr lang="nl-NL" sz="3200" dirty="0"/>
          </a:p>
        </p:txBody>
      </p:sp>
    </p:spTree>
    <p:extLst>
      <p:ext uri="{BB962C8B-B14F-4D97-AF65-F5344CB8AC3E}">
        <p14:creationId xmlns:p14="http://schemas.microsoft.com/office/powerpoint/2010/main" val="368315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2C4B-CB59-E251-00D8-EAEC927477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745A3E-CBF2-2ED8-7B20-1522684053EE}"/>
              </a:ext>
            </a:extLst>
          </p:cNvPr>
          <p:cNvSpPr>
            <a:spLocks noGrp="1"/>
          </p:cNvSpPr>
          <p:nvPr>
            <p:ph type="title"/>
          </p:nvPr>
        </p:nvSpPr>
        <p:spPr/>
        <p:txBody>
          <a:bodyPr/>
          <a:lstStyle/>
          <a:p>
            <a:r>
              <a:rPr lang="en-US" dirty="0" err="1"/>
              <a:t>Complexiteit</a:t>
            </a:r>
            <a:r>
              <a:rPr lang="en-US" dirty="0"/>
              <a:t> </a:t>
            </a:r>
            <a:r>
              <a:rPr lang="en-US" dirty="0" err="1"/>
              <a:t>managen</a:t>
            </a:r>
            <a:endParaRPr lang="nl-NL" dirty="0"/>
          </a:p>
        </p:txBody>
      </p:sp>
      <p:pic>
        <p:nvPicPr>
          <p:cNvPr id="7" name="Afbeelding 6" descr="Afbeelding met kunst, schermopname, Graphics&#10;&#10;Automatisch gegenereerde beschrijving">
            <a:extLst>
              <a:ext uri="{FF2B5EF4-FFF2-40B4-BE49-F238E27FC236}">
                <a16:creationId xmlns:a16="http://schemas.microsoft.com/office/drawing/2014/main" id="{EF2E0165-39A8-926D-AB03-D2818D05C168}"/>
              </a:ext>
            </a:extLst>
          </p:cNvPr>
          <p:cNvPicPr>
            <a:picLocks noChangeAspect="1"/>
          </p:cNvPicPr>
          <p:nvPr/>
        </p:nvPicPr>
        <p:blipFill>
          <a:blip r:embed="rId3"/>
          <a:srcRect l="26081" r="26947" b="24475"/>
          <a:stretch/>
        </p:blipFill>
        <p:spPr>
          <a:xfrm>
            <a:off x="6207126" y="1993299"/>
            <a:ext cx="4455570" cy="4029748"/>
          </a:xfrm>
          <a:prstGeom prst="rect">
            <a:avLst/>
          </a:prstGeom>
        </p:spPr>
      </p:pic>
      <p:pic>
        <p:nvPicPr>
          <p:cNvPr id="9" name="Afbeelding 8" descr="Afbeelding met schets, tekening, kunst, tekenfilm&#10;&#10;Automatisch gegenereerde beschrijving">
            <a:extLst>
              <a:ext uri="{FF2B5EF4-FFF2-40B4-BE49-F238E27FC236}">
                <a16:creationId xmlns:a16="http://schemas.microsoft.com/office/drawing/2014/main" id="{33D36484-88B9-07BC-90AA-23D924DB7B0B}"/>
              </a:ext>
            </a:extLst>
          </p:cNvPr>
          <p:cNvPicPr>
            <a:picLocks noChangeAspect="1"/>
          </p:cNvPicPr>
          <p:nvPr/>
        </p:nvPicPr>
        <p:blipFill>
          <a:blip r:embed="rId4"/>
          <a:srcRect l="24463" t="7941" r="23515" b="20000"/>
          <a:stretch/>
        </p:blipFill>
        <p:spPr>
          <a:xfrm>
            <a:off x="834948" y="2160889"/>
            <a:ext cx="4934679" cy="3844825"/>
          </a:xfrm>
          <a:prstGeom prst="rect">
            <a:avLst/>
          </a:prstGeom>
        </p:spPr>
      </p:pic>
    </p:spTree>
    <p:extLst>
      <p:ext uri="{BB962C8B-B14F-4D97-AF65-F5344CB8AC3E}">
        <p14:creationId xmlns:p14="http://schemas.microsoft.com/office/powerpoint/2010/main" val="8197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00D2E-BEC2-42E2-89A0-5C9D3508D6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645619-458B-8A5A-29BD-B639ED412546}"/>
              </a:ext>
            </a:extLst>
          </p:cNvPr>
          <p:cNvSpPr>
            <a:spLocks noGrp="1"/>
          </p:cNvSpPr>
          <p:nvPr>
            <p:ph type="title"/>
          </p:nvPr>
        </p:nvSpPr>
        <p:spPr/>
        <p:txBody>
          <a:bodyPr/>
          <a:lstStyle/>
          <a:p>
            <a:r>
              <a:rPr lang="en-US" dirty="0"/>
              <a:t>Maar hoe dan?</a:t>
            </a:r>
            <a:endParaRPr lang="nl-NL" dirty="0"/>
          </a:p>
        </p:txBody>
      </p:sp>
      <p:sp>
        <p:nvSpPr>
          <p:cNvPr id="3" name="Google Shape;122;p23">
            <a:extLst>
              <a:ext uri="{FF2B5EF4-FFF2-40B4-BE49-F238E27FC236}">
                <a16:creationId xmlns:a16="http://schemas.microsoft.com/office/drawing/2014/main" id="{D04A3675-645B-4485-3E84-26DF03349B29}"/>
              </a:ext>
            </a:extLst>
          </p:cNvPr>
          <p:cNvSpPr txBox="1"/>
          <p:nvPr/>
        </p:nvSpPr>
        <p:spPr>
          <a:xfrm>
            <a:off x="-244228" y="2000025"/>
            <a:ext cx="5810078" cy="8500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nl-NL" sz="2800" b="1" i="0" u="none" strike="noStrike" cap="none">
                <a:solidFill>
                  <a:schemeClr val="dk1"/>
                </a:solidFill>
                <a:latin typeface="Century Gothic"/>
                <a:ea typeface="Century Gothic"/>
                <a:cs typeface="Century Gothic"/>
                <a:sym typeface="Century Gothic"/>
              </a:rPr>
              <a:t>Antwoord 1: </a:t>
            </a:r>
            <a:endParaRPr/>
          </a:p>
          <a:p>
            <a:pPr marL="0" marR="0" lvl="0" indent="0" algn="ctr" rtl="0">
              <a:lnSpc>
                <a:spcPct val="90000"/>
              </a:lnSpc>
              <a:spcBef>
                <a:spcPts val="0"/>
              </a:spcBef>
              <a:spcAft>
                <a:spcPts val="0"/>
              </a:spcAft>
              <a:buClr>
                <a:schemeClr val="dk1"/>
              </a:buClr>
              <a:buSzPts val="2800"/>
              <a:buFont typeface="Arial"/>
              <a:buNone/>
            </a:pPr>
            <a:r>
              <a:rPr lang="nl-NL" sz="2800" b="1" i="0" u="none" strike="noStrike" cap="none">
                <a:solidFill>
                  <a:schemeClr val="dk1"/>
                </a:solidFill>
                <a:latin typeface="Century Gothic"/>
                <a:ea typeface="Century Gothic"/>
                <a:cs typeface="Century Gothic"/>
                <a:sym typeface="Century Gothic"/>
              </a:rPr>
              <a:t>Je organisatie als netwerk</a:t>
            </a:r>
            <a:endParaRPr sz="2800" b="0" i="0" u="none" strike="noStrike" cap="none">
              <a:solidFill>
                <a:schemeClr val="dk1"/>
              </a:solidFill>
              <a:latin typeface="Century Gothic"/>
              <a:ea typeface="Century Gothic"/>
              <a:cs typeface="Century Gothic"/>
              <a:sym typeface="Century Gothic"/>
            </a:endParaRPr>
          </a:p>
        </p:txBody>
      </p:sp>
      <p:pic>
        <p:nvPicPr>
          <p:cNvPr id="4" name="Google Shape;123;p23" descr="Afbeelding met tekst, diagram, Lettertype, kaart&#10;&#10;Automatisch gegenereerde beschrijving">
            <a:extLst>
              <a:ext uri="{FF2B5EF4-FFF2-40B4-BE49-F238E27FC236}">
                <a16:creationId xmlns:a16="http://schemas.microsoft.com/office/drawing/2014/main" id="{CF352B3F-24DB-DDF0-B4F3-008410A87DB4}"/>
              </a:ext>
            </a:extLst>
          </p:cNvPr>
          <p:cNvPicPr preferRelativeResize="0"/>
          <p:nvPr/>
        </p:nvPicPr>
        <p:blipFill rotWithShape="1">
          <a:blip r:embed="rId3">
            <a:alphaModFix/>
          </a:blip>
          <a:srcRect/>
          <a:stretch/>
        </p:blipFill>
        <p:spPr>
          <a:xfrm>
            <a:off x="582794" y="2896729"/>
            <a:ext cx="4885009" cy="3784434"/>
          </a:xfrm>
          <a:prstGeom prst="rect">
            <a:avLst/>
          </a:prstGeom>
          <a:noFill/>
          <a:ln>
            <a:noFill/>
          </a:ln>
        </p:spPr>
      </p:pic>
      <p:pic>
        <p:nvPicPr>
          <p:cNvPr id="5" name="Google Shape;124;p23" descr="Afbeelding met tekst, diagram, lijn, Lettertype&#10;&#10;Automatisch gegenereerde beschrijving">
            <a:extLst>
              <a:ext uri="{FF2B5EF4-FFF2-40B4-BE49-F238E27FC236}">
                <a16:creationId xmlns:a16="http://schemas.microsoft.com/office/drawing/2014/main" id="{162730B6-0BEE-22D5-F2FC-DDACF9B4F29D}"/>
              </a:ext>
            </a:extLst>
          </p:cNvPr>
          <p:cNvPicPr preferRelativeResize="0"/>
          <p:nvPr/>
        </p:nvPicPr>
        <p:blipFill rotWithShape="1">
          <a:blip r:embed="rId4">
            <a:alphaModFix/>
          </a:blip>
          <a:srcRect/>
          <a:stretch/>
        </p:blipFill>
        <p:spPr>
          <a:xfrm>
            <a:off x="6096000" y="3061674"/>
            <a:ext cx="5731823" cy="3125299"/>
          </a:xfrm>
          <a:prstGeom prst="rect">
            <a:avLst/>
          </a:prstGeom>
          <a:noFill/>
          <a:ln>
            <a:noFill/>
          </a:ln>
        </p:spPr>
      </p:pic>
      <p:sp>
        <p:nvSpPr>
          <p:cNvPr id="6" name="Google Shape;125;p23">
            <a:extLst>
              <a:ext uri="{FF2B5EF4-FFF2-40B4-BE49-F238E27FC236}">
                <a16:creationId xmlns:a16="http://schemas.microsoft.com/office/drawing/2014/main" id="{3F72E69D-B321-DBF3-2CEE-8DE2182DB720}"/>
              </a:ext>
            </a:extLst>
          </p:cNvPr>
          <p:cNvSpPr txBox="1"/>
          <p:nvPr/>
        </p:nvSpPr>
        <p:spPr>
          <a:xfrm>
            <a:off x="5669683" y="1996701"/>
            <a:ext cx="5367647" cy="9000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nl-NL" sz="2800" b="1" i="0" u="none" strike="noStrike" cap="none">
                <a:solidFill>
                  <a:schemeClr val="dk1"/>
                </a:solidFill>
                <a:latin typeface="Century Gothic"/>
                <a:ea typeface="Century Gothic"/>
                <a:cs typeface="Century Gothic"/>
                <a:sym typeface="Century Gothic"/>
              </a:rPr>
              <a:t>Antwoord 2: </a:t>
            </a:r>
            <a:endParaRPr/>
          </a:p>
          <a:p>
            <a:pPr marL="0" marR="0" lvl="0" indent="0" algn="ctr" rtl="0">
              <a:lnSpc>
                <a:spcPct val="90000"/>
              </a:lnSpc>
              <a:spcBef>
                <a:spcPts val="0"/>
              </a:spcBef>
              <a:spcAft>
                <a:spcPts val="0"/>
              </a:spcAft>
              <a:buClr>
                <a:schemeClr val="dk1"/>
              </a:buClr>
              <a:buSzPts val="2800"/>
              <a:buFont typeface="Arial"/>
              <a:buNone/>
            </a:pPr>
            <a:r>
              <a:rPr lang="nl-NL" sz="2800" b="1" i="0" u="none" strike="noStrike" cap="none">
                <a:solidFill>
                  <a:schemeClr val="dk1"/>
                </a:solidFill>
                <a:latin typeface="Century Gothic"/>
                <a:ea typeface="Century Gothic"/>
                <a:cs typeface="Century Gothic"/>
                <a:sym typeface="Century Gothic"/>
              </a:rPr>
              <a:t>Bevlogenheid</a:t>
            </a:r>
            <a:endParaRPr sz="28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168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2"/>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Je organisatie als sociaal netwerk</a:t>
            </a:r>
            <a:endParaRPr dirty="0"/>
          </a:p>
        </p:txBody>
      </p:sp>
      <p:pic>
        <p:nvPicPr>
          <p:cNvPr id="431" name="Google Shape;431;p12"/>
          <p:cNvPicPr preferRelativeResize="0"/>
          <p:nvPr/>
        </p:nvPicPr>
        <p:blipFill>
          <a:blip r:embed="rId3">
            <a:alphaModFix/>
          </a:blip>
          <a:stretch>
            <a:fillRect/>
          </a:stretch>
        </p:blipFill>
        <p:spPr>
          <a:xfrm>
            <a:off x="2987100" y="1922750"/>
            <a:ext cx="6458301" cy="5006976"/>
          </a:xfrm>
          <a:prstGeom prst="rect">
            <a:avLst/>
          </a:prstGeom>
          <a:noFill/>
          <a:ln>
            <a:noFill/>
          </a:ln>
        </p:spPr>
      </p:pic>
      <p:sp>
        <p:nvSpPr>
          <p:cNvPr id="432" name="Google Shape;432;p12"/>
          <p:cNvSpPr/>
          <p:nvPr/>
        </p:nvSpPr>
        <p:spPr>
          <a:xfrm>
            <a:off x="6272625" y="3477775"/>
            <a:ext cx="932700" cy="903900"/>
          </a:xfrm>
          <a:prstGeom prst="ellipse">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33" name="Google Shape;433;p12"/>
          <p:cNvSpPr/>
          <p:nvPr/>
        </p:nvSpPr>
        <p:spPr>
          <a:xfrm>
            <a:off x="7205200" y="3248225"/>
            <a:ext cx="201000" cy="229500"/>
          </a:xfrm>
          <a:prstGeom prst="ellipse">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138c1d0a92_0_129"/>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Organisatie niveau</a:t>
            </a:r>
            <a:endParaRPr dirty="0"/>
          </a:p>
        </p:txBody>
      </p:sp>
      <p:pic>
        <p:nvPicPr>
          <p:cNvPr id="450" name="Google Shape;450;g3138c1d0a92_0_129"/>
          <p:cNvPicPr preferRelativeResize="0"/>
          <p:nvPr/>
        </p:nvPicPr>
        <p:blipFill>
          <a:blip r:embed="rId3">
            <a:alphaModFix/>
          </a:blip>
          <a:stretch>
            <a:fillRect/>
          </a:stretch>
        </p:blipFill>
        <p:spPr>
          <a:xfrm>
            <a:off x="152399" y="2144536"/>
            <a:ext cx="11887201" cy="4526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3138c1d0a92_0_137"/>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Teamniveau</a:t>
            </a:r>
            <a:endParaRPr dirty="0"/>
          </a:p>
        </p:txBody>
      </p:sp>
      <p:pic>
        <p:nvPicPr>
          <p:cNvPr id="464" name="Google Shape;464;g3138c1d0a92_0_137"/>
          <p:cNvPicPr preferRelativeResize="0"/>
          <p:nvPr/>
        </p:nvPicPr>
        <p:blipFill>
          <a:blip r:embed="rId3">
            <a:alphaModFix/>
          </a:blip>
          <a:stretch>
            <a:fillRect/>
          </a:stretch>
        </p:blipFill>
        <p:spPr>
          <a:xfrm>
            <a:off x="151600" y="2250344"/>
            <a:ext cx="11887201" cy="4484628"/>
          </a:xfrm>
          <a:prstGeom prst="rect">
            <a:avLst/>
          </a:prstGeom>
          <a:noFill/>
          <a:ln>
            <a:noFill/>
          </a:ln>
        </p:spPr>
      </p:pic>
      <p:sp>
        <p:nvSpPr>
          <p:cNvPr id="465" name="Google Shape;465;g3138c1d0a92_0_137"/>
          <p:cNvSpPr/>
          <p:nvPr/>
        </p:nvSpPr>
        <p:spPr>
          <a:xfrm>
            <a:off x="3130575" y="3664300"/>
            <a:ext cx="817800" cy="817800"/>
          </a:xfrm>
          <a:prstGeom prst="ellipse">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0;g3125dc0f10a_0_41">
            <a:extLst>
              <a:ext uri="{FF2B5EF4-FFF2-40B4-BE49-F238E27FC236}">
                <a16:creationId xmlns:a16="http://schemas.microsoft.com/office/drawing/2014/main" id="{E854B02D-5A6F-0341-AA90-C7D7DD3FC011}"/>
              </a:ext>
            </a:extLst>
          </p:cNvPr>
          <p:cNvSpPr txBox="1">
            <a:spLocks noGrp="1"/>
          </p:cNvSpPr>
          <p:nvPr>
            <p:ph type="title"/>
          </p:nvPr>
        </p:nvSpPr>
        <p:spPr>
          <a:xfrm>
            <a:off x="838200" y="333375"/>
            <a:ext cx="10514100"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4000"/>
              <a:buFont typeface="Century Gothic"/>
              <a:buNone/>
            </a:pPr>
            <a:r>
              <a:rPr lang="nl-NL" dirty="0"/>
              <a:t>Antwoord 2: bevlogenheid</a:t>
            </a:r>
            <a:endParaRPr dirty="0"/>
          </a:p>
        </p:txBody>
      </p:sp>
      <p:sp>
        <p:nvSpPr>
          <p:cNvPr id="7" name="Google Shape;471;g3125dc0f10a_0_41">
            <a:extLst>
              <a:ext uri="{FF2B5EF4-FFF2-40B4-BE49-F238E27FC236}">
                <a16:creationId xmlns:a16="http://schemas.microsoft.com/office/drawing/2014/main" id="{BBA31AEB-EECA-18F3-E039-969022EF81D0}"/>
              </a:ext>
            </a:extLst>
          </p:cNvPr>
          <p:cNvSpPr txBox="1">
            <a:spLocks noGrp="1"/>
          </p:cNvSpPr>
          <p:nvPr>
            <p:ph type="body" idx="1"/>
          </p:nvPr>
        </p:nvSpPr>
        <p:spPr>
          <a:xfrm>
            <a:off x="839789" y="1015200"/>
            <a:ext cx="10512300"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nl-NL" dirty="0"/>
              <a:t>Hulpbronnen op organisatieniveau</a:t>
            </a:r>
            <a:endParaRPr dirty="0"/>
          </a:p>
        </p:txBody>
      </p:sp>
      <p:sp>
        <p:nvSpPr>
          <p:cNvPr id="8" name="Rectangle 1">
            <a:extLst>
              <a:ext uri="{FF2B5EF4-FFF2-40B4-BE49-F238E27FC236}">
                <a16:creationId xmlns:a16="http://schemas.microsoft.com/office/drawing/2014/main" id="{600CAA43-5F1F-DD25-C553-42EC70F18F27}"/>
              </a:ext>
            </a:extLst>
          </p:cNvPr>
          <p:cNvSpPr>
            <a:spLocks noChangeArrowheads="1"/>
          </p:cNvSpPr>
          <p:nvPr/>
        </p:nvSpPr>
        <p:spPr bwMode="auto">
          <a:xfrm>
            <a:off x="3489325" y="282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2" name="Google Shape;124;p23" descr="Afbeelding met tekst, diagram, lijn, Lettertype&#10;&#10;Automatisch gegenereerde beschrijving">
            <a:extLst>
              <a:ext uri="{FF2B5EF4-FFF2-40B4-BE49-F238E27FC236}">
                <a16:creationId xmlns:a16="http://schemas.microsoft.com/office/drawing/2014/main" id="{3A8BEB0C-F424-95B5-2AC5-056CF85F5D37}"/>
              </a:ext>
            </a:extLst>
          </p:cNvPr>
          <p:cNvPicPr preferRelativeResize="0"/>
          <p:nvPr/>
        </p:nvPicPr>
        <p:blipFill rotWithShape="1">
          <a:blip r:embed="rId2">
            <a:alphaModFix/>
          </a:blip>
          <a:srcRect/>
          <a:stretch/>
        </p:blipFill>
        <p:spPr>
          <a:xfrm>
            <a:off x="838200" y="2417025"/>
            <a:ext cx="5731823" cy="3125299"/>
          </a:xfrm>
          <a:prstGeom prst="rect">
            <a:avLst/>
          </a:prstGeom>
          <a:noFill/>
          <a:ln>
            <a:noFill/>
          </a:ln>
        </p:spPr>
      </p:pic>
      <p:pic>
        <p:nvPicPr>
          <p:cNvPr id="4" name="Afbeelding 3" descr="Afbeelding met kunst, Graphics, cirkel, tekenfilm&#10;&#10;Automatisch gegenereerde beschrijving">
            <a:extLst>
              <a:ext uri="{FF2B5EF4-FFF2-40B4-BE49-F238E27FC236}">
                <a16:creationId xmlns:a16="http://schemas.microsoft.com/office/drawing/2014/main" id="{0B18F124-E402-FD25-2570-DFAF522F181C}"/>
              </a:ext>
            </a:extLst>
          </p:cNvPr>
          <p:cNvPicPr>
            <a:picLocks noChangeAspect="1"/>
          </p:cNvPicPr>
          <p:nvPr/>
        </p:nvPicPr>
        <p:blipFill>
          <a:blip r:embed="rId3"/>
          <a:srcRect t="16924" r="64464" b="23711"/>
          <a:stretch/>
        </p:blipFill>
        <p:spPr>
          <a:xfrm>
            <a:off x="7358742" y="1586897"/>
            <a:ext cx="1472793" cy="1383981"/>
          </a:xfrm>
          <a:prstGeom prst="rect">
            <a:avLst/>
          </a:prstGeom>
        </p:spPr>
      </p:pic>
      <p:pic>
        <p:nvPicPr>
          <p:cNvPr id="10" name="Afbeelding 9" descr="Afbeelding met kunst, Graphics, cirkel, tekenfilm&#10;&#10;Automatisch gegenereerde beschrijving">
            <a:extLst>
              <a:ext uri="{FF2B5EF4-FFF2-40B4-BE49-F238E27FC236}">
                <a16:creationId xmlns:a16="http://schemas.microsoft.com/office/drawing/2014/main" id="{6FE066C1-0F47-0F8C-0124-613427A41667}"/>
              </a:ext>
            </a:extLst>
          </p:cNvPr>
          <p:cNvPicPr>
            <a:picLocks noChangeAspect="1"/>
          </p:cNvPicPr>
          <p:nvPr/>
        </p:nvPicPr>
        <p:blipFill>
          <a:blip r:embed="rId3"/>
          <a:srcRect l="35537" t="16924" r="34336" b="23711"/>
          <a:stretch/>
        </p:blipFill>
        <p:spPr>
          <a:xfrm>
            <a:off x="7582899" y="2970878"/>
            <a:ext cx="1248636" cy="1383981"/>
          </a:xfrm>
          <a:prstGeom prst="rect">
            <a:avLst/>
          </a:prstGeom>
        </p:spPr>
      </p:pic>
      <p:pic>
        <p:nvPicPr>
          <p:cNvPr id="11" name="Afbeelding 10" descr="Afbeelding met kunst, Graphics, cirkel, tekenfilm&#10;&#10;Automatisch gegenereerde beschrijving">
            <a:extLst>
              <a:ext uri="{FF2B5EF4-FFF2-40B4-BE49-F238E27FC236}">
                <a16:creationId xmlns:a16="http://schemas.microsoft.com/office/drawing/2014/main" id="{110609E1-449E-ECEF-ABEE-BBE6D5F0A58C}"/>
              </a:ext>
            </a:extLst>
          </p:cNvPr>
          <p:cNvPicPr>
            <a:picLocks noChangeAspect="1"/>
          </p:cNvPicPr>
          <p:nvPr/>
        </p:nvPicPr>
        <p:blipFill>
          <a:blip r:embed="rId3"/>
          <a:srcRect l="67949" t="16924" r="5523" b="23711"/>
          <a:stretch/>
        </p:blipFill>
        <p:spPr>
          <a:xfrm>
            <a:off x="7582899" y="4246002"/>
            <a:ext cx="1099457" cy="1383981"/>
          </a:xfrm>
          <a:prstGeom prst="rect">
            <a:avLst/>
          </a:prstGeom>
        </p:spPr>
      </p:pic>
      <p:sp>
        <p:nvSpPr>
          <p:cNvPr id="12" name="Tekstvak 11">
            <a:extLst>
              <a:ext uri="{FF2B5EF4-FFF2-40B4-BE49-F238E27FC236}">
                <a16:creationId xmlns:a16="http://schemas.microsoft.com/office/drawing/2014/main" id="{E75181BD-9E20-C61C-714F-9256B8475369}"/>
              </a:ext>
            </a:extLst>
          </p:cNvPr>
          <p:cNvSpPr txBox="1"/>
          <p:nvPr/>
        </p:nvSpPr>
        <p:spPr>
          <a:xfrm>
            <a:off x="8980715" y="1911914"/>
            <a:ext cx="2743059" cy="707886"/>
          </a:xfrm>
          <a:prstGeom prst="rect">
            <a:avLst/>
          </a:prstGeom>
          <a:noFill/>
        </p:spPr>
        <p:txBody>
          <a:bodyPr wrap="none" rtlCol="0">
            <a:spAutoFit/>
          </a:bodyPr>
          <a:lstStyle/>
          <a:p>
            <a:r>
              <a:rPr lang="en-US" sz="2000" dirty="0" err="1">
                <a:latin typeface="Century Gothic" panose="020B0502020202020204" pitchFamily="34" charset="0"/>
              </a:rPr>
              <a:t>Een</a:t>
            </a:r>
            <a:r>
              <a:rPr lang="en-US" sz="2000" dirty="0">
                <a:latin typeface="Century Gothic" panose="020B0502020202020204" pitchFamily="34" charset="0"/>
              </a:rPr>
              <a:t> </a:t>
            </a:r>
            <a:r>
              <a:rPr lang="en-US" sz="2000" dirty="0" err="1">
                <a:latin typeface="Century Gothic" panose="020B0502020202020204" pitchFamily="34" charset="0"/>
              </a:rPr>
              <a:t>duidelijke</a:t>
            </a:r>
            <a:r>
              <a:rPr lang="en-US" sz="2000" dirty="0">
                <a:latin typeface="Century Gothic" panose="020B0502020202020204" pitchFamily="34" charset="0"/>
              </a:rPr>
              <a:t> </a:t>
            </a:r>
            <a:r>
              <a:rPr lang="en-US" sz="2000" dirty="0" err="1">
                <a:latin typeface="Century Gothic" panose="020B0502020202020204" pitchFamily="34" charset="0"/>
              </a:rPr>
              <a:t>missie</a:t>
            </a:r>
            <a:r>
              <a:rPr lang="en-US" sz="2000" dirty="0">
                <a:latin typeface="Century Gothic" panose="020B0502020202020204" pitchFamily="34" charset="0"/>
              </a:rPr>
              <a:t> </a:t>
            </a:r>
          </a:p>
          <a:p>
            <a:r>
              <a:rPr lang="en-US" sz="2000" dirty="0" err="1">
                <a:latin typeface="Century Gothic" panose="020B0502020202020204" pitchFamily="34" charset="0"/>
              </a:rPr>
              <a:t>en</a:t>
            </a:r>
            <a:r>
              <a:rPr lang="en-US" sz="2000" dirty="0">
                <a:latin typeface="Century Gothic" panose="020B0502020202020204" pitchFamily="34" charset="0"/>
              </a:rPr>
              <a:t> </a:t>
            </a:r>
            <a:r>
              <a:rPr lang="en-US" sz="2000" dirty="0" err="1">
                <a:latin typeface="Century Gothic" panose="020B0502020202020204" pitchFamily="34" charset="0"/>
              </a:rPr>
              <a:t>visie</a:t>
            </a:r>
            <a:endParaRPr lang="nl-NL" dirty="0">
              <a:latin typeface="Century Gothic" panose="020B0502020202020204" pitchFamily="34" charset="0"/>
            </a:endParaRPr>
          </a:p>
        </p:txBody>
      </p:sp>
      <p:sp>
        <p:nvSpPr>
          <p:cNvPr id="13" name="Tekstvak 12">
            <a:extLst>
              <a:ext uri="{FF2B5EF4-FFF2-40B4-BE49-F238E27FC236}">
                <a16:creationId xmlns:a16="http://schemas.microsoft.com/office/drawing/2014/main" id="{E0572D19-179A-C46C-EA5F-CC7BE699DFC5}"/>
              </a:ext>
            </a:extLst>
          </p:cNvPr>
          <p:cNvSpPr txBox="1"/>
          <p:nvPr/>
        </p:nvSpPr>
        <p:spPr>
          <a:xfrm>
            <a:off x="8980715" y="3493199"/>
            <a:ext cx="3066865" cy="707886"/>
          </a:xfrm>
          <a:prstGeom prst="rect">
            <a:avLst/>
          </a:prstGeom>
          <a:noFill/>
        </p:spPr>
        <p:txBody>
          <a:bodyPr wrap="none" rtlCol="0">
            <a:spAutoFit/>
          </a:bodyPr>
          <a:lstStyle/>
          <a:p>
            <a:r>
              <a:rPr lang="en-US" sz="2000" dirty="0" err="1">
                <a:latin typeface="Century Gothic" panose="020B0502020202020204" pitchFamily="34" charset="0"/>
              </a:rPr>
              <a:t>Duidelijke</a:t>
            </a:r>
            <a:r>
              <a:rPr lang="en-US" sz="2000" dirty="0">
                <a:latin typeface="Century Gothic" panose="020B0502020202020204" pitchFamily="34" charset="0"/>
              </a:rPr>
              <a:t> </a:t>
            </a:r>
            <a:r>
              <a:rPr lang="en-US" sz="2000" dirty="0" err="1">
                <a:latin typeface="Century Gothic" panose="020B0502020202020204" pitchFamily="34" charset="0"/>
              </a:rPr>
              <a:t>doelen</a:t>
            </a:r>
            <a:r>
              <a:rPr lang="en-US" sz="2000" dirty="0">
                <a:latin typeface="Century Gothic" panose="020B0502020202020204" pitchFamily="34" charset="0"/>
              </a:rPr>
              <a:t> </a:t>
            </a:r>
            <a:r>
              <a:rPr lang="en-US" sz="2000" dirty="0" err="1">
                <a:latin typeface="Century Gothic" panose="020B0502020202020204" pitchFamily="34" charset="0"/>
              </a:rPr>
              <a:t>en</a:t>
            </a:r>
            <a:r>
              <a:rPr lang="en-US" sz="2000" dirty="0">
                <a:latin typeface="Century Gothic" panose="020B0502020202020204" pitchFamily="34" charset="0"/>
              </a:rPr>
              <a:t> </a:t>
            </a:r>
          </a:p>
          <a:p>
            <a:r>
              <a:rPr lang="en-US" sz="2000" dirty="0" err="1">
                <a:latin typeface="Century Gothic" panose="020B0502020202020204" pitchFamily="34" charset="0"/>
              </a:rPr>
              <a:t>verantwoordelijkheden</a:t>
            </a:r>
            <a:endParaRPr lang="nl-NL" dirty="0">
              <a:latin typeface="Century Gothic" panose="020B0502020202020204" pitchFamily="34" charset="0"/>
            </a:endParaRPr>
          </a:p>
        </p:txBody>
      </p:sp>
      <p:sp>
        <p:nvSpPr>
          <p:cNvPr id="14" name="Tekstvak 13">
            <a:extLst>
              <a:ext uri="{FF2B5EF4-FFF2-40B4-BE49-F238E27FC236}">
                <a16:creationId xmlns:a16="http://schemas.microsoft.com/office/drawing/2014/main" id="{67640992-6AA5-B4CE-6599-B498F66DF637}"/>
              </a:ext>
            </a:extLst>
          </p:cNvPr>
          <p:cNvSpPr txBox="1"/>
          <p:nvPr/>
        </p:nvSpPr>
        <p:spPr>
          <a:xfrm>
            <a:off x="8980715" y="4725563"/>
            <a:ext cx="3029997" cy="1015663"/>
          </a:xfrm>
          <a:prstGeom prst="rect">
            <a:avLst/>
          </a:prstGeom>
          <a:noFill/>
        </p:spPr>
        <p:txBody>
          <a:bodyPr wrap="none" rtlCol="0">
            <a:spAutoFit/>
          </a:bodyPr>
          <a:lstStyle/>
          <a:p>
            <a:r>
              <a:rPr lang="en-US" sz="2000" dirty="0">
                <a:latin typeface="Century Gothic" panose="020B0502020202020204" pitchFamily="34" charset="0"/>
              </a:rPr>
              <a:t>(</a:t>
            </a:r>
            <a:r>
              <a:rPr lang="en-US" sz="2000" dirty="0" err="1">
                <a:latin typeface="Century Gothic" panose="020B0502020202020204" pitchFamily="34" charset="0"/>
              </a:rPr>
              <a:t>Nog</a:t>
            </a:r>
            <a:r>
              <a:rPr lang="en-US" sz="2000" dirty="0">
                <a:latin typeface="Century Gothic" panose="020B0502020202020204" pitchFamily="34" charset="0"/>
              </a:rPr>
              <a:t>) Meer </a:t>
            </a:r>
            <a:r>
              <a:rPr lang="en-US" sz="2000" dirty="0" err="1">
                <a:latin typeface="Century Gothic" panose="020B0502020202020204" pitchFamily="34" charset="0"/>
              </a:rPr>
              <a:t>aandacht</a:t>
            </a:r>
            <a:r>
              <a:rPr lang="en-US" sz="2000" dirty="0">
                <a:latin typeface="Century Gothic" panose="020B0502020202020204" pitchFamily="34" charset="0"/>
              </a:rPr>
              <a:t> </a:t>
            </a:r>
          </a:p>
          <a:p>
            <a:r>
              <a:rPr lang="en-US" sz="2000" dirty="0" err="1">
                <a:latin typeface="Century Gothic" panose="020B0502020202020204" pitchFamily="34" charset="0"/>
              </a:rPr>
              <a:t>voor</a:t>
            </a:r>
            <a:r>
              <a:rPr lang="en-US" sz="2000" dirty="0">
                <a:latin typeface="Century Gothic" panose="020B0502020202020204" pitchFamily="34" charset="0"/>
              </a:rPr>
              <a:t> </a:t>
            </a:r>
            <a:r>
              <a:rPr lang="en-US" sz="2000" dirty="0" err="1">
                <a:latin typeface="Century Gothic" panose="020B0502020202020204" pitchFamily="34" charset="0"/>
              </a:rPr>
              <a:t>samenwerking</a:t>
            </a:r>
            <a:r>
              <a:rPr lang="en-US" sz="2000" dirty="0">
                <a:latin typeface="Century Gothic" panose="020B0502020202020204" pitchFamily="34" charset="0"/>
              </a:rPr>
              <a:t> </a:t>
            </a:r>
          </a:p>
          <a:p>
            <a:r>
              <a:rPr lang="en-US" sz="2000" dirty="0" err="1">
                <a:latin typeface="Century Gothic" panose="020B0502020202020204" pitchFamily="34" charset="0"/>
              </a:rPr>
              <a:t>tussen</a:t>
            </a:r>
            <a:r>
              <a:rPr lang="en-US" sz="2000" dirty="0">
                <a:latin typeface="Century Gothic" panose="020B0502020202020204" pitchFamily="34" charset="0"/>
              </a:rPr>
              <a:t> teams</a:t>
            </a:r>
            <a:endParaRPr lang="nl-NL" dirty="0">
              <a:latin typeface="Century Gothic" panose="020B0502020202020204" pitchFamily="34" charset="0"/>
            </a:endParaRPr>
          </a:p>
        </p:txBody>
      </p:sp>
    </p:spTree>
    <p:extLst>
      <p:ext uri="{BB962C8B-B14F-4D97-AF65-F5344CB8AC3E}">
        <p14:creationId xmlns:p14="http://schemas.microsoft.com/office/powerpoint/2010/main" val="23476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1178</Words>
  <Application>Microsoft Office PowerPoint</Application>
  <PresentationFormat>Breedbeeld</PresentationFormat>
  <Paragraphs>168</Paragraphs>
  <Slides>25</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Century Gothic</vt:lpstr>
      <vt:lpstr>Calibri</vt:lpstr>
      <vt:lpstr>Arial</vt:lpstr>
      <vt:lpstr>Avenir</vt:lpstr>
      <vt:lpstr>Times New Roman</vt:lpstr>
      <vt:lpstr>A&amp;O fonds</vt:lpstr>
      <vt:lpstr>Hoe vertaal je dit naar de praktijk?</vt:lpstr>
      <vt:lpstr>Wendbaarheid</vt:lpstr>
      <vt:lpstr>Ashby’s wet</vt:lpstr>
      <vt:lpstr>Complexiteit managen</vt:lpstr>
      <vt:lpstr>Maar hoe dan?</vt:lpstr>
      <vt:lpstr>Je organisatie als sociaal netwerk</vt:lpstr>
      <vt:lpstr>Organisatie niveau</vt:lpstr>
      <vt:lpstr>Teamniveau</vt:lpstr>
      <vt:lpstr>Antwoord 2: bevlogenheid</vt:lpstr>
      <vt:lpstr>Antwoord 2: bevlogenheid</vt:lpstr>
      <vt:lpstr>Een duidelijke missie en visie</vt:lpstr>
      <vt:lpstr>Een duidelijke missie en visie</vt:lpstr>
      <vt:lpstr>Een duidelijke missie en visie</vt:lpstr>
      <vt:lpstr>Een duidelijke missie en visie</vt:lpstr>
      <vt:lpstr>Een duidelijke missie en visie</vt:lpstr>
      <vt:lpstr>Duidelijke doelen en verantwoordelijkheden</vt:lpstr>
      <vt:lpstr>Duidelijke doelen en verantwoordelijkheden</vt:lpstr>
      <vt:lpstr>Duidelijke doelen en verantwoordelijkheden</vt:lpstr>
      <vt:lpstr>(Nog) Meer aandacht voor samenwerking</vt:lpstr>
      <vt:lpstr>(Nog) Meer aandacht voor samenwerking</vt:lpstr>
      <vt:lpstr>(Nog) Meer aandacht voor samenwerking</vt:lpstr>
      <vt:lpstr>(Nog) Meer aandacht voor samenwerking</vt:lpstr>
      <vt:lpstr>(Nog) Meer aandacht voor samenwerking</vt:lpstr>
      <vt:lpstr>(Nog) Meer aandacht voor samenwerking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Bastiaan van de Werk</dc:creator>
  <cp:lastModifiedBy>Donald Meulensteen</cp:lastModifiedBy>
  <cp:revision>93</cp:revision>
  <dcterms:created xsi:type="dcterms:W3CDTF">2019-01-15T13:17:09Z</dcterms:created>
  <dcterms:modified xsi:type="dcterms:W3CDTF">2024-12-04T14:31:24Z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0x0101000B2B77EC952059409767C33C33782532</vt:lpwstr>
  </property>
</Properties>
</file>