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3" r:id="rId2"/>
    <p:sldId id="324" r:id="rId3"/>
    <p:sldId id="325" r:id="rId4"/>
    <p:sldId id="331" r:id="rId5"/>
    <p:sldId id="332" r:id="rId6"/>
    <p:sldId id="333" r:id="rId7"/>
    <p:sldId id="284" r:id="rId8"/>
    <p:sldId id="328" r:id="rId9"/>
    <p:sldId id="329" r:id="rId10"/>
    <p:sldId id="330" r:id="rId11"/>
    <p:sldId id="320" r:id="rId12"/>
    <p:sldId id="277" r:id="rId13"/>
    <p:sldId id="289" r:id="rId14"/>
    <p:sldId id="288" r:id="rId15"/>
    <p:sldId id="282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lides" id="{56F1D1F2-5D08-B04A-9441-D69A4DE12AF6}">
          <p14:sldIdLst>
            <p14:sldId id="273"/>
            <p14:sldId id="324"/>
            <p14:sldId id="325"/>
            <p14:sldId id="331"/>
            <p14:sldId id="332"/>
            <p14:sldId id="333"/>
            <p14:sldId id="284"/>
            <p14:sldId id="328"/>
            <p14:sldId id="329"/>
            <p14:sldId id="330"/>
            <p14:sldId id="320"/>
            <p14:sldId id="277"/>
          </p14:sldIdLst>
        </p14:section>
        <p14:section name="Extra slides" id="{1CA57801-992A-CF43-B3B0-C3BC2EBF12B1}">
          <p14:sldIdLst>
            <p14:sldId id="289"/>
            <p14:sldId id="288"/>
            <p14:sldId id="282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CB7"/>
    <a:srgbClr val="F36568"/>
    <a:srgbClr val="8984B3"/>
    <a:srgbClr val="F4F2E6"/>
    <a:srgbClr val="B1EDE8"/>
    <a:srgbClr val="D2B4A6"/>
    <a:srgbClr val="211E5B"/>
    <a:srgbClr val="42F7AC"/>
    <a:srgbClr val="3D387D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 autoAdjust="0"/>
    <p:restoredTop sz="92941" autoAdjust="0"/>
  </p:normalViewPr>
  <p:slideViewPr>
    <p:cSldViewPr snapToGrid="0">
      <p:cViewPr varScale="1">
        <p:scale>
          <a:sx n="112" d="100"/>
          <a:sy n="112" d="100"/>
        </p:scale>
        <p:origin x="224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4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FD8657-D98E-FC42-A24D-4BB1D2027C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B05DA-186E-5B43-B6A0-1F5B3FA0AD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14E21-E0BF-6B4A-B09B-B61201E9ED3A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01889-75D2-6548-80A9-1D89E0B168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4D27C-45FB-334D-84F0-AFA6737860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FEC32-0455-DD4E-82B2-FD038F51D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5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DEF7EF-3947-BBD0-F20F-90B44F9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293145"/>
            <a:ext cx="10520362" cy="11529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2969545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51" y="3271170"/>
            <a:ext cx="5833829" cy="230855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48280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1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Roo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dstuk Gro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stul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07267" y="-589010"/>
            <a:ext cx="11223467" cy="5893458"/>
          </a:xfrm>
          <a:prstGeom prst="roundRect">
            <a:avLst>
              <a:gd name="adj" fmla="val 645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026656"/>
            <a:ext cx="673496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709000"/>
            <a:ext cx="673144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D538EFE-4CD2-8946-93B1-24C2B5C2DF9D}"/>
              </a:ext>
            </a:extLst>
          </p:cNvPr>
          <p:cNvSpPr/>
          <p:nvPr userDrawn="1"/>
        </p:nvSpPr>
        <p:spPr>
          <a:xfrm rot="-600000">
            <a:off x="1937117" y="3931190"/>
            <a:ext cx="11421220" cy="3948440"/>
          </a:xfrm>
          <a:prstGeom prst="roundRect">
            <a:avLst>
              <a:gd name="adj" fmla="val 966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689983-030D-DE43-9D36-9837FA95BF47}"/>
              </a:ext>
            </a:extLst>
          </p:cNvPr>
          <p:cNvSpPr/>
          <p:nvPr userDrawn="1"/>
        </p:nvSpPr>
        <p:spPr>
          <a:xfrm rot="-600000">
            <a:off x="-834646" y="4395858"/>
            <a:ext cx="4356933" cy="2989662"/>
          </a:xfrm>
          <a:prstGeom prst="roundRect">
            <a:avLst>
              <a:gd name="adj" fmla="val 10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F22098-55FA-DDAB-3564-E9DAE5F13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876800"/>
            <a:ext cx="2845252" cy="13628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4BCC04-CBAA-9A97-9947-0C91AA416D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966" y="4876800"/>
            <a:ext cx="2974064" cy="7582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1CDFC-F58F-E8F7-312A-9B36B81A0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7966" y="706551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Spreker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CDBEAA3-B6E9-11E7-A177-2BBAC132AD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966" y="948270"/>
            <a:ext cx="3994144" cy="23085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Persoonlijke</a:t>
            </a:r>
            <a:r>
              <a:rPr lang="en-GB" dirty="0"/>
              <a:t> </a:t>
            </a:r>
            <a:r>
              <a:rPr lang="en-GB" dirty="0" err="1"/>
              <a:t>gegevens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27DE61-1208-B33B-88BA-43B77DE26FCB}"/>
              </a:ext>
            </a:extLst>
          </p:cNvPr>
          <p:cNvGrpSpPr/>
          <p:nvPr userDrawn="1"/>
        </p:nvGrpSpPr>
        <p:grpSpPr>
          <a:xfrm>
            <a:off x="838201" y="689789"/>
            <a:ext cx="3291114" cy="1966325"/>
            <a:chOff x="1819686" y="556015"/>
            <a:chExt cx="4141695" cy="24654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DB2521-2100-ED4A-9C6E-9E8511EFFA83}"/>
                </a:ext>
              </a:extLst>
            </p:cNvPr>
            <p:cNvSpPr txBox="1"/>
            <p:nvPr/>
          </p:nvSpPr>
          <p:spPr>
            <a:xfrm>
              <a:off x="1819686" y="556015"/>
              <a:ext cx="4141695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Fluwelen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Burgwal</a:t>
              </a:r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58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Postbus 11560</a:t>
              </a: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2502 AN Den Haag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de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070 763 00 30</a:t>
              </a:r>
            </a:p>
            <a:p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secretariaat@aeno.nl</a:t>
              </a:r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r>
                <a:rPr lang="de" sz="16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www.aeno.nl</a:t>
              </a:r>
              <a:endParaRPr lang="de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endParaRPr lang="en-US" sz="16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B68F28-A22A-774C-A735-B7D585188F2B}"/>
                </a:ext>
              </a:extLst>
            </p:cNvPr>
            <p:cNvCxnSpPr>
              <a:cxnSpLocks/>
            </p:cNvCxnSpPr>
            <p:nvPr/>
          </p:nvCxnSpPr>
          <p:spPr>
            <a:xfrm>
              <a:off x="1819686" y="3021447"/>
              <a:ext cx="1632054" cy="0"/>
            </a:xfrm>
            <a:prstGeom prst="line">
              <a:avLst/>
            </a:prstGeom>
            <a:ln w="12700">
              <a:solidFill>
                <a:srgbClr val="42F7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782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1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9" y="1015200"/>
            <a:ext cx="10512424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Speciaal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BF3071-9828-3BAA-0AA0-8604DE7E6B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C0AAAA-979C-33DE-E1B9-4BA512CB3A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53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1488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156"/>
            <a:ext cx="6496567" cy="2341702"/>
            <a:chOff x="391811" y="3327607"/>
            <a:chExt cx="9396091" cy="338684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1158" y="3327607"/>
              <a:ext cx="6636744" cy="3386841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EF770E7-0A31-6601-AAA1-065B024CB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4000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48D5431F-8B1A-71F1-6DF6-72590CDD99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5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70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00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0BB27A1D-484D-D6F8-7602-9400AAA68F54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F93E84-CD16-A91B-63F7-AB7E90CBC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 (</a:t>
            </a:r>
            <a:r>
              <a:rPr lang="en-US" dirty="0" err="1"/>
              <a:t>inhoudsopgave</a:t>
            </a:r>
            <a:r>
              <a:rPr lang="en-US" dirty="0"/>
              <a:t>)</a:t>
            </a:r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9E63D5B4-43C8-C1EC-C847-9C38027E226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232000"/>
            <a:ext cx="10290242" cy="3914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223C5A-C4D6-9F48-671B-9F4F8397F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72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el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D738187-49FB-BCAE-021D-4D67C9CFFC22}"/>
              </a:ext>
            </a:extLst>
          </p:cNvPr>
          <p:cNvGrpSpPr/>
          <p:nvPr userDrawn="1"/>
        </p:nvGrpSpPr>
        <p:grpSpPr>
          <a:xfrm>
            <a:off x="6180015" y="5013665"/>
            <a:ext cx="6490747" cy="2336580"/>
            <a:chOff x="391811" y="3328343"/>
            <a:chExt cx="9387674" cy="337943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83C1F19-3064-5900-0E8F-50F5A4D2C38C}"/>
                </a:ext>
              </a:extLst>
            </p:cNvPr>
            <p:cNvSpPr/>
            <p:nvPr userDrawn="1"/>
          </p:nvSpPr>
          <p:spPr>
            <a:xfrm rot="21000000">
              <a:off x="3150573" y="3328343"/>
              <a:ext cx="6628912" cy="3379433"/>
            </a:xfrm>
            <a:prstGeom prst="roundRect">
              <a:avLst>
                <a:gd name="adj" fmla="val 96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357DE4-C2C5-0C1A-6A4C-47E2FE10E7E1}"/>
                </a:ext>
              </a:extLst>
            </p:cNvPr>
            <p:cNvSpPr/>
            <p:nvPr userDrawn="1"/>
          </p:nvSpPr>
          <p:spPr>
            <a:xfrm rot="-600000">
              <a:off x="391811" y="3372600"/>
              <a:ext cx="4356933" cy="2989662"/>
            </a:xfrm>
            <a:prstGeom prst="roundRect">
              <a:avLst>
                <a:gd name="adj" fmla="val 14185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675386F-720C-AA1D-3D05-C675A852F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4657" y="3853542"/>
              <a:ext cx="2845252" cy="136285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EEEA455-9B2C-C37E-F6E0-6235405AE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39711" y="3863476"/>
              <a:ext cx="2855618" cy="728062"/>
            </a:xfrm>
            <a:prstGeom prst="rect">
              <a:avLst/>
            </a:prstGeom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FED56B51-757A-5CF3-9F8B-23C380FA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4000" y="683999"/>
            <a:ext cx="4015573" cy="3600000"/>
          </a:xfrm>
        </p:spPr>
        <p:txBody>
          <a:bodyPr/>
          <a:lstStyle>
            <a:lvl1pPr>
              <a:defRPr/>
            </a:lvl1pPr>
          </a:lstStyle>
          <a:p>
            <a:r>
              <a:rPr lang="en-US" sz="4000" b="1" i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Omdat</a:t>
            </a:r>
            <a:r>
              <a:rPr lang="en-US" sz="4000" b="1" i="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endParaRPr lang="en-NL" sz="4000" b="1" i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F781DA98-087C-9AF8-3F72-54E77C081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73888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05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EDA266F-88D5-F857-932D-2FCEB84DCB06}"/>
              </a:ext>
            </a:extLst>
          </p:cNvPr>
          <p:cNvSpPr/>
          <p:nvPr userDrawn="1"/>
        </p:nvSpPr>
        <p:spPr>
          <a:xfrm rot="-300000">
            <a:off x="-639066" y="1624366"/>
            <a:ext cx="7278735" cy="6003104"/>
          </a:xfrm>
          <a:prstGeom prst="roundRect">
            <a:avLst>
              <a:gd name="adj" fmla="val 54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8691D32-1410-0CCC-797F-C48706061872}"/>
              </a:ext>
            </a:extLst>
          </p:cNvPr>
          <p:cNvSpPr/>
          <p:nvPr userDrawn="1"/>
        </p:nvSpPr>
        <p:spPr>
          <a:xfrm rot="-300000">
            <a:off x="6034187" y="1330032"/>
            <a:ext cx="7724817" cy="6003104"/>
          </a:xfrm>
          <a:prstGeom prst="roundRect">
            <a:avLst>
              <a:gd name="adj" fmla="val 545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1000844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27851" y="2088000"/>
            <a:ext cx="5076000" cy="3897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1" y="2087999"/>
            <a:ext cx="5076000" cy="38976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6EA13E6-A137-BDF6-BADA-E433606A92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B8F200-2347-78F0-B71C-8953827797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15201"/>
            <a:ext cx="10514013" cy="7200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1988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C469C58-C0D4-141D-32DC-2EFD0C91A854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6C6ED9D-B50C-4682-6D93-D0E81EBD353B}"/>
              </a:ext>
            </a:extLst>
          </p:cNvPr>
          <p:cNvSpPr/>
          <p:nvPr userDrawn="1"/>
        </p:nvSpPr>
        <p:spPr>
          <a:xfrm rot="-300000">
            <a:off x="6238399" y="1534243"/>
            <a:ext cx="6585581" cy="4114954"/>
          </a:xfrm>
          <a:prstGeom prst="roundRect">
            <a:avLst>
              <a:gd name="adj" fmla="val 83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2425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901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2AC0C8F-6CE3-18EE-AFCD-E58ECEA25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71571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zon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7D2ED021-EFA3-FA61-40CB-51CA5BDEE03B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4800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340000"/>
            <a:ext cx="5141299" cy="3865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556C78-DE83-BE74-EE84-5AEF016BC969}"/>
              </a:ext>
            </a:extLst>
          </p:cNvPr>
          <p:cNvSpPr/>
          <p:nvPr userDrawn="1"/>
        </p:nvSpPr>
        <p:spPr>
          <a:xfrm rot="-300000">
            <a:off x="6238193" y="1529517"/>
            <a:ext cx="6694029" cy="4114954"/>
          </a:xfrm>
          <a:prstGeom prst="roundRect">
            <a:avLst>
              <a:gd name="adj" fmla="val 83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E46079-5958-6944-C94D-18B61AAFBB3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246722" y="2340000"/>
            <a:ext cx="3881721" cy="28764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38AB7E-36FF-28AF-C8CF-4667D0DA9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2BF6C158-660D-96D6-5E16-4C240C131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07600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3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B8B996F-F74E-769B-7571-E5E7337B6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188857"/>
          </a:xfrm>
          <a:solidFill>
            <a:schemeClr val="accent2"/>
          </a:solidFill>
        </p:spPr>
        <p:txBody>
          <a:bodyPr/>
          <a:lstStyle/>
          <a:p>
            <a:endParaRPr lang="en-NL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A2FB9DF-8035-4053-274A-9E543F35A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0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ADC4EE78-3541-724C-F7E3-A014250CF5F0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232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26D7C4-47E1-E3B3-8B89-1ED0F96FD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926512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ht Dubbel Speci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F410286-ABC2-7446-EC5B-7A327E917CC1}"/>
              </a:ext>
            </a:extLst>
          </p:cNvPr>
          <p:cNvSpPr/>
          <p:nvPr userDrawn="1"/>
        </p:nvSpPr>
        <p:spPr>
          <a:xfrm>
            <a:off x="6103159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06292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299493-596F-55DE-91CA-8F1A4EB4D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32BD6E-A1D0-B576-0A90-05C6BCC1E9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434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B10118-2AD8-528D-227E-41A7D8B01F4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2572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Nor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10510191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B51EC89-BCDE-8C76-E942-6BB8FD96E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200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539DD49-86D2-2E17-77E5-2C50BEC5C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ker Dub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A26332F4-9057-F4E5-A3F5-75F19D85311C}"/>
              </a:ext>
            </a:extLst>
          </p:cNvPr>
          <p:cNvSpPr/>
          <p:nvPr userDrawn="1"/>
        </p:nvSpPr>
        <p:spPr>
          <a:xfrm rot="21311498">
            <a:off x="-912945" y="-838410"/>
            <a:ext cx="10302922" cy="2601345"/>
          </a:xfrm>
          <a:prstGeom prst="roundRect">
            <a:avLst>
              <a:gd name="adj" fmla="val 1167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33375"/>
            <a:ext cx="10514013" cy="72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Kop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52912B-8B8F-23D8-1270-8275111565B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2022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F8846E9-8D03-C7D8-BF0E-F99DFEA0C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015719"/>
            <a:ext cx="10512425" cy="720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Uitleg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248-CAAE-34CA-E505-BC50569360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10300" y="2088000"/>
            <a:ext cx="4860000" cy="41876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None/>
              <a:defRPr sz="22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1pPr>
            <a:lvl2pPr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defRPr sz="18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400" b="0" baseline="0">
                <a:solidFill>
                  <a:srgbClr val="211E5B"/>
                </a:solidFill>
                <a:latin typeface="Century Gothic" panose="020B0502020202020204" pitchFamily="34" charset="0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200" baseline="0">
                <a:solidFill>
                  <a:srgbClr val="211E5B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err="1"/>
              <a:t>Tekst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A721CC-F625-D85E-87F9-7EAFF7B9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108" y="6082539"/>
            <a:ext cx="105221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3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335446"/>
            <a:ext cx="10515600" cy="72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800" y="1825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7" r:id="rId3"/>
    <p:sldLayoutId id="2147483689" r:id="rId4"/>
    <p:sldLayoutId id="2147483688" r:id="rId5"/>
    <p:sldLayoutId id="2147483697" r:id="rId6"/>
    <p:sldLayoutId id="2147483692" r:id="rId7"/>
    <p:sldLayoutId id="2147483690" r:id="rId8"/>
    <p:sldLayoutId id="2147483691" r:id="rId9"/>
    <p:sldLayoutId id="2147483685" r:id="rId10"/>
    <p:sldLayoutId id="2147483702" r:id="rId11"/>
    <p:sldLayoutId id="2147483703" r:id="rId12"/>
    <p:sldLayoutId id="2147483704" r:id="rId13"/>
    <p:sldLayoutId id="2147483677" r:id="rId14"/>
    <p:sldLayoutId id="2147483693" r:id="rId15"/>
    <p:sldLayoutId id="2147483696" r:id="rId16"/>
    <p:sldLayoutId id="2147483679" r:id="rId17"/>
    <p:sldLayoutId id="2147483680" r:id="rId18"/>
    <p:sldLayoutId id="2147483705" r:id="rId19"/>
    <p:sldLayoutId id="2147483706" r:id="rId20"/>
    <p:sldLayoutId id="2147483707" r:id="rId21"/>
    <p:sldLayoutId id="2147483684" r:id="rId22"/>
    <p:sldLayoutId id="2147483698" r:id="rId23"/>
    <p:sldLayoutId id="2147483699" r:id="rId24"/>
    <p:sldLayoutId id="2147483695" r:id="rId25"/>
    <p:sldLayoutId id="2147483678" r:id="rId26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hyperlink" Target="http://www.aeno.nl/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eno.nl/nieuwsbrieven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aeno.nl/agenda" TargetMode="External"/><Relationship Id="rId10" Type="http://schemas.openxmlformats.org/officeDocument/2006/relationships/image" Target="../media/image17.svg"/><Relationship Id="rId4" Type="http://schemas.openxmlformats.org/officeDocument/2006/relationships/hyperlink" Target="http://www.aeno.nl/communities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PowerPoint Template</a:t>
            </a:r>
            <a:br>
              <a:rPr lang="en-US" dirty="0"/>
            </a:br>
            <a:r>
              <a:rPr lang="en-US" dirty="0"/>
              <a:t>A&amp;O fonds </a:t>
            </a:r>
            <a:r>
              <a:rPr lang="en-US" dirty="0" err="1"/>
              <a:t>Gemeenten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FA1E8-50EE-D345-DDB3-3F1FA8307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Debra Verduin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75008E-4454-FB0A-24BB-B0233B7132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L" dirty="0"/>
              <a:t>4 maart, 2024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4B572-BABB-1840-BC17-8CA1353D8906}"/>
              </a:ext>
            </a:extLst>
          </p:cNvPr>
          <p:cNvSpPr txBox="1"/>
          <p:nvPr/>
        </p:nvSpPr>
        <p:spPr>
          <a:xfrm>
            <a:off x="4974336" y="8814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15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26383-75A5-DAAE-EC22-529601AE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E5C2A-855F-B783-E0D9-8CFEDC367D7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DFE52-FD58-E13A-D0A3-BEFE4F1B4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20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4254B0D1-B9B1-52D6-EFD3-3B372088FFC1}"/>
              </a:ext>
            </a:extLst>
          </p:cNvPr>
          <p:cNvSpPr/>
          <p:nvPr/>
        </p:nvSpPr>
        <p:spPr>
          <a:xfrm>
            <a:off x="6346966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EB60199-0656-419C-4AFE-40831C22D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Nieuwsgierig en wil je meer</a:t>
            </a:r>
          </a:p>
          <a:p>
            <a:r>
              <a:rPr lang="nl-NL" dirty="0"/>
              <a:t>over ons werk weten?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60D0EA7-0D58-2330-F139-7D315352CA19}"/>
              </a:ext>
            </a:extLst>
          </p:cNvPr>
          <p:cNvSpPr txBox="1"/>
          <p:nvPr/>
        </p:nvSpPr>
        <p:spPr>
          <a:xfrm>
            <a:off x="2459990" y="3097933"/>
            <a:ext cx="3636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Website</a:t>
            </a:r>
            <a:endParaRPr lang="nl-NL" sz="2000" dirty="0">
              <a:latin typeface="Century Gothic" panose="020B0502020202020204" pitchFamily="34" charset="0"/>
            </a:endParaRPr>
          </a:p>
          <a:p>
            <a:r>
              <a:rPr lang="nl-NL" sz="2000" dirty="0" err="1">
                <a:effectLst/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81B78A90-E05F-A08E-D633-9F26147DD4E4}"/>
              </a:ext>
            </a:extLst>
          </p:cNvPr>
          <p:cNvSpPr/>
          <p:nvPr/>
        </p:nvSpPr>
        <p:spPr>
          <a:xfrm>
            <a:off x="6338418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5EE5C56-CF19-5A85-E13D-573CCCBD0DDC}"/>
              </a:ext>
            </a:extLst>
          </p:cNvPr>
          <p:cNvSpPr txBox="1"/>
          <p:nvPr/>
        </p:nvSpPr>
        <p:spPr>
          <a:xfrm>
            <a:off x="2400996" y="4689580"/>
            <a:ext cx="3695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Community</a:t>
            </a:r>
            <a:endParaRPr lang="nl-NL" sz="2000" dirty="0">
              <a:solidFill>
                <a:srgbClr val="F1736D"/>
              </a:solidFill>
              <a:latin typeface="Century Gothic" panose="020B0502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www.aeno.nl/communities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3D507B8-3A3F-B2D0-CE81-0D2A86B5DACA}"/>
              </a:ext>
            </a:extLst>
          </p:cNvPr>
          <p:cNvSpPr txBox="1"/>
          <p:nvPr/>
        </p:nvSpPr>
        <p:spPr>
          <a:xfrm>
            <a:off x="7574133" y="3097933"/>
            <a:ext cx="3778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Events</a:t>
            </a:r>
            <a:endParaRPr lang="nl-NL" sz="2000" dirty="0">
              <a:solidFill>
                <a:srgbClr val="F1736D"/>
              </a:solidFill>
              <a:latin typeface="Century Gothic" panose="020B0502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www.aeno.nl/agenda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7118D5C-1CA1-A68B-E42E-6121B36C9692}"/>
              </a:ext>
            </a:extLst>
          </p:cNvPr>
          <p:cNvSpPr txBox="1"/>
          <p:nvPr/>
        </p:nvSpPr>
        <p:spPr>
          <a:xfrm>
            <a:off x="7515141" y="4674191"/>
            <a:ext cx="3837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>
                <a:effectLst/>
                <a:latin typeface="Century Gothic" panose="020B0502020202020204" pitchFamily="34" charset="0"/>
              </a:rPr>
              <a:t>Nieuwsbrief</a:t>
            </a:r>
          </a:p>
          <a:p>
            <a:r>
              <a:rPr lang="nl-NL" sz="2000" b="0" i="0" dirty="0">
                <a:effectLst/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www.aeno.nl/nieuwsbrieven</a:t>
            </a:r>
            <a:endParaRPr lang="nl-NL" sz="2000" dirty="0">
              <a:latin typeface="Century Gothic" panose="020B0502020202020204" pitchFamily="34" charset="0"/>
            </a:endParaRPr>
          </a:p>
        </p:txBody>
      </p:sp>
      <p:pic>
        <p:nvPicPr>
          <p:cNvPr id="16" name="Graphic 15" descr="Agenda met effen opvulling">
            <a:extLst>
              <a:ext uri="{FF2B5EF4-FFF2-40B4-BE49-F238E27FC236}">
                <a16:creationId xmlns:a16="http://schemas.microsoft.com/office/drawing/2014/main" id="{33BD1C4A-7D5A-98DF-0E9E-E4F1904A7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0536" y="2948509"/>
            <a:ext cx="914400" cy="914400"/>
          </a:xfrm>
          <a:prstGeom prst="rect">
            <a:avLst/>
          </a:prstGeom>
        </p:spPr>
      </p:pic>
      <p:pic>
        <p:nvPicPr>
          <p:cNvPr id="32" name="Graphic 31" descr="Open enveloppe met effen opvulling">
            <a:extLst>
              <a:ext uri="{FF2B5EF4-FFF2-40B4-BE49-F238E27FC236}">
                <a16:creationId xmlns:a16="http://schemas.microsoft.com/office/drawing/2014/main" id="{B4FCB69C-1CDF-A017-F404-633471DDB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55430" y="4633598"/>
            <a:ext cx="727516" cy="727516"/>
          </a:xfrm>
          <a:prstGeom prst="rect">
            <a:avLst/>
          </a:prstGeom>
        </p:spPr>
      </p:pic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1AC5016C-77F1-243B-C885-BF2F68950CD4}"/>
              </a:ext>
            </a:extLst>
          </p:cNvPr>
          <p:cNvSpPr/>
          <p:nvPr/>
        </p:nvSpPr>
        <p:spPr>
          <a:xfrm>
            <a:off x="1059055" y="2940092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3" name="Rounded Rectangle 9">
            <a:extLst>
              <a:ext uri="{FF2B5EF4-FFF2-40B4-BE49-F238E27FC236}">
                <a16:creationId xmlns:a16="http://schemas.microsoft.com/office/drawing/2014/main" id="{D3E4EA06-854E-75FF-BAB5-F03B83F51270}"/>
              </a:ext>
            </a:extLst>
          </p:cNvPr>
          <p:cNvSpPr/>
          <p:nvPr/>
        </p:nvSpPr>
        <p:spPr>
          <a:xfrm>
            <a:off x="1037020" y="4531739"/>
            <a:ext cx="961541" cy="931235"/>
          </a:xfrm>
          <a:prstGeom prst="roundRect">
            <a:avLst>
              <a:gd name="adj" fmla="val 1512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6" name="Graphic 25" descr="Internet met effen opvulling">
            <a:extLst>
              <a:ext uri="{FF2B5EF4-FFF2-40B4-BE49-F238E27FC236}">
                <a16:creationId xmlns:a16="http://schemas.microsoft.com/office/drawing/2014/main" id="{12040C13-86BF-7B37-AF3D-9C4837D41D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625" y="2948509"/>
            <a:ext cx="914400" cy="914400"/>
          </a:xfrm>
          <a:prstGeom prst="rect">
            <a:avLst/>
          </a:prstGeom>
        </p:spPr>
      </p:pic>
      <p:pic>
        <p:nvPicPr>
          <p:cNvPr id="22" name="Graphic 21" descr="Verbindingen met effen opvulling">
            <a:extLst>
              <a:ext uri="{FF2B5EF4-FFF2-40B4-BE49-F238E27FC236}">
                <a16:creationId xmlns:a16="http://schemas.microsoft.com/office/drawing/2014/main" id="{100926A5-9438-530E-571A-436359158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7020" y="45401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2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1F7F45-CBA3-9274-2F06-9005A6E4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L" dirty="0"/>
              <a:t>Debra Verduin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D1E3E1-4822-71C2-2D3E-4277703FA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debra.verduin@aeno.nl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5594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58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45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A9C84D-9D77-5443-81A4-834A5742A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18821"/>
          <a:stretch/>
        </p:blipFill>
        <p:spPr>
          <a:xfrm>
            <a:off x="0" y="0"/>
            <a:ext cx="12192000" cy="5188857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0627D17-98CD-DFAA-3981-97EFB15CE994}"/>
              </a:ext>
            </a:extLst>
          </p:cNvPr>
          <p:cNvSpPr/>
          <p:nvPr/>
        </p:nvSpPr>
        <p:spPr>
          <a:xfrm rot="-600000">
            <a:off x="-1058617" y="-287745"/>
            <a:ext cx="4489265" cy="4595619"/>
          </a:xfrm>
          <a:prstGeom prst="roundRect">
            <a:avLst>
              <a:gd name="adj" fmla="val 76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411B0-79AB-4FA0-6D85-1CEE832E5D75}"/>
              </a:ext>
            </a:extLst>
          </p:cNvPr>
          <p:cNvSpPr txBox="1">
            <a:spLocks/>
          </p:cNvSpPr>
          <p:nvPr/>
        </p:nvSpPr>
        <p:spPr>
          <a:xfrm>
            <a:off x="838200" y="655461"/>
            <a:ext cx="3048000" cy="3429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en-US" dirty="0" err="1"/>
              <a:t>Beter</a:t>
            </a:r>
            <a:br>
              <a:rPr lang="en-US" dirty="0"/>
            </a:br>
            <a:r>
              <a:rPr lang="en-US" dirty="0" err="1"/>
              <a:t>worden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waar</a:t>
            </a:r>
            <a:br>
              <a:rPr lang="en-US" dirty="0"/>
            </a:br>
            <a:r>
              <a:rPr lang="en-US" dirty="0"/>
              <a:t>je </a:t>
            </a:r>
            <a:r>
              <a:rPr lang="en-US" dirty="0" err="1"/>
              <a:t>goed</a:t>
            </a:r>
            <a:br>
              <a:rPr lang="en-US" dirty="0"/>
            </a:br>
            <a:r>
              <a:rPr lang="en-US" dirty="0"/>
              <a:t>in bent</a:t>
            </a:r>
          </a:p>
        </p:txBody>
      </p:sp>
    </p:spTree>
    <p:extLst>
      <p:ext uri="{BB962C8B-B14F-4D97-AF65-F5344CB8AC3E}">
        <p14:creationId xmlns:p14="http://schemas.microsoft.com/office/powerpoint/2010/main" val="9260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A81F-8397-0A37-BDF5-E4589455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Samen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toekomst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5685-EB98-9E76-D0E1-7DB1382C1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err="1"/>
              <a:t>Lorus</a:t>
            </a:r>
            <a:r>
              <a:rPr lang="en-US" sz="2000" dirty="0"/>
              <a:t> Ipsum Medio </a:t>
            </a:r>
            <a:r>
              <a:rPr lang="en-US" sz="2000" dirty="0" err="1"/>
              <a:t>Acuifex</a:t>
            </a:r>
            <a:r>
              <a:rPr lang="en-US" sz="2000" dirty="0"/>
              <a:t> Est Sim</a:t>
            </a:r>
          </a:p>
          <a:p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AC49B-FE0B-8390-9687-8EF380BC8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49" y="1885668"/>
            <a:ext cx="5700913" cy="39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28715-5482-68EE-11FC-0F902B2E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je samen verder komt dan alleen.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91A8D2-756C-B77F-C18F-5C85D2F2C1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t="10181" r="22562" b="6909"/>
          <a:stretch/>
        </p:blipFill>
        <p:spPr>
          <a:xfrm>
            <a:off x="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6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je soms vooruit moet denken.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7" t="7804" r="16957" b="17546"/>
          <a:stretch/>
        </p:blipFill>
        <p:spPr>
          <a:xfrm>
            <a:off x="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elk gesprek van waarde is.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3" t="1315" r="18167" b="26826"/>
          <a:stretch/>
        </p:blipFill>
        <p:spPr>
          <a:xfrm>
            <a:off x="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vitaliteit ons verder brengt.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t="16339" r="22304" b="11123"/>
          <a:stretch/>
        </p:blipFill>
        <p:spPr>
          <a:xfrm>
            <a:off x="-3429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8B7A6-E083-2260-E836-B11189EF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Omdat talenten mogen bloeien.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FD710E-F4AD-6E41-1E4A-F11EB27DB4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9105" r="15354" b="9105"/>
          <a:stretch/>
        </p:blipFill>
        <p:spPr>
          <a:xfrm>
            <a:off x="0" y="0"/>
            <a:ext cx="697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E1AF19-6E9F-4203-EC51-11C5E748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Inhoudsopgave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47A11E1-3172-0E03-7211-921DD96805C2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986633011"/>
              </p:ext>
            </p:extLst>
          </p:nvPr>
        </p:nvGraphicFramePr>
        <p:xfrm>
          <a:off x="838199" y="2489198"/>
          <a:ext cx="10514014" cy="2975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4277">
                  <a:extLst>
                    <a:ext uri="{9D8B030D-6E8A-4147-A177-3AD203B41FA5}">
                      <a16:colId xmlns:a16="http://schemas.microsoft.com/office/drawing/2014/main" val="3003944236"/>
                    </a:ext>
                  </a:extLst>
                </a:gridCol>
                <a:gridCol w="741721">
                  <a:extLst>
                    <a:ext uri="{9D8B030D-6E8A-4147-A177-3AD203B41FA5}">
                      <a16:colId xmlns:a16="http://schemas.microsoft.com/office/drawing/2014/main" val="956321321"/>
                    </a:ext>
                  </a:extLst>
                </a:gridCol>
                <a:gridCol w="4599296">
                  <a:extLst>
                    <a:ext uri="{9D8B030D-6E8A-4147-A177-3AD203B41FA5}">
                      <a16:colId xmlns:a16="http://schemas.microsoft.com/office/drawing/2014/main" val="4204262110"/>
                    </a:ext>
                  </a:extLst>
                </a:gridCol>
                <a:gridCol w="638720">
                  <a:extLst>
                    <a:ext uri="{9D8B030D-6E8A-4147-A177-3AD203B41FA5}">
                      <a16:colId xmlns:a16="http://schemas.microsoft.com/office/drawing/2014/main" val="2124918579"/>
                    </a:ext>
                  </a:extLst>
                </a:gridCol>
              </a:tblGrid>
              <a:tr h="49590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Lorem ipsum dolor sit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amet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Phasellus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scelerisque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406311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Consectetur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adipiscing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elit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Elit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non gravida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699881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Phasellus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scelerisque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Lorem ipsum dolor sit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amet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863938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Elit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non gravida	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40953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Lorem ipsum dolor sit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amet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602055"/>
                  </a:ext>
                </a:extLst>
              </a:tr>
              <a:tr h="495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Consectetur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adipiscing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elit</a:t>
                      </a:r>
                      <a:endParaRPr lang="en-NL" sz="2000" dirty="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NL" sz="20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 sz="20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006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09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Wie zijn wij?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E9A9AD-2415-569C-B5D2-1BFD2AE9470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sz="1600" b="0" dirty="0">
                <a:effectLst/>
                <a:latin typeface="Century Gothic" panose="020B0502020202020204" pitchFamily="34" charset="0"/>
              </a:rPr>
              <a:t>A&amp;O fonds Gemeenten helpt gemeenten bij de ontwikkeling en professionalisering als werkgever en bij de ontwikkeling en groei van medewerkers. </a:t>
            </a:r>
            <a:br>
              <a:rPr lang="nl-NL" sz="1600" b="0" dirty="0">
                <a:effectLst/>
                <a:latin typeface="Century Gothic" panose="020B0502020202020204" pitchFamily="34" charset="0"/>
              </a:rPr>
            </a:br>
            <a:br>
              <a:rPr lang="nl-NL" sz="1600" b="0" dirty="0">
                <a:effectLst/>
                <a:latin typeface="Century Gothic" panose="020B0502020202020204" pitchFamily="34" charset="0"/>
              </a:rPr>
            </a:br>
            <a:r>
              <a:rPr lang="nl-NL" sz="1600" b="0" dirty="0">
                <a:effectLst/>
                <a:latin typeface="Century Gothic" panose="020B0502020202020204" pitchFamily="34" charset="0"/>
              </a:rPr>
              <a:t>We zorgen dat gemeenten kunnen anticiperen en meebewegen met een snel veranderende samenleving en dat gemeenteambtenaren het beste uit zichzelf kunnen halen. </a:t>
            </a:r>
          </a:p>
          <a:p>
            <a:r>
              <a:rPr lang="nl-NL" sz="1600" b="0" dirty="0"/>
              <a:t>Vanuit ons unieke perspectief als paritaire organisatie vervullen we drie elkaar versterkende taken; dat doen we door te agenderen, te gidsen en te verbinden.</a:t>
            </a:r>
          </a:p>
          <a:p>
            <a:endParaRPr lang="nl-NL" sz="1600" b="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324FE7-B12C-DCD2-5433-DC39CB3FDF7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sz="2400" b="1" dirty="0"/>
              <a:t>Wij zijn </a:t>
            </a:r>
            <a:br>
              <a:rPr lang="nl-NL" sz="2400" b="1" dirty="0"/>
            </a:br>
            <a:r>
              <a:rPr lang="nl-NL" sz="2400" b="1" dirty="0"/>
              <a:t>voor de </a:t>
            </a:r>
            <a:br>
              <a:rPr lang="nl-NL" sz="2400" b="1" dirty="0"/>
            </a:br>
            <a:r>
              <a:rPr lang="nl-NL" sz="2400" b="1" dirty="0"/>
              <a:t>verschilmakers.</a:t>
            </a:r>
          </a:p>
          <a:p>
            <a:r>
              <a:rPr lang="nl-NL" sz="1600" b="0" dirty="0"/>
              <a:t>Gemeenteambtenaren zijn bij uitstek de verschilmakers die voor positieve impact zorgen en daarmee de samenleving verder brengen.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62B350E-6BD9-DD1A-29F8-870D73E12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A&amp;O fonds Gemeenten maakt gemeenten </a:t>
            </a:r>
            <a:br>
              <a:rPr lang="nl-NL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nl-NL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wendbaar en vitaal.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4">
            <a:extLst>
              <a:ext uri="{FF2B5EF4-FFF2-40B4-BE49-F238E27FC236}">
                <a16:creationId xmlns:a16="http://schemas.microsoft.com/office/drawing/2014/main" id="{A939D8E6-7AAC-8107-C35A-EEBB6FD5F5A1}"/>
              </a:ext>
            </a:extLst>
          </p:cNvPr>
          <p:cNvSpPr txBox="1">
            <a:spLocks/>
          </p:cNvSpPr>
          <p:nvPr/>
        </p:nvSpPr>
        <p:spPr>
          <a:xfrm>
            <a:off x="6480000" y="2160000"/>
            <a:ext cx="4872213" cy="4187687"/>
          </a:xfrm>
          <a:prstGeom prst="rect">
            <a:avLst/>
          </a:prstGeom>
        </p:spPr>
        <p:txBody>
          <a:bodyPr t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66468D8-4983-CE08-3BC0-FC770EADD941}"/>
              </a:ext>
            </a:extLst>
          </p:cNvPr>
          <p:cNvSpPr txBox="1">
            <a:spLocks/>
          </p:cNvSpPr>
          <p:nvPr/>
        </p:nvSpPr>
        <p:spPr>
          <a:xfrm>
            <a:off x="10060021" y="-670219"/>
            <a:ext cx="5045444" cy="19806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2200" b="1" i="0" kern="1200" baseline="0">
                <a:solidFill>
                  <a:srgbClr val="211E5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800" b="0" i="0" kern="1200" baseline="0">
                <a:solidFill>
                  <a:srgbClr val="211E5B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b="0" i="0" kern="1200" baseline="0">
                <a:solidFill>
                  <a:srgbClr val="211E5B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b="0" i="0" kern="1200" baseline="0">
                <a:solidFill>
                  <a:srgbClr val="211E5B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30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 kern="1200" baseline="0">
                <a:solidFill>
                  <a:srgbClr val="211E5B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260"/>
              </a:lnSpc>
            </a:pP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54006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75F8-93F0-0757-D8A7-3F85C59C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F0C53-70F8-F2EF-05E8-1A50F95AB2C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3E2DE-D214-409B-DAD1-8E1CB86441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473023"/>
      </p:ext>
    </p:extLst>
  </p:cSld>
  <p:clrMapOvr>
    <a:masterClrMapping/>
  </p:clrMapOvr>
</p:sld>
</file>

<file path=ppt/theme/theme1.xml><?xml version="1.0" encoding="utf-8"?>
<a:theme xmlns:a="http://schemas.openxmlformats.org/drawingml/2006/main" name="A&amp;O fonds">
  <a:themeElements>
    <a:clrScheme name="Custom 53">
      <a:dk1>
        <a:srgbClr val="201E5B"/>
      </a:dk1>
      <a:lt1>
        <a:srgbClr val="FFFFFF"/>
      </a:lt1>
      <a:dk2>
        <a:srgbClr val="41F7AC"/>
      </a:dk2>
      <a:lt2>
        <a:srgbClr val="A3D8E7"/>
      </a:lt2>
      <a:accent1>
        <a:srgbClr val="F9364C"/>
      </a:accent1>
      <a:accent2>
        <a:srgbClr val="F3F2E6"/>
      </a:accent2>
      <a:accent3>
        <a:srgbClr val="50C6D9"/>
      </a:accent3>
      <a:accent4>
        <a:srgbClr val="00AE78"/>
      </a:accent4>
      <a:accent5>
        <a:srgbClr val="FFB90B"/>
      </a:accent5>
      <a:accent6>
        <a:srgbClr val="D5BC93"/>
      </a:accent6>
      <a:hlink>
        <a:srgbClr val="F1736D"/>
      </a:hlink>
      <a:folHlink>
        <a:srgbClr val="918D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cPPT2016-TakeATourTemplate-Revised2018Feb.potx" id="{F31BF39D-3D32-47FC-BFF2-1B27195AA4EF}" vid="{4B0EA534-3CB1-4DB9-8EE1-8E35FBC6C0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2B77EC952059409767C33C33782532" ma:contentTypeVersion="18" ma:contentTypeDescription="Een nieuw document maken." ma:contentTypeScope="" ma:versionID="0dcc859070853c0650b6cee7082b557a">
  <xsd:schema xmlns:xsd="http://www.w3.org/2001/XMLSchema" xmlns:xs="http://www.w3.org/2001/XMLSchema" xmlns:p="http://schemas.microsoft.com/office/2006/metadata/properties" xmlns:ns2="bec1b744-f515-486f-8e62-220301cd8b38" xmlns:ns3="554a111f-11f7-4d43-973b-c22b7e92f5db" targetNamespace="http://schemas.microsoft.com/office/2006/metadata/properties" ma:root="true" ma:fieldsID="2d790215a6470d29189e39e95d0f01f7" ns2:_="" ns3:_="">
    <xsd:import namespace="bec1b744-f515-486f-8e62-220301cd8b38"/>
    <xsd:import namespace="554a111f-11f7-4d43-973b-c22b7e92f5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1b744-f515-486f-8e62-220301cd8b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536dc5d3-1c25-416d-9ff8-30d8d3310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a111f-11f7-4d43-973b-c22b7e92f5d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67a32c-250f-47a0-818a-3a401ba7be7c}" ma:internalName="TaxCatchAll" ma:showField="CatchAllData" ma:web="554a111f-11f7-4d43-973b-c22b7e92f5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c1b744-f515-486f-8e62-220301cd8b38">
      <Terms xmlns="http://schemas.microsoft.com/office/infopath/2007/PartnerControls"/>
    </lcf76f155ced4ddcb4097134ff3c332f>
    <TaxCatchAll xmlns="554a111f-11f7-4d43-973b-c22b7e92f5db" xsi:nil="true"/>
    <SharedWithUsers xmlns="554a111f-11f7-4d43-973b-c22b7e92f5db">
      <UserInfo>
        <DisplayName>Debra Verduin | A&amp;O fonds Gemeenten</DisplayName>
        <AccountId>13</AccountId>
        <AccountType/>
      </UserInfo>
      <UserInfo>
        <DisplayName>Freek Vos | A&amp;O fonds Gemeenten</DisplayName>
        <AccountId>7</AccountId>
        <AccountType/>
      </UserInfo>
      <UserInfo>
        <DisplayName>Farouk Kachtian | A&amp;O fonds Gemeenten</DisplayName>
        <AccountId>508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BAF044-C82B-453E-BEFD-EA3E0EB061D8}"/>
</file>

<file path=customXml/itemProps2.xml><?xml version="1.0" encoding="utf-8"?>
<ds:datastoreItem xmlns:ds="http://schemas.openxmlformats.org/officeDocument/2006/customXml" ds:itemID="{ED3FB7A9-97A9-41E7-8E6C-DEAB6AC7936C}"/>
</file>

<file path=customXml/itemProps3.xml><?xml version="1.0" encoding="utf-8"?>
<ds:datastoreItem xmlns:ds="http://schemas.openxmlformats.org/officeDocument/2006/customXml" ds:itemID="{49A3B8BD-CAAF-40C0-9475-E21CA5D10736}"/>
</file>

<file path=docProps/app.xml><?xml version="1.0" encoding="utf-8"?>
<Properties xmlns="http://schemas.openxmlformats.org/officeDocument/2006/extended-properties" xmlns:vt="http://schemas.openxmlformats.org/officeDocument/2006/docPropsVTypes">
  <Template>WelcomeDoc</Template>
  <TotalTime>1153</TotalTime>
  <Words>282</Words>
  <Application>Microsoft Macintosh PowerPoint</Application>
  <PresentationFormat>Widescreen</PresentationFormat>
  <Paragraphs>52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A&amp;O fonds</vt:lpstr>
      <vt:lpstr>PowerPoint Template A&amp;O fonds Gemeenten</vt:lpstr>
      <vt:lpstr>Omdat je samen verder komt dan alleen.</vt:lpstr>
      <vt:lpstr>Omdat je soms vooruit moet denken.</vt:lpstr>
      <vt:lpstr>Omdat elk gesprek van waarde is.</vt:lpstr>
      <vt:lpstr>Omdat vitaliteit ons verder brengt.</vt:lpstr>
      <vt:lpstr>Omdat talenten mogen bloeien.</vt:lpstr>
      <vt:lpstr>Inhoudsopgave</vt:lpstr>
      <vt:lpstr>Wie zijn wij?</vt:lpstr>
      <vt:lpstr>PowerPoint Presentation</vt:lpstr>
      <vt:lpstr>PowerPoint Presentation</vt:lpstr>
      <vt:lpstr>Meer informatie</vt:lpstr>
      <vt:lpstr>PowerPoint Presentation</vt:lpstr>
      <vt:lpstr>PowerPoint Presentation</vt:lpstr>
      <vt:lpstr>PowerPoint Presentation</vt:lpstr>
      <vt:lpstr>PowerPoint Presentation</vt:lpstr>
      <vt:lpstr>Samen werken aan de toekomst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A&amp;O fonds Gemeenten</dc:title>
  <dc:subject>Standaardpowerpoint</dc:subject>
  <dc:creator>Bastiaan van de Werk</dc:creator>
  <cp:keywords/>
  <dc:description>Bastiaan@vandewerk.nl</dc:description>
  <cp:lastModifiedBy>Reinko Hallenga</cp:lastModifiedBy>
  <cp:revision>56</cp:revision>
  <dcterms:created xsi:type="dcterms:W3CDTF">2019-01-15T13:17:09Z</dcterms:created>
  <dcterms:modified xsi:type="dcterms:W3CDTF">2024-06-11T16:46:01Z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v-rimour@microsoft.com</vt:lpwstr>
  </property>
  <property fmtid="{D5CDD505-2E9C-101B-9397-08002B2CF9AE}" pid="5" name="MSIP_Label_f42aa342-8706-4288-bd11-ebb85995028c_SetDate">
    <vt:lpwstr>2018-02-19T06:21:30.1318915Z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0x0101000B2B77EC952059409767C33C33782532</vt:lpwstr>
  </property>
</Properties>
</file>