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63"/>
  </p:notesMasterIdLst>
  <p:handoutMasterIdLst>
    <p:handoutMasterId r:id="rId64"/>
  </p:handoutMasterIdLst>
  <p:sldIdLst>
    <p:sldId id="273" r:id="rId5"/>
    <p:sldId id="332" r:id="rId6"/>
    <p:sldId id="333" r:id="rId7"/>
    <p:sldId id="334" r:id="rId8"/>
    <p:sldId id="335" r:id="rId9"/>
    <p:sldId id="336" r:id="rId10"/>
    <p:sldId id="337" r:id="rId11"/>
    <p:sldId id="338" r:id="rId12"/>
    <p:sldId id="339" r:id="rId13"/>
    <p:sldId id="340" r:id="rId14"/>
    <p:sldId id="341" r:id="rId15"/>
    <p:sldId id="342" r:id="rId16"/>
    <p:sldId id="343" r:id="rId17"/>
    <p:sldId id="344" r:id="rId18"/>
    <p:sldId id="345" r:id="rId19"/>
    <p:sldId id="346" r:id="rId20"/>
    <p:sldId id="347" r:id="rId21"/>
    <p:sldId id="348" r:id="rId22"/>
    <p:sldId id="349" r:id="rId23"/>
    <p:sldId id="350" r:id="rId24"/>
    <p:sldId id="351" r:id="rId25"/>
    <p:sldId id="352" r:id="rId26"/>
    <p:sldId id="353" r:id="rId27"/>
    <p:sldId id="354" r:id="rId28"/>
    <p:sldId id="355" r:id="rId29"/>
    <p:sldId id="356" r:id="rId30"/>
    <p:sldId id="357" r:id="rId31"/>
    <p:sldId id="358" r:id="rId32"/>
    <p:sldId id="359" r:id="rId33"/>
    <p:sldId id="360" r:id="rId34"/>
    <p:sldId id="361" r:id="rId35"/>
    <p:sldId id="362" r:id="rId36"/>
    <p:sldId id="363" r:id="rId37"/>
    <p:sldId id="364" r:id="rId38"/>
    <p:sldId id="365" r:id="rId39"/>
    <p:sldId id="366" r:id="rId40"/>
    <p:sldId id="367" r:id="rId41"/>
    <p:sldId id="368" r:id="rId42"/>
    <p:sldId id="369" r:id="rId43"/>
    <p:sldId id="370" r:id="rId44"/>
    <p:sldId id="371" r:id="rId45"/>
    <p:sldId id="372" r:id="rId46"/>
    <p:sldId id="373" r:id="rId47"/>
    <p:sldId id="374" r:id="rId48"/>
    <p:sldId id="375" r:id="rId49"/>
    <p:sldId id="376" r:id="rId50"/>
    <p:sldId id="377" r:id="rId51"/>
    <p:sldId id="378" r:id="rId52"/>
    <p:sldId id="379" r:id="rId53"/>
    <p:sldId id="396" r:id="rId54"/>
    <p:sldId id="393" r:id="rId55"/>
    <p:sldId id="394" r:id="rId56"/>
    <p:sldId id="395" r:id="rId57"/>
    <p:sldId id="277" r:id="rId58"/>
    <p:sldId id="289" r:id="rId59"/>
    <p:sldId id="288" r:id="rId60"/>
    <p:sldId id="282" r:id="rId61"/>
    <p:sldId id="285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lides" id="{56F1D1F2-5D08-B04A-9441-D69A4DE12AF6}">
          <p14:sldIdLst>
            <p14:sldId id="273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96"/>
            <p14:sldId id="393"/>
            <p14:sldId id="394"/>
            <p14:sldId id="395"/>
            <p14:sldId id="277"/>
          </p14:sldIdLst>
        </p14:section>
        <p14:section name="Extra slides" id="{1CA57801-992A-CF43-B3B0-C3BC2EBF12B1}">
          <p14:sldIdLst>
            <p14:sldId id="289"/>
            <p14:sldId id="288"/>
            <p14:sldId id="282"/>
            <p14:sldId id="2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87D"/>
    <a:srgbClr val="211E5B"/>
    <a:srgbClr val="8BCCB7"/>
    <a:srgbClr val="F36568"/>
    <a:srgbClr val="8984B3"/>
    <a:srgbClr val="F4F2E6"/>
    <a:srgbClr val="B1EDE8"/>
    <a:srgbClr val="D2B4A6"/>
    <a:srgbClr val="42F7AC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12BE8D-1DF9-4A82-961A-01600DA02601}" v="10" dt="2025-09-18T10:27:14.5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005" autoAdjust="0"/>
  </p:normalViewPr>
  <p:slideViewPr>
    <p:cSldViewPr snapToGrid="0">
      <p:cViewPr varScale="1">
        <p:scale>
          <a:sx n="109" d="100"/>
          <a:sy n="109" d="100"/>
        </p:scale>
        <p:origin x="750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158" d="100"/>
          <a:sy n="158" d="100"/>
        </p:scale>
        <p:origin x="544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0FD8657-D98E-FC42-A24D-4BB1D2027C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0B05DA-186E-5B43-B6A0-1F5B3FA0AD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14E21-E0BF-6B4A-B09B-B61201E9ED3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A01889-75D2-6548-80A9-1D89E0B168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24D27C-45FB-334D-84F0-AFA6737860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FEC32-0455-DD4E-82B2-FD038F51DF3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528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577B-6902-467D-A26C-08A0DD5E4E03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1EA0F-A667-4B49-8422-0062BC55E24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312960448_Self-Determination_Theory_in_Work_Organizations_The_State_of_a_Science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55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>
                <a:hlinkClick r:id="rId3"/>
              </a:rPr>
              <a:t>https://www.researchgate.net/publication/312960448_Self-Determination_Theory_in_Work_Organizations_The_State_of_a_Science</a:t>
            </a:r>
            <a:r>
              <a:rPr lang="nl-NL" sz="1200" dirty="0"/>
              <a:t>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47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85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D538EFE-4CD2-8946-93B1-24C2B5C2DF9D}"/>
              </a:ext>
            </a:extLst>
          </p:cNvPr>
          <p:cNvSpPr/>
          <p:nvPr userDrawn="1"/>
        </p:nvSpPr>
        <p:spPr>
          <a:xfrm rot="-600000">
            <a:off x="1937117" y="3931190"/>
            <a:ext cx="11421220" cy="3948440"/>
          </a:xfrm>
          <a:prstGeom prst="roundRect">
            <a:avLst>
              <a:gd name="adj" fmla="val 96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689983-030D-DE43-9D36-9837FA95BF47}"/>
              </a:ext>
            </a:extLst>
          </p:cNvPr>
          <p:cNvSpPr/>
          <p:nvPr userDrawn="1"/>
        </p:nvSpPr>
        <p:spPr>
          <a:xfrm rot="-600000">
            <a:off x="-834646" y="4395858"/>
            <a:ext cx="4356933" cy="2989662"/>
          </a:xfrm>
          <a:prstGeom prst="roundRect">
            <a:avLst>
              <a:gd name="adj" fmla="val 1091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CDEF7EF-3947-BBD0-F20F-90B44F92A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293145"/>
            <a:ext cx="10520362" cy="115296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54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0F22098-55FA-DDAB-3564-E9DAE5F130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4876800"/>
            <a:ext cx="2845252" cy="136285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4BCC04-CBAA-9A97-9947-0C91AA416D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97966" y="4876800"/>
            <a:ext cx="2974064" cy="75826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931CDFC-F58F-E8F7-312A-9B36B81A07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1" y="2969545"/>
            <a:ext cx="5833829" cy="230855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 err="1"/>
              <a:t>Spreker</a:t>
            </a:r>
            <a:endParaRPr lang="en-GB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7CDBEAA3-B6E9-11E7-A177-2BBAC132AD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851" y="3271170"/>
            <a:ext cx="5833829" cy="23085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2482807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51" userDrawn="1">
          <p15:clr>
            <a:srgbClr val="FBAE40"/>
          </p15:clr>
        </p15:guide>
        <p15:guide id="2" pos="52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ker Dubbel Speci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6F410286-ABC2-7446-EC5B-7A327E917CC1}"/>
              </a:ext>
            </a:extLst>
          </p:cNvPr>
          <p:cNvSpPr/>
          <p:nvPr userDrawn="1"/>
        </p:nvSpPr>
        <p:spPr>
          <a:xfrm>
            <a:off x="6103159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latin typeface="Century Gothic" panose="020B0502020202020204" pitchFamily="34" charset="0"/>
            </a:endParaRP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04342" y="2088000"/>
            <a:ext cx="4860000" cy="4187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52912B-8B8F-23D8-1270-8275111565B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2022" y="2088000"/>
            <a:ext cx="4860000" cy="4187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015719"/>
            <a:ext cx="10512425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E299493-596F-55DE-91CA-8F1A4EB4D5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8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Roo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07267" y="-589010"/>
            <a:ext cx="11223467" cy="5893458"/>
          </a:xfrm>
          <a:prstGeom prst="roundRect">
            <a:avLst>
              <a:gd name="adj" fmla="val 64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026656"/>
            <a:ext cx="6734961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2709000"/>
            <a:ext cx="6731444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B51EC89-BCDE-8C76-E942-6BB8FD96E7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3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dstuk Gro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07267" y="-589010"/>
            <a:ext cx="11223467" cy="5893458"/>
          </a:xfrm>
          <a:prstGeom prst="roundRect">
            <a:avLst>
              <a:gd name="adj" fmla="val 645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026656"/>
            <a:ext cx="6734961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2709000"/>
            <a:ext cx="6731444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B51EC89-BCDE-8C76-E942-6BB8FD96E7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24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stul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07267" y="-589010"/>
            <a:ext cx="11223467" cy="5893458"/>
          </a:xfrm>
          <a:prstGeom prst="roundRect">
            <a:avLst>
              <a:gd name="adj" fmla="val 645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026656"/>
            <a:ext cx="6734961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2709000"/>
            <a:ext cx="6731444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B51EC89-BCDE-8C76-E942-6BB8FD96E7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2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D538EFE-4CD2-8946-93B1-24C2B5C2DF9D}"/>
              </a:ext>
            </a:extLst>
          </p:cNvPr>
          <p:cNvSpPr/>
          <p:nvPr userDrawn="1"/>
        </p:nvSpPr>
        <p:spPr>
          <a:xfrm rot="-600000">
            <a:off x="1937117" y="3931190"/>
            <a:ext cx="11421220" cy="3948440"/>
          </a:xfrm>
          <a:prstGeom prst="roundRect">
            <a:avLst>
              <a:gd name="adj" fmla="val 966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689983-030D-DE43-9D36-9837FA95BF47}"/>
              </a:ext>
            </a:extLst>
          </p:cNvPr>
          <p:cNvSpPr/>
          <p:nvPr userDrawn="1"/>
        </p:nvSpPr>
        <p:spPr>
          <a:xfrm rot="-600000">
            <a:off x="-834646" y="4395858"/>
            <a:ext cx="4356933" cy="2989662"/>
          </a:xfrm>
          <a:prstGeom prst="roundRect">
            <a:avLst>
              <a:gd name="adj" fmla="val 109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0F22098-55FA-DDAB-3564-E9DAE5F130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4876800"/>
            <a:ext cx="2845252" cy="136285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4BCC04-CBAA-9A97-9947-0C91AA416D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97966" y="4876800"/>
            <a:ext cx="2974064" cy="75826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931CDFC-F58F-E8F7-312A-9B36B81A07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7966" y="706551"/>
            <a:ext cx="3994144" cy="230855"/>
          </a:xfrm>
        </p:spPr>
        <p:txBody>
          <a:bodyPr>
            <a:no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 err="1"/>
              <a:t>Spreker</a:t>
            </a:r>
            <a:endParaRPr lang="en-GB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7CDBEAA3-B6E9-11E7-A177-2BBAC132AD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7966" y="948270"/>
            <a:ext cx="3994144" cy="23085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 err="1"/>
              <a:t>Persoonlijke</a:t>
            </a:r>
            <a:r>
              <a:rPr lang="en-GB" dirty="0"/>
              <a:t> </a:t>
            </a:r>
            <a:r>
              <a:rPr lang="en-GB" dirty="0" err="1"/>
              <a:t>gegevens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727DE61-1208-B33B-88BA-43B77DE26FCB}"/>
              </a:ext>
            </a:extLst>
          </p:cNvPr>
          <p:cNvGrpSpPr/>
          <p:nvPr userDrawn="1"/>
        </p:nvGrpSpPr>
        <p:grpSpPr>
          <a:xfrm>
            <a:off x="838201" y="689789"/>
            <a:ext cx="3291114" cy="2215991"/>
            <a:chOff x="1819686" y="556015"/>
            <a:chExt cx="4141695" cy="277847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DB2521-2100-ED4A-9C6E-9E8511EFFA83}"/>
                </a:ext>
              </a:extLst>
            </p:cNvPr>
            <p:cNvSpPr txBox="1"/>
            <p:nvPr/>
          </p:nvSpPr>
          <p:spPr>
            <a:xfrm>
              <a:off x="1819686" y="556015"/>
              <a:ext cx="4141695" cy="27784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" sz="16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Fluwelen</a:t>
              </a:r>
              <a:r>
                <a:rPr lang="de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de" sz="16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Burgwal</a:t>
              </a:r>
              <a:r>
                <a:rPr lang="de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58</a:t>
              </a:r>
            </a:p>
            <a:p>
              <a:r>
                <a:rPr lang="de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Postbus 11560</a:t>
              </a:r>
            </a:p>
            <a:p>
              <a:r>
                <a:rPr lang="de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2502 AN Den Haag</a:t>
              </a:r>
            </a:p>
            <a:p>
              <a:endParaRPr lang="de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r>
                <a:rPr lang="de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070 763 00 30</a:t>
              </a:r>
            </a:p>
            <a:p>
              <a:endParaRPr lang="de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r>
                <a:rPr lang="nl-NL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contact</a:t>
              </a:r>
              <a:r>
                <a:rPr lang="de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@aeno.nl</a:t>
              </a:r>
            </a:p>
            <a:p>
              <a:r>
                <a:rPr lang="de" sz="16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www.aeno.nl</a:t>
              </a:r>
              <a:endParaRPr lang="de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endParaRPr lang="en-US" sz="160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4B68F28-A22A-774C-A735-B7D585188F2B}"/>
                </a:ext>
              </a:extLst>
            </p:cNvPr>
            <p:cNvCxnSpPr>
              <a:cxnSpLocks/>
            </p:cNvCxnSpPr>
            <p:nvPr/>
          </p:nvCxnSpPr>
          <p:spPr>
            <a:xfrm>
              <a:off x="1819686" y="3021447"/>
              <a:ext cx="1632054" cy="0"/>
            </a:xfrm>
            <a:prstGeom prst="line">
              <a:avLst/>
            </a:prstGeom>
            <a:ln w="12700">
              <a:solidFill>
                <a:srgbClr val="42F7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7828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Speciaal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3375"/>
            <a:ext cx="10514011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1015200"/>
            <a:ext cx="10512424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B51EC89-BCDE-8C76-E942-6BB8FD96E7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01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Speciaal Dub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6F410286-ABC2-7446-EC5B-7A327E917CC1}"/>
              </a:ext>
            </a:extLst>
          </p:cNvPr>
          <p:cNvSpPr/>
          <p:nvPr userDrawn="1"/>
        </p:nvSpPr>
        <p:spPr>
          <a:xfrm>
            <a:off x="0" y="1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latin typeface="Century Gothic" panose="020B0502020202020204" pitchFamily="34" charset="0"/>
            </a:endParaRP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4800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015719"/>
            <a:ext cx="10512425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E299493-596F-55DE-91CA-8F1A4EB4D5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7BF3071-9828-3BAA-0AA0-8604DE7E6B8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04342" y="2088000"/>
            <a:ext cx="4860000" cy="41532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1C0AAAA-979C-33DE-E1B9-4BA512CB3A2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2022" y="2088000"/>
            <a:ext cx="4860000" cy="41532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14885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D738187-49FB-BCAE-021D-4D67C9CFFC22}"/>
              </a:ext>
            </a:extLst>
          </p:cNvPr>
          <p:cNvGrpSpPr/>
          <p:nvPr userDrawn="1"/>
        </p:nvGrpSpPr>
        <p:grpSpPr>
          <a:xfrm>
            <a:off x="6180015" y="5013156"/>
            <a:ext cx="6496567" cy="2341702"/>
            <a:chOff x="391811" y="3327607"/>
            <a:chExt cx="9396091" cy="3386841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A83C1F19-3064-5900-0E8F-50F5A4D2C38C}"/>
                </a:ext>
              </a:extLst>
            </p:cNvPr>
            <p:cNvSpPr/>
            <p:nvPr userDrawn="1"/>
          </p:nvSpPr>
          <p:spPr>
            <a:xfrm rot="21000000">
              <a:off x="3151158" y="3327607"/>
              <a:ext cx="6636744" cy="3386841"/>
            </a:xfrm>
            <a:prstGeom prst="roundRect">
              <a:avLst>
                <a:gd name="adj" fmla="val 96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Century Gothic" panose="020B0502020202020204" pitchFamily="34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6357DE4-C2C5-0C1A-6A4C-47E2FE10E7E1}"/>
                </a:ext>
              </a:extLst>
            </p:cNvPr>
            <p:cNvSpPr/>
            <p:nvPr userDrawn="1"/>
          </p:nvSpPr>
          <p:spPr>
            <a:xfrm rot="-600000">
              <a:off x="391811" y="3372600"/>
              <a:ext cx="4356933" cy="2989662"/>
            </a:xfrm>
            <a:prstGeom prst="roundRect">
              <a:avLst>
                <a:gd name="adj" fmla="val 1418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675386F-720C-AA1D-3D05-C675A852F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64657" y="3853542"/>
              <a:ext cx="2845252" cy="136285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EEEA455-9B2C-C37E-F6E0-6235405AE9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39711" y="3863476"/>
              <a:ext cx="2855618" cy="728062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AEF770E7-0A31-6601-AAA1-065B024CB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44000" y="684000"/>
            <a:ext cx="4015573" cy="3600000"/>
          </a:xfrm>
        </p:spPr>
        <p:txBody>
          <a:bodyPr/>
          <a:lstStyle>
            <a:lvl1pPr>
              <a:defRPr/>
            </a:lvl1pPr>
          </a:lstStyle>
          <a:p>
            <a:r>
              <a:rPr lang="en-US" sz="4000" b="1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Omdat</a:t>
            </a:r>
            <a:r>
              <a:rPr lang="en-US" sz="4000" b="1" i="0" dirty="0">
                <a:solidFill>
                  <a:schemeClr val="bg1"/>
                </a:solidFill>
                <a:latin typeface="Century Gothic" panose="020B0502020202020204" pitchFamily="34" charset="0"/>
              </a:rPr>
              <a:t>…</a:t>
            </a:r>
            <a:endParaRPr lang="en-NL" sz="4000" b="1" i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ijdelijke aanduiding voor afbeelding 6">
            <a:extLst>
              <a:ext uri="{FF2B5EF4-FFF2-40B4-BE49-F238E27FC236}">
                <a16:creationId xmlns:a16="http://schemas.microsoft.com/office/drawing/2014/main" id="{48D5431F-8B1A-71F1-6DF6-72590CDD99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973888" cy="6858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268536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63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D738187-49FB-BCAE-021D-4D67C9CFFC22}"/>
              </a:ext>
            </a:extLst>
          </p:cNvPr>
          <p:cNvGrpSpPr/>
          <p:nvPr userDrawn="1"/>
        </p:nvGrpSpPr>
        <p:grpSpPr>
          <a:xfrm>
            <a:off x="6180015" y="5013665"/>
            <a:ext cx="6490747" cy="2336580"/>
            <a:chOff x="391811" y="3328343"/>
            <a:chExt cx="9387674" cy="3379433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A83C1F19-3064-5900-0E8F-50F5A4D2C38C}"/>
                </a:ext>
              </a:extLst>
            </p:cNvPr>
            <p:cNvSpPr/>
            <p:nvPr userDrawn="1"/>
          </p:nvSpPr>
          <p:spPr>
            <a:xfrm rot="21000000">
              <a:off x="3150573" y="3328343"/>
              <a:ext cx="6628912" cy="3379433"/>
            </a:xfrm>
            <a:prstGeom prst="roundRect">
              <a:avLst>
                <a:gd name="adj" fmla="val 96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Century Gothic" panose="020B0502020202020204" pitchFamily="34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6357DE4-C2C5-0C1A-6A4C-47E2FE10E7E1}"/>
                </a:ext>
              </a:extLst>
            </p:cNvPr>
            <p:cNvSpPr/>
            <p:nvPr userDrawn="1"/>
          </p:nvSpPr>
          <p:spPr>
            <a:xfrm rot="-600000">
              <a:off x="391811" y="3372600"/>
              <a:ext cx="4356933" cy="2989662"/>
            </a:xfrm>
            <a:prstGeom prst="roundRect">
              <a:avLst>
                <a:gd name="adj" fmla="val 1418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675386F-720C-AA1D-3D05-C675A852F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64657" y="3853542"/>
              <a:ext cx="2845252" cy="136285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EEEA455-9B2C-C37E-F6E0-6235405AE9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39711" y="3863476"/>
              <a:ext cx="2855618" cy="728062"/>
            </a:xfrm>
            <a:prstGeom prst="rect">
              <a:avLst/>
            </a:prstGeom>
          </p:spPr>
        </p:pic>
      </p:grpSp>
      <p:sp>
        <p:nvSpPr>
          <p:cNvPr id="7" name="Titel 1">
            <a:extLst>
              <a:ext uri="{FF2B5EF4-FFF2-40B4-BE49-F238E27FC236}">
                <a16:creationId xmlns:a16="http://schemas.microsoft.com/office/drawing/2014/main" id="{FED56B51-757A-5CF3-9F8B-23C380FA4D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44000" y="683999"/>
            <a:ext cx="4015573" cy="3600000"/>
          </a:xfrm>
        </p:spPr>
        <p:txBody>
          <a:bodyPr/>
          <a:lstStyle>
            <a:lvl1pPr>
              <a:defRPr/>
            </a:lvl1pPr>
          </a:lstStyle>
          <a:p>
            <a:r>
              <a:rPr lang="en-US" sz="4000" b="1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Omdat</a:t>
            </a:r>
            <a:r>
              <a:rPr lang="en-US" sz="4000" b="1" i="0" dirty="0">
                <a:solidFill>
                  <a:schemeClr val="bg1"/>
                </a:solidFill>
                <a:latin typeface="Century Gothic" panose="020B0502020202020204" pitchFamily="34" charset="0"/>
              </a:rPr>
              <a:t>…</a:t>
            </a:r>
            <a:endParaRPr lang="en-NL" sz="4000" b="1" i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F781DA98-087C-9AF8-3F72-54E77C0815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973888" cy="6858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899705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D738187-49FB-BCAE-021D-4D67C9CFFC22}"/>
              </a:ext>
            </a:extLst>
          </p:cNvPr>
          <p:cNvGrpSpPr/>
          <p:nvPr userDrawn="1"/>
        </p:nvGrpSpPr>
        <p:grpSpPr>
          <a:xfrm>
            <a:off x="6180015" y="5013665"/>
            <a:ext cx="6490747" cy="2336580"/>
            <a:chOff x="391811" y="3328343"/>
            <a:chExt cx="9387674" cy="3379433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A83C1F19-3064-5900-0E8F-50F5A4D2C38C}"/>
                </a:ext>
              </a:extLst>
            </p:cNvPr>
            <p:cNvSpPr/>
            <p:nvPr userDrawn="1"/>
          </p:nvSpPr>
          <p:spPr>
            <a:xfrm rot="21000000">
              <a:off x="3150573" y="3328343"/>
              <a:ext cx="6628912" cy="3379433"/>
            </a:xfrm>
            <a:prstGeom prst="roundRect">
              <a:avLst>
                <a:gd name="adj" fmla="val 96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Century Gothic" panose="020B0502020202020204" pitchFamily="34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6357DE4-C2C5-0C1A-6A4C-47E2FE10E7E1}"/>
                </a:ext>
              </a:extLst>
            </p:cNvPr>
            <p:cNvSpPr/>
            <p:nvPr userDrawn="1"/>
          </p:nvSpPr>
          <p:spPr>
            <a:xfrm rot="-600000">
              <a:off x="391811" y="3372600"/>
              <a:ext cx="4356933" cy="2989662"/>
            </a:xfrm>
            <a:prstGeom prst="roundRect">
              <a:avLst>
                <a:gd name="adj" fmla="val 1418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675386F-720C-AA1D-3D05-C675A852F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64657" y="3853542"/>
              <a:ext cx="2845252" cy="136285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EEEA455-9B2C-C37E-F6E0-6235405AE9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39711" y="3863476"/>
              <a:ext cx="2855618" cy="728062"/>
            </a:xfrm>
            <a:prstGeom prst="rect">
              <a:avLst/>
            </a:prstGeom>
          </p:spPr>
        </p:pic>
      </p:grpSp>
      <p:sp>
        <p:nvSpPr>
          <p:cNvPr id="7" name="Titel 1">
            <a:extLst>
              <a:ext uri="{FF2B5EF4-FFF2-40B4-BE49-F238E27FC236}">
                <a16:creationId xmlns:a16="http://schemas.microsoft.com/office/drawing/2014/main" id="{FED56B51-757A-5CF3-9F8B-23C380FA4D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44000" y="683999"/>
            <a:ext cx="4015573" cy="3600000"/>
          </a:xfrm>
        </p:spPr>
        <p:txBody>
          <a:bodyPr/>
          <a:lstStyle>
            <a:lvl1pPr>
              <a:defRPr/>
            </a:lvl1pPr>
          </a:lstStyle>
          <a:p>
            <a:r>
              <a:rPr lang="en-US" sz="4000" b="1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Omdat</a:t>
            </a:r>
            <a:r>
              <a:rPr lang="en-US" sz="4000" b="1" i="0" dirty="0">
                <a:solidFill>
                  <a:schemeClr val="bg1"/>
                </a:solidFill>
                <a:latin typeface="Century Gothic" panose="020B0502020202020204" pitchFamily="34" charset="0"/>
              </a:rPr>
              <a:t>…</a:t>
            </a:r>
            <a:endParaRPr lang="en-NL" sz="4000" b="1" i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F781DA98-087C-9AF8-3F72-54E77C0815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973888" cy="6858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512002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0BB27A1D-484D-D6F8-7602-9400AAA68F54}"/>
              </a:ext>
            </a:extLst>
          </p:cNvPr>
          <p:cNvSpPr/>
          <p:nvPr userDrawn="1"/>
        </p:nvSpPr>
        <p:spPr>
          <a:xfrm rot="21311498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8F93E84-CD16-A91B-63F7-AB7E90CBC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 (</a:t>
            </a:r>
            <a:r>
              <a:rPr lang="en-US" dirty="0" err="1"/>
              <a:t>inhoudsopgave</a:t>
            </a:r>
            <a:r>
              <a:rPr lang="en-US" dirty="0"/>
              <a:t>)</a:t>
            </a:r>
          </a:p>
        </p:txBody>
      </p:sp>
      <p:sp>
        <p:nvSpPr>
          <p:cNvPr id="20" name="Table Placeholder 19">
            <a:extLst>
              <a:ext uri="{FF2B5EF4-FFF2-40B4-BE49-F238E27FC236}">
                <a16:creationId xmlns:a16="http://schemas.microsoft.com/office/drawing/2014/main" id="{9E63D5B4-43C8-C1EC-C847-9C38027E226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200" y="2232000"/>
            <a:ext cx="10290242" cy="39147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tabel wilt toevoegen</a:t>
            </a:r>
            <a:endParaRPr lang="en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1223C5A-C4D6-9F48-671B-9F4F8397F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75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eld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D738187-49FB-BCAE-021D-4D67C9CFFC22}"/>
              </a:ext>
            </a:extLst>
          </p:cNvPr>
          <p:cNvGrpSpPr/>
          <p:nvPr userDrawn="1"/>
        </p:nvGrpSpPr>
        <p:grpSpPr>
          <a:xfrm>
            <a:off x="6180015" y="5013665"/>
            <a:ext cx="6490747" cy="2336580"/>
            <a:chOff x="391811" y="3328343"/>
            <a:chExt cx="9387674" cy="3379433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A83C1F19-3064-5900-0E8F-50F5A4D2C38C}"/>
                </a:ext>
              </a:extLst>
            </p:cNvPr>
            <p:cNvSpPr/>
            <p:nvPr userDrawn="1"/>
          </p:nvSpPr>
          <p:spPr>
            <a:xfrm rot="21000000">
              <a:off x="3150573" y="3328343"/>
              <a:ext cx="6628912" cy="3379433"/>
            </a:xfrm>
            <a:prstGeom prst="roundRect">
              <a:avLst>
                <a:gd name="adj" fmla="val 96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Century Gothic" panose="020B0502020202020204" pitchFamily="34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6357DE4-C2C5-0C1A-6A4C-47E2FE10E7E1}"/>
                </a:ext>
              </a:extLst>
            </p:cNvPr>
            <p:cNvSpPr/>
            <p:nvPr userDrawn="1"/>
          </p:nvSpPr>
          <p:spPr>
            <a:xfrm rot="-600000">
              <a:off x="391811" y="3372600"/>
              <a:ext cx="4356933" cy="2989662"/>
            </a:xfrm>
            <a:prstGeom prst="roundRect">
              <a:avLst>
                <a:gd name="adj" fmla="val 14185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675386F-720C-AA1D-3D05-C675A852F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64657" y="3853542"/>
              <a:ext cx="2845252" cy="136285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EEEA455-9B2C-C37E-F6E0-6235405AE9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39711" y="3863476"/>
              <a:ext cx="2855618" cy="728062"/>
            </a:xfrm>
            <a:prstGeom prst="rect">
              <a:avLst/>
            </a:prstGeom>
          </p:spPr>
        </p:pic>
      </p:grpSp>
      <p:sp>
        <p:nvSpPr>
          <p:cNvPr id="7" name="Titel 1">
            <a:extLst>
              <a:ext uri="{FF2B5EF4-FFF2-40B4-BE49-F238E27FC236}">
                <a16:creationId xmlns:a16="http://schemas.microsoft.com/office/drawing/2014/main" id="{FED56B51-757A-5CF3-9F8B-23C380FA4D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44000" y="683999"/>
            <a:ext cx="4015573" cy="3600000"/>
          </a:xfrm>
        </p:spPr>
        <p:txBody>
          <a:bodyPr/>
          <a:lstStyle>
            <a:lvl1pPr>
              <a:defRPr/>
            </a:lvl1pPr>
          </a:lstStyle>
          <a:p>
            <a:r>
              <a:rPr lang="en-US" sz="4000" b="1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Omdat</a:t>
            </a:r>
            <a:r>
              <a:rPr lang="en-US" sz="4000" b="1" i="0" dirty="0">
                <a:solidFill>
                  <a:schemeClr val="bg1"/>
                </a:solidFill>
                <a:latin typeface="Century Gothic" panose="020B0502020202020204" pitchFamily="34" charset="0"/>
              </a:rPr>
              <a:t>…</a:t>
            </a:r>
            <a:endParaRPr lang="en-NL" sz="4000" b="1" i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F781DA98-087C-9AF8-3F72-54E77C0815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973888" cy="6858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222720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eld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D738187-49FB-BCAE-021D-4D67C9CFFC22}"/>
              </a:ext>
            </a:extLst>
          </p:cNvPr>
          <p:cNvGrpSpPr/>
          <p:nvPr userDrawn="1"/>
        </p:nvGrpSpPr>
        <p:grpSpPr>
          <a:xfrm>
            <a:off x="6180015" y="5013665"/>
            <a:ext cx="6490747" cy="2336580"/>
            <a:chOff x="391811" y="3328343"/>
            <a:chExt cx="9387674" cy="3379433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A83C1F19-3064-5900-0E8F-50F5A4D2C38C}"/>
                </a:ext>
              </a:extLst>
            </p:cNvPr>
            <p:cNvSpPr/>
            <p:nvPr userDrawn="1"/>
          </p:nvSpPr>
          <p:spPr>
            <a:xfrm rot="21000000">
              <a:off x="3150573" y="3328343"/>
              <a:ext cx="6628912" cy="3379433"/>
            </a:xfrm>
            <a:prstGeom prst="roundRect">
              <a:avLst>
                <a:gd name="adj" fmla="val 96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Century Gothic" panose="020B0502020202020204" pitchFamily="34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6357DE4-C2C5-0C1A-6A4C-47E2FE10E7E1}"/>
                </a:ext>
              </a:extLst>
            </p:cNvPr>
            <p:cNvSpPr/>
            <p:nvPr userDrawn="1"/>
          </p:nvSpPr>
          <p:spPr>
            <a:xfrm rot="-600000">
              <a:off x="391811" y="3372600"/>
              <a:ext cx="4356933" cy="2989662"/>
            </a:xfrm>
            <a:prstGeom prst="roundRect">
              <a:avLst>
                <a:gd name="adj" fmla="val 14185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675386F-720C-AA1D-3D05-C675A852F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64657" y="3853542"/>
              <a:ext cx="2845252" cy="136285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EEEA455-9B2C-C37E-F6E0-6235405AE9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39711" y="3863476"/>
              <a:ext cx="2855618" cy="728062"/>
            </a:xfrm>
            <a:prstGeom prst="rect">
              <a:avLst/>
            </a:prstGeom>
          </p:spPr>
        </p:pic>
      </p:grpSp>
      <p:sp>
        <p:nvSpPr>
          <p:cNvPr id="7" name="Titel 1">
            <a:extLst>
              <a:ext uri="{FF2B5EF4-FFF2-40B4-BE49-F238E27FC236}">
                <a16:creationId xmlns:a16="http://schemas.microsoft.com/office/drawing/2014/main" id="{FED56B51-757A-5CF3-9F8B-23C380FA4D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44000" y="683999"/>
            <a:ext cx="4015573" cy="3600000"/>
          </a:xfrm>
        </p:spPr>
        <p:txBody>
          <a:bodyPr/>
          <a:lstStyle>
            <a:lvl1pPr>
              <a:defRPr/>
            </a:lvl1pPr>
          </a:lstStyle>
          <a:p>
            <a:r>
              <a:rPr lang="en-US" sz="4000" b="1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Omdat</a:t>
            </a:r>
            <a:r>
              <a:rPr lang="en-US" sz="4000" b="1" i="0" dirty="0">
                <a:solidFill>
                  <a:schemeClr val="bg1"/>
                </a:solidFill>
                <a:latin typeface="Century Gothic" panose="020B0502020202020204" pitchFamily="34" charset="0"/>
              </a:rPr>
              <a:t>…</a:t>
            </a:r>
            <a:endParaRPr lang="en-NL" sz="4000" b="1" i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F781DA98-087C-9AF8-3F72-54E77C0815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973888" cy="6858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236057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jzon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6EDA266F-88D5-F857-932D-2FCEB84DCB06}"/>
              </a:ext>
            </a:extLst>
          </p:cNvPr>
          <p:cNvSpPr/>
          <p:nvPr userDrawn="1"/>
        </p:nvSpPr>
        <p:spPr>
          <a:xfrm rot="-300000">
            <a:off x="-639066" y="1624366"/>
            <a:ext cx="7278735" cy="6003104"/>
          </a:xfrm>
          <a:prstGeom prst="roundRect">
            <a:avLst>
              <a:gd name="adj" fmla="val 545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B8691D32-1410-0CCC-797F-C48706061872}"/>
              </a:ext>
            </a:extLst>
          </p:cNvPr>
          <p:cNvSpPr/>
          <p:nvPr userDrawn="1"/>
        </p:nvSpPr>
        <p:spPr>
          <a:xfrm rot="-300000">
            <a:off x="6034187" y="1330032"/>
            <a:ext cx="7724817" cy="6003104"/>
          </a:xfrm>
          <a:prstGeom prst="roundRect">
            <a:avLst>
              <a:gd name="adj" fmla="val 545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4800"/>
            <a:ext cx="11000844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27851" y="2088000"/>
            <a:ext cx="5076000" cy="38976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52912B-8B8F-23D8-1270-8275111565B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2021" y="2087999"/>
            <a:ext cx="5076000" cy="38976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6EA13E6-A137-BDF6-BADA-E433606A92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03B8F200-2347-78F0-B71C-8953827797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015201"/>
            <a:ext cx="10514013" cy="72000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nl-NL" dirty="0"/>
              <a:t>Uitleg</a:t>
            </a:r>
          </a:p>
        </p:txBody>
      </p:sp>
    </p:spTree>
    <p:extLst>
      <p:ext uri="{BB962C8B-B14F-4D97-AF65-F5344CB8AC3E}">
        <p14:creationId xmlns:p14="http://schemas.microsoft.com/office/powerpoint/2010/main" val="1519880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jzon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3C469C58-C0D4-141D-32DC-2EFD0C91A854}"/>
              </a:ext>
            </a:extLst>
          </p:cNvPr>
          <p:cNvSpPr/>
          <p:nvPr userDrawn="1"/>
        </p:nvSpPr>
        <p:spPr>
          <a:xfrm rot="21311498">
            <a:off x="-912945" y="-926512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F6C6ED9D-B50C-4682-6D93-D0E81EBD353B}"/>
              </a:ext>
            </a:extLst>
          </p:cNvPr>
          <p:cNvSpPr/>
          <p:nvPr userDrawn="1"/>
        </p:nvSpPr>
        <p:spPr>
          <a:xfrm rot="-300000">
            <a:off x="6238399" y="1534243"/>
            <a:ext cx="6585581" cy="4114954"/>
          </a:xfrm>
          <a:prstGeom prst="roundRect">
            <a:avLst>
              <a:gd name="adj" fmla="val 839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4800"/>
            <a:ext cx="10512425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52912B-8B8F-23D8-1270-8275111565B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2022" y="2340000"/>
            <a:ext cx="5141299" cy="39012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7E46079-5958-6944-C94D-18B61AAFBB3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246722" y="2340000"/>
            <a:ext cx="3881721" cy="28764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aseline="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aseline="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E38AB7E-36FF-28AF-C8CF-4667D0DA93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32AC0C8F-6CE3-18EE-AFCD-E58ECEA25B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8" y="1015200"/>
            <a:ext cx="10512425" cy="7200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Uitleg</a:t>
            </a:r>
          </a:p>
        </p:txBody>
      </p:sp>
    </p:spTree>
    <p:extLst>
      <p:ext uri="{BB962C8B-B14F-4D97-AF65-F5344CB8AC3E}">
        <p14:creationId xmlns:p14="http://schemas.microsoft.com/office/powerpoint/2010/main" val="17157101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jzond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7D2ED021-EFA3-FA61-40CB-51CA5BDEE03B}"/>
              </a:ext>
            </a:extLst>
          </p:cNvPr>
          <p:cNvSpPr/>
          <p:nvPr userDrawn="1"/>
        </p:nvSpPr>
        <p:spPr>
          <a:xfrm rot="21311498">
            <a:off x="-912945" y="-926512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4800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52912B-8B8F-23D8-1270-8275111565B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2022" y="2340000"/>
            <a:ext cx="5141299" cy="38652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8556C78-DE83-BE74-EE84-5AEF016BC969}"/>
              </a:ext>
            </a:extLst>
          </p:cNvPr>
          <p:cNvSpPr/>
          <p:nvPr userDrawn="1"/>
        </p:nvSpPr>
        <p:spPr>
          <a:xfrm rot="-300000">
            <a:off x="6238193" y="1529517"/>
            <a:ext cx="6694029" cy="4114954"/>
          </a:xfrm>
          <a:prstGeom prst="roundRect">
            <a:avLst>
              <a:gd name="adj" fmla="val 839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7E46079-5958-6944-C94D-18B61AAFBB3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246722" y="2340000"/>
            <a:ext cx="3881721" cy="28764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E38AB7E-36FF-28AF-C8CF-4667D0DA93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  <p:sp>
        <p:nvSpPr>
          <p:cNvPr id="7" name="Tijdelijke aanduiding voor tekst 12">
            <a:extLst>
              <a:ext uri="{FF2B5EF4-FFF2-40B4-BE49-F238E27FC236}">
                <a16:creationId xmlns:a16="http://schemas.microsoft.com/office/drawing/2014/main" id="{2BF6C158-660D-96D6-5E16-4C240C1316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8" y="1015719"/>
            <a:ext cx="10512425" cy="72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l-NL" dirty="0"/>
              <a:t>Uitleg</a:t>
            </a:r>
          </a:p>
        </p:txBody>
      </p:sp>
    </p:spTree>
    <p:extLst>
      <p:ext uri="{BB962C8B-B14F-4D97-AF65-F5344CB8AC3E}">
        <p14:creationId xmlns:p14="http://schemas.microsoft.com/office/powerpoint/2010/main" val="10760065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015719"/>
            <a:ext cx="10512425" cy="72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B51EC89-BCDE-8C76-E942-6BB8FD96E7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23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Br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B8B996F-F74E-769B-7571-E5E7337B62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188857"/>
          </a:xfrm>
          <a:solidFill>
            <a:schemeClr val="accent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NL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A2FB9DF-8035-4053-274A-9E543F35A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001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cht Dubbel Speciaal">
  <p:cSld name="1_Licht Dubbel Speciaal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9"/>
          <p:cNvSpPr/>
          <p:nvPr/>
        </p:nvSpPr>
        <p:spPr>
          <a:xfrm>
            <a:off x="6103159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Google Shape;72;p29"/>
          <p:cNvSpPr/>
          <p:nvPr/>
        </p:nvSpPr>
        <p:spPr>
          <a:xfrm rot="-288502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" name="Google Shape;73;p29"/>
          <p:cNvSpPr txBox="1">
            <a:spLocks noGrp="1"/>
          </p:cNvSpPr>
          <p:nvPr>
            <p:ph type="title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 b="1" i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body" idx="1"/>
          </p:nvPr>
        </p:nvSpPr>
        <p:spPr>
          <a:xfrm>
            <a:off x="839788" y="1006292"/>
            <a:ext cx="10512425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5" name="Google Shape;75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26108" y="6082539"/>
            <a:ext cx="1052210" cy="5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29"/>
          <p:cNvSpPr txBox="1">
            <a:spLocks noGrp="1"/>
          </p:cNvSpPr>
          <p:nvPr>
            <p:ph type="body" idx="2"/>
          </p:nvPr>
        </p:nvSpPr>
        <p:spPr>
          <a:xfrm>
            <a:off x="6504342" y="2088000"/>
            <a:ext cx="4860000" cy="418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211E5B"/>
              </a:buClr>
              <a:buSzPts val="2200"/>
              <a:buNone/>
              <a:defRPr sz="22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800"/>
              <a:buChar char="•"/>
              <a:defRPr sz="18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600"/>
              <a:buChar char="•"/>
              <a:defRPr sz="16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175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400"/>
              <a:buChar char="•"/>
              <a:defRPr sz="14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04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200"/>
              <a:buChar char="•"/>
              <a:defRPr sz="120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body" idx="3"/>
          </p:nvPr>
        </p:nvSpPr>
        <p:spPr>
          <a:xfrm>
            <a:off x="842022" y="2088000"/>
            <a:ext cx="4860000" cy="418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211E5B"/>
              </a:buClr>
              <a:buSzPts val="2200"/>
              <a:buNone/>
              <a:defRPr sz="22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800"/>
              <a:buChar char="•"/>
              <a:defRPr sz="18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30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600"/>
              <a:buChar char="•"/>
              <a:defRPr sz="16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175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400"/>
              <a:buChar char="•"/>
              <a:defRPr sz="1400" b="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048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11E5B"/>
              </a:buClr>
              <a:buSzPts val="1200"/>
              <a:buChar char="•"/>
              <a:defRPr sz="1200">
                <a:solidFill>
                  <a:srgbClr val="211E5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1458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ht Nor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ADC4EE78-3541-724C-F7E3-A014250CF5F0}"/>
              </a:ext>
            </a:extLst>
          </p:cNvPr>
          <p:cNvSpPr/>
          <p:nvPr userDrawn="1"/>
        </p:nvSpPr>
        <p:spPr>
          <a:xfrm rot="21311498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52912B-8B8F-23D8-1270-8275111565B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2022" y="2232000"/>
            <a:ext cx="10510191" cy="4187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015719"/>
            <a:ext cx="10512425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B51EC89-BCDE-8C76-E942-6BB8FD96E7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77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ht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015719"/>
            <a:ext cx="10512425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B26D7C4-47E1-E3B3-8B89-1ED0F96FD3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0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ht Dub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12945" y="-926512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52912B-8B8F-23D8-1270-8275111565B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2022" y="2088000"/>
            <a:ext cx="4860000" cy="4187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015719"/>
            <a:ext cx="10512425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8D248-CAAE-34CA-E505-BC505693607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510300" y="2088000"/>
            <a:ext cx="4860000" cy="4187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EA721CC-F625-D85E-87F9-7EAFF7B9F5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63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ht Dubbel Speci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6F410286-ABC2-7446-EC5B-7A327E917CC1}"/>
              </a:ext>
            </a:extLst>
          </p:cNvPr>
          <p:cNvSpPr/>
          <p:nvPr userDrawn="1"/>
        </p:nvSpPr>
        <p:spPr>
          <a:xfrm>
            <a:off x="6103159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latin typeface="Century Gothic" panose="020B0502020202020204" pitchFamily="34" charset="0"/>
            </a:endParaRP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006292"/>
            <a:ext cx="10512425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E299493-596F-55DE-91CA-8F1A4EB4D5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32BD6E-A1D0-B576-0A90-05C6BCC1E9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04342" y="2088000"/>
            <a:ext cx="4860000" cy="4187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B10118-2AD8-528D-227E-41A7D8B01F4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2022" y="2088000"/>
            <a:ext cx="4860000" cy="4187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25725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ker Nor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52912B-8B8F-23D8-1270-8275111565B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2022" y="2088000"/>
            <a:ext cx="10510191" cy="4187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015719"/>
            <a:ext cx="10512425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B51EC89-BCDE-8C76-E942-6BB8FD96E7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09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ker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015200"/>
            <a:ext cx="10512425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4539DD49-86D2-2E17-77E5-2C50BEC5C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98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ker Dub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52912B-8B8F-23D8-1270-8275111565B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2022" y="2088000"/>
            <a:ext cx="4860000" cy="4187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015719"/>
            <a:ext cx="10512425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8D248-CAAE-34CA-E505-BC505693607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510300" y="2088000"/>
            <a:ext cx="4860000" cy="4187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EA721CC-F625-D85E-87F9-7EAFF7B9F5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36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88" y="335446"/>
            <a:ext cx="10515600" cy="720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800" y="18252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7" r:id="rId3"/>
    <p:sldLayoutId id="2147483689" r:id="rId4"/>
    <p:sldLayoutId id="2147483688" r:id="rId5"/>
    <p:sldLayoutId id="2147483697" r:id="rId6"/>
    <p:sldLayoutId id="2147483692" r:id="rId7"/>
    <p:sldLayoutId id="2147483690" r:id="rId8"/>
    <p:sldLayoutId id="2147483691" r:id="rId9"/>
    <p:sldLayoutId id="2147483685" r:id="rId10"/>
    <p:sldLayoutId id="2147483702" r:id="rId11"/>
    <p:sldLayoutId id="2147483703" r:id="rId12"/>
    <p:sldLayoutId id="2147483704" r:id="rId13"/>
    <p:sldLayoutId id="2147483677" r:id="rId14"/>
    <p:sldLayoutId id="2147483693" r:id="rId15"/>
    <p:sldLayoutId id="2147483696" r:id="rId16"/>
    <p:sldLayoutId id="2147483679" r:id="rId17"/>
    <p:sldLayoutId id="2147483680" r:id="rId18"/>
    <p:sldLayoutId id="2147483705" r:id="rId19"/>
    <p:sldLayoutId id="2147483706" r:id="rId20"/>
    <p:sldLayoutId id="2147483707" r:id="rId21"/>
    <p:sldLayoutId id="2147483684" r:id="rId22"/>
    <p:sldLayoutId id="2147483698" r:id="rId23"/>
    <p:sldLayoutId id="2147483699" r:id="rId24"/>
    <p:sldLayoutId id="2147483695" r:id="rId25"/>
    <p:sldLayoutId id="2147483678" r:id="rId26"/>
    <p:sldLayoutId id="2147483708" r:id="rId27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0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210" userDrawn="1">
          <p15:clr>
            <a:srgbClr val="F26B43"/>
          </p15:clr>
        </p15:guide>
        <p15:guide id="4" pos="211" userDrawn="1">
          <p15:clr>
            <a:srgbClr val="F26B43"/>
          </p15:clr>
        </p15:guide>
        <p15:guide id="5" pos="7469" userDrawn="1">
          <p15:clr>
            <a:srgbClr val="F26B43"/>
          </p15:clr>
        </p15:guide>
        <p15:guide id="6" pos="529" userDrawn="1">
          <p15:clr>
            <a:srgbClr val="F26B43"/>
          </p15:clr>
        </p15:guide>
        <p15:guide id="7" pos="71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11.jpg"/><Relationship Id="rId12" Type="http://schemas.openxmlformats.org/officeDocument/2006/relationships/image" Target="../media/image3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8.jpg"/><Relationship Id="rId5" Type="http://schemas.openxmlformats.org/officeDocument/2006/relationships/image" Target="../media/image33.jpeg"/><Relationship Id="rId10" Type="http://schemas.openxmlformats.org/officeDocument/2006/relationships/image" Target="../media/image37.jpeg"/><Relationship Id="rId4" Type="http://schemas.openxmlformats.org/officeDocument/2006/relationships/image" Target="../media/image32.jpg"/><Relationship Id="rId9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z="3600" dirty="0"/>
              <a:t>Intrinsieke motivatie als sleutel </a:t>
            </a:r>
            <a:br>
              <a:rPr lang="nl-NL" sz="3600" dirty="0"/>
            </a:br>
            <a:r>
              <a:rPr lang="nl-NL" sz="3600" dirty="0"/>
              <a:t>Aan de slag met de Zelfdeterminatietheorie (ZDT)</a:t>
            </a:r>
            <a:endParaRPr lang="en-US" sz="3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FA1E8-50EE-D345-DDB3-3F1FA83078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Matthijs Steenveld</a:t>
            </a:r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34B572-BABB-1840-BC17-8CA1353D8906}"/>
              </a:ext>
            </a:extLst>
          </p:cNvPr>
          <p:cNvSpPr txBox="1"/>
          <p:nvPr/>
        </p:nvSpPr>
        <p:spPr>
          <a:xfrm>
            <a:off x="4974336" y="8814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A36393C-04BB-0E28-9F5D-1F3EA8D87D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5315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DAA4F4-A3A0-3406-AF2A-D05716988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Autonomie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E4867F0-D9EF-54DB-9F4D-688F5A9F42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voldoende eigen keus wat en hoe je iets doet – </a:t>
            </a:r>
            <a:r>
              <a:rPr lang="nl-NL" i="1" dirty="0"/>
              <a:t>niet gestuurd</a:t>
            </a:r>
          </a:p>
        </p:txBody>
      </p:sp>
      <p:pic>
        <p:nvPicPr>
          <p:cNvPr id="4" name="Tijdelijke aanduiding voor afbeelding 6">
            <a:extLst>
              <a:ext uri="{FF2B5EF4-FFF2-40B4-BE49-F238E27FC236}">
                <a16:creationId xmlns:a16="http://schemas.microsoft.com/office/drawing/2014/main" id="{60289E5D-90F2-ED39-64E5-6CD428493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4" b="11244"/>
          <a:stretch>
            <a:fillRect/>
          </a:stretch>
        </p:blipFill>
        <p:spPr>
          <a:xfrm>
            <a:off x="2" y="1981889"/>
            <a:ext cx="12191998" cy="628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80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FB1831-0A6B-5459-77E4-6F945728C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Autonomie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F9C97A-1897-2ECC-E44B-C82CEAB0E75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Niet ‘doen wat je wilt’ (vrijheid haalt grenzen weg maar geeft geen doel)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Het gevoel dat je doet waar je achter staat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Geen druk, dwang, sturing, controle om iets te doen</a:t>
            </a:r>
            <a:endParaRPr lang="nl-NL" i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Hoe? Gehoord worden, betekenisvolle keuzes maken, niet gecontroleerd/gestuurd, meepraten, eigen waarden volgen</a:t>
            </a:r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C932BDE-B7C0-57D2-138D-221FEA643A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361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599BE-659C-21B0-6B85-241BD4238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EA2E45-7ACC-D5D1-A88E-898BAE077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Verbondenheid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F2D542C-1C79-AD65-D6D9-413CEB160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relaties met de mensen om je heen.  Voel je je gezien, erkend, gewaardeerd?</a:t>
            </a:r>
          </a:p>
        </p:txBody>
      </p:sp>
      <p:pic>
        <p:nvPicPr>
          <p:cNvPr id="5" name="Tijdelijke aanduiding voor afbeelding 7">
            <a:extLst>
              <a:ext uri="{FF2B5EF4-FFF2-40B4-BE49-F238E27FC236}">
                <a16:creationId xmlns:a16="http://schemas.microsoft.com/office/drawing/2014/main" id="{A0F6F8C9-8DCD-2EF4-747A-9D33685F36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7" b="11367"/>
          <a:stretch>
            <a:fillRect/>
          </a:stretch>
        </p:blipFill>
        <p:spPr>
          <a:xfrm>
            <a:off x="2" y="1520982"/>
            <a:ext cx="12191998" cy="628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88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C897A2-9E97-95FE-C3B1-CBA656AAA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Verbondenheid – ‘I matter’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51AEE1-27C5-57A1-CF6B-BE03E21E70F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(Positieve) relaties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Maar ook je gewaardeerd voelen, onvoorwaardelijk geaccepteerd door anderen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Om wie je bent, niet enkel om prestaties</a:t>
            </a:r>
            <a:br>
              <a:rPr lang="nl-NL" dirty="0"/>
            </a:b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Hoe? Contacten op het werk, samenwerken, waardering krijgen en geven, iets kunnen doen voor een ander</a:t>
            </a:r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ACE73B7-4798-FE85-CBAC-F29FC02CE4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310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C0832-1605-26AA-D145-B23D5B2A9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9205BD-1407-90A9-527A-DD92C361F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/>
              <a:t>Competentie</a:t>
            </a:r>
            <a:br>
              <a:rPr lang="nl-NL" sz="4000" dirty="0"/>
            </a:b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EA23B15-F02A-0A1E-24F9-A3A08D3C44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sz="1800" dirty="0"/>
              <a:t>vaardig om met uitdagingen om</a:t>
            </a:r>
            <a:endParaRPr lang="nl-NL" dirty="0"/>
          </a:p>
        </p:txBody>
      </p:sp>
      <p:pic>
        <p:nvPicPr>
          <p:cNvPr id="4" name="Tijdelijke aanduiding voor afbeelding 7">
            <a:extLst>
              <a:ext uri="{FF2B5EF4-FFF2-40B4-BE49-F238E27FC236}">
                <a16:creationId xmlns:a16="http://schemas.microsoft.com/office/drawing/2014/main" id="{6E2FBC2A-C35F-A7C9-BEB9-6725D5E121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5" b="9245"/>
          <a:stretch>
            <a:fillRect/>
          </a:stretch>
        </p:blipFill>
        <p:spPr>
          <a:xfrm>
            <a:off x="2" y="1735719"/>
            <a:ext cx="12191998" cy="628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70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E7E40-0372-267F-3F2F-8638AE052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A5831E-19FE-098E-353B-76AA4FE86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Competentie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557C0A-752F-EA16-412C-48405C13409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Effectief kunnen handelen in je omgeving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Stapsgewijs leren: laat mensen in een leerproces zich overwegend competent voelen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Inzetten van sterke kanten en vaardigheden geeft gevoel van competentie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Hoe? Passende uitdaging (niet te makkelijk, niet te moeilijk), leren van elkaar, voldoende helderheid in taken, ruimte voor vragen/fouten/leren</a:t>
            </a:r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69082A7-44C2-E571-0DB7-C1536F543A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896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E89D5-33E6-E9B5-8967-5708F5485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7096D0-DFF8-412C-B6C1-5580D2701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3D46107-4A80-112F-1AC7-C272D8FF3E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afbeelding 5">
            <a:extLst>
              <a:ext uri="{FF2B5EF4-FFF2-40B4-BE49-F238E27FC236}">
                <a16:creationId xmlns:a16="http://schemas.microsoft.com/office/drawing/2014/main" id="{E53594E3-2C37-B7C5-5093-080187365C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1" b="11361"/>
          <a:stretch>
            <a:fillRect/>
          </a:stretch>
        </p:blipFill>
        <p:spPr>
          <a:xfrm>
            <a:off x="0" y="-280657"/>
            <a:ext cx="12191998" cy="628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552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3B24E-C698-E759-8D7F-E012705BB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33998F-63AF-C063-E57F-44373345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i="1" dirty="0"/>
              <a:t>World Café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07371D-CD86-F856-5FC7-6D2A68C1534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rgbClr val="3D387D"/>
                </a:solidFill>
              </a:rPr>
              <a:t>Wat </a:t>
            </a:r>
            <a:r>
              <a:rPr lang="nl-NL" b="1" dirty="0">
                <a:solidFill>
                  <a:srgbClr val="3D387D"/>
                </a:solidFill>
              </a:rPr>
              <a:t>ondersteunt</a:t>
            </a:r>
            <a:r>
              <a:rPr lang="nl-NL" dirty="0">
                <a:solidFill>
                  <a:srgbClr val="3D387D"/>
                </a:solidFill>
              </a:rPr>
              <a:t> en wat </a:t>
            </a:r>
            <a:r>
              <a:rPr lang="nl-NL" b="1" dirty="0">
                <a:solidFill>
                  <a:srgbClr val="3D387D"/>
                </a:solidFill>
              </a:rPr>
              <a:t>dwarsboomt </a:t>
            </a:r>
            <a:r>
              <a:rPr lang="nl-NL" dirty="0">
                <a:solidFill>
                  <a:srgbClr val="3D387D"/>
                </a:solidFill>
              </a:rPr>
              <a:t>de basisbehoeftes voor jouw team?</a:t>
            </a:r>
          </a:p>
          <a:p>
            <a:endParaRPr lang="nl-NL" b="1" dirty="0">
              <a:solidFill>
                <a:srgbClr val="3D387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rgbClr val="3D387D"/>
                </a:solidFill>
              </a:rPr>
              <a:t>Autonomie: </a:t>
            </a:r>
            <a:r>
              <a:rPr lang="nl-NL" dirty="0">
                <a:solidFill>
                  <a:srgbClr val="3D387D"/>
                </a:solidFill>
              </a:rPr>
              <a:t>voldoende eigen keus, niet gestuurd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rgbClr val="3D387D"/>
                </a:solidFill>
              </a:rPr>
              <a:t>Verbondenheid: </a:t>
            </a:r>
            <a:r>
              <a:rPr lang="nl-NL" dirty="0">
                <a:solidFill>
                  <a:srgbClr val="3D387D"/>
                </a:solidFill>
              </a:rPr>
              <a:t>relaties en het gevoel dat je ertoe doet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rgbClr val="3D387D"/>
                </a:solidFill>
              </a:rPr>
              <a:t>Competentie: </a:t>
            </a:r>
            <a:r>
              <a:rPr lang="nl-NL" dirty="0">
                <a:solidFill>
                  <a:srgbClr val="3D387D"/>
                </a:solidFill>
              </a:rPr>
              <a:t>vaardig om met uitdagingen om te gaan</a:t>
            </a:r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6DCF4F4-88C5-C9B9-8BA9-8FDA75BD44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Kijk eens naar jouw team…</a:t>
            </a:r>
          </a:p>
        </p:txBody>
      </p:sp>
    </p:spTree>
    <p:extLst>
      <p:ext uri="{BB962C8B-B14F-4D97-AF65-F5344CB8AC3E}">
        <p14:creationId xmlns:p14="http://schemas.microsoft.com/office/powerpoint/2010/main" val="292838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C495C-5FD3-5A2C-44D5-D441A6963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EDC8CE-A8FF-1D35-6942-8E4F9D4DB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i="1" dirty="0"/>
              <a:t>World Café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C8628A-66CE-0203-EC80-C9070A350B4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nl-NL" dirty="0"/>
              <a:t>Wat is voor jou de meest opvallende ondersteuner of dwarsbomer van een basisbehoefte?</a:t>
            </a:r>
          </a:p>
          <a:p>
            <a:endParaRPr lang="nl-NL" dirty="0"/>
          </a:p>
          <a:p>
            <a:r>
              <a:rPr lang="nl-NL" dirty="0"/>
              <a:t>Deel op de chat: </a:t>
            </a:r>
          </a:p>
          <a:p>
            <a:pPr marL="0" indent="0">
              <a:buNone/>
            </a:pPr>
            <a:r>
              <a:rPr lang="nl-NL" b="1" i="1" dirty="0">
                <a:solidFill>
                  <a:srgbClr val="3D387D"/>
                </a:solidFill>
              </a:rPr>
              <a:t>‘steunt/dwarsboomt behoefte + korte beschrijving’</a:t>
            </a:r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A48AAC0-4754-A328-824C-65BEAC3A9C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Kijk eens naar jouw team…</a:t>
            </a:r>
          </a:p>
        </p:txBody>
      </p:sp>
    </p:spTree>
    <p:extLst>
      <p:ext uri="{BB962C8B-B14F-4D97-AF65-F5344CB8AC3E}">
        <p14:creationId xmlns:p14="http://schemas.microsoft.com/office/powerpoint/2010/main" val="1584759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534736-F7FE-C98F-791D-B31CF4FE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Enkele voorbeelden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5225EC-CB1D-4E1D-0D87-AAA396BC2D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4" name="Tabel 7">
            <a:extLst>
              <a:ext uri="{FF2B5EF4-FFF2-40B4-BE49-F238E27FC236}">
                <a16:creationId xmlns:a16="http://schemas.microsoft.com/office/drawing/2014/main" id="{4DB131D6-4537-FE38-7CEE-EEBFE0FD2E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8577474"/>
              </p:ext>
            </p:extLst>
          </p:nvPr>
        </p:nvGraphicFramePr>
        <p:xfrm>
          <a:off x="0" y="1435883"/>
          <a:ext cx="12192000" cy="5429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7517">
                  <a:extLst>
                    <a:ext uri="{9D8B030D-6E8A-4147-A177-3AD203B41FA5}">
                      <a16:colId xmlns:a16="http://schemas.microsoft.com/office/drawing/2014/main" val="745520369"/>
                    </a:ext>
                  </a:extLst>
                </a:gridCol>
                <a:gridCol w="4938616">
                  <a:extLst>
                    <a:ext uri="{9D8B030D-6E8A-4147-A177-3AD203B41FA5}">
                      <a16:colId xmlns:a16="http://schemas.microsoft.com/office/drawing/2014/main" val="1636456808"/>
                    </a:ext>
                  </a:extLst>
                </a:gridCol>
                <a:gridCol w="5055867">
                  <a:extLst>
                    <a:ext uri="{9D8B030D-6E8A-4147-A177-3AD203B41FA5}">
                      <a16:colId xmlns:a16="http://schemas.microsoft.com/office/drawing/2014/main" val="769692774"/>
                    </a:ext>
                  </a:extLst>
                </a:gridCol>
              </a:tblGrid>
              <a:tr h="449735">
                <a:tc>
                  <a:txBody>
                    <a:bodyPr/>
                    <a:lstStyle/>
                    <a:p>
                      <a:endParaRPr lang="nl-NL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52A5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2400" dirty="0">
                          <a:solidFill>
                            <a:schemeClr val="tx1"/>
                          </a:solidFill>
                        </a:rPr>
                        <a:t>Ondersteunen</a:t>
                      </a:r>
                    </a:p>
                  </a:txBody>
                  <a:tcPr>
                    <a:solidFill>
                      <a:srgbClr val="952A5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2400" dirty="0">
                          <a:solidFill>
                            <a:schemeClr val="tx1"/>
                          </a:solidFill>
                        </a:rPr>
                        <a:t>Dwarsbomen</a:t>
                      </a:r>
                    </a:p>
                  </a:txBody>
                  <a:tcPr>
                    <a:solidFill>
                      <a:srgbClr val="952A5A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357641"/>
                  </a:ext>
                </a:extLst>
              </a:tr>
              <a:tr h="1750839">
                <a:tc>
                  <a:txBody>
                    <a:bodyPr/>
                    <a:lstStyle/>
                    <a:p>
                      <a:r>
                        <a:rPr lang="nl-NL" sz="2000" b="1" dirty="0"/>
                        <a:t>Autonomie</a:t>
                      </a:r>
                    </a:p>
                  </a:txBody>
                  <a:tcPr>
                    <a:solidFill>
                      <a:srgbClr val="952A5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Geen onnodige tijdsdruk</a:t>
                      </a:r>
                    </a:p>
                    <a:p>
                      <a:r>
                        <a:rPr lang="nl-NL" sz="2000" dirty="0"/>
                        <a:t>Keuzeruimte voor doelen</a:t>
                      </a:r>
                    </a:p>
                    <a:p>
                      <a:r>
                        <a:rPr lang="nl-NL" sz="2000" dirty="0"/>
                        <a:t>Betrokken in prioriteiten bepalen</a:t>
                      </a:r>
                    </a:p>
                    <a:p>
                      <a:r>
                        <a:rPr lang="nl-NL" sz="2000" dirty="0"/>
                        <a:t>Uitleg over belang van taak</a:t>
                      </a:r>
                    </a:p>
                    <a:p>
                      <a:r>
                        <a:rPr lang="nl-NL" sz="2000" dirty="0"/>
                        <a:t>Keuze in hoe/wanneer je iets doet</a:t>
                      </a:r>
                    </a:p>
                  </a:txBody>
                  <a:tcPr>
                    <a:solidFill>
                      <a:srgbClr val="9EBF43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Druk leggen op uitkomsten</a:t>
                      </a:r>
                    </a:p>
                    <a:p>
                      <a:r>
                        <a:rPr lang="nl-NL" sz="2000" dirty="0"/>
                        <a:t>Straffen (in woord en actie)</a:t>
                      </a:r>
                    </a:p>
                    <a:p>
                      <a:r>
                        <a:rPr lang="nl-NL" sz="2000" dirty="0"/>
                        <a:t>Doelen opleggen zonder gesprek</a:t>
                      </a:r>
                    </a:p>
                    <a:p>
                      <a:r>
                        <a:rPr lang="nl-NL" sz="2000" dirty="0"/>
                        <a:t>Controlerende beloningen (als.. dan ..)</a:t>
                      </a:r>
                    </a:p>
                    <a:p>
                      <a:r>
                        <a:rPr lang="nl-NL" sz="2000" dirty="0"/>
                        <a:t>Surveillance, controle, etc.</a:t>
                      </a:r>
                    </a:p>
                  </a:txBody>
                  <a:tcPr>
                    <a:solidFill>
                      <a:srgbClr val="CD492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372758"/>
                  </a:ext>
                </a:extLst>
              </a:tr>
              <a:tr h="14707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b="1" dirty="0"/>
                        <a:t>Competentie</a:t>
                      </a:r>
                    </a:p>
                  </a:txBody>
                  <a:tcPr>
                    <a:solidFill>
                      <a:srgbClr val="952A5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Optimale uitdaging bieden</a:t>
                      </a:r>
                    </a:p>
                    <a:p>
                      <a:r>
                        <a:rPr lang="nl-NL" sz="2000" dirty="0"/>
                        <a:t>Bekrachtigende feedback</a:t>
                      </a:r>
                    </a:p>
                    <a:p>
                      <a:r>
                        <a:rPr lang="nl-NL" sz="2000" dirty="0"/>
                        <a:t>Beloning waarvan je leert wat goed is</a:t>
                      </a:r>
                    </a:p>
                    <a:p>
                      <a:r>
                        <a:rPr lang="nl-NL" sz="2000" dirty="0"/>
                        <a:t>Je vaardigheden in mogen zetten</a:t>
                      </a:r>
                    </a:p>
                  </a:txBody>
                  <a:tcPr>
                    <a:solidFill>
                      <a:srgbClr val="9EBF43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Te moeilijke taken zonder hulp</a:t>
                      </a:r>
                    </a:p>
                    <a:p>
                      <a:r>
                        <a:rPr lang="nl-NL" sz="2000" dirty="0"/>
                        <a:t>Negatieve feedback (dit is fout)</a:t>
                      </a:r>
                    </a:p>
                    <a:p>
                      <a:r>
                        <a:rPr lang="nl-NL" sz="2000" dirty="0"/>
                        <a:t>Werkobstakels (rolconflict, gedoe, </a:t>
                      </a:r>
                      <a:r>
                        <a:rPr lang="nl-NL" sz="2000" dirty="0" err="1"/>
                        <a:t>etc</a:t>
                      </a:r>
                      <a:r>
                        <a:rPr lang="nl-NL" sz="2000" dirty="0"/>
                        <a:t>)</a:t>
                      </a:r>
                    </a:p>
                    <a:p>
                      <a:r>
                        <a:rPr lang="nl-NL" sz="2000" dirty="0"/>
                        <a:t>Te makkelijk, saai, eentonig werk</a:t>
                      </a:r>
                    </a:p>
                  </a:txBody>
                  <a:tcPr>
                    <a:solidFill>
                      <a:srgbClr val="CD492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870018"/>
                  </a:ext>
                </a:extLst>
              </a:tr>
              <a:tr h="17508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b="1" dirty="0"/>
                        <a:t>Verbondenheid</a:t>
                      </a:r>
                    </a:p>
                    <a:p>
                      <a:endParaRPr lang="nl-NL" sz="2000" b="1" dirty="0"/>
                    </a:p>
                  </a:txBody>
                  <a:tcPr>
                    <a:solidFill>
                      <a:srgbClr val="952A5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Empathie, warmte, aandacht</a:t>
                      </a:r>
                    </a:p>
                    <a:p>
                      <a:r>
                        <a:rPr lang="nl-NL" sz="2000" dirty="0"/>
                        <a:t>Emoties erkennen</a:t>
                      </a:r>
                    </a:p>
                    <a:p>
                      <a:r>
                        <a:rPr lang="nl-NL" sz="2000" dirty="0"/>
                        <a:t>Waardering uitspreken voor mensen</a:t>
                      </a:r>
                    </a:p>
                    <a:p>
                      <a:r>
                        <a:rPr lang="nl-NL" sz="2000" dirty="0"/>
                        <a:t>Mensen de kans geven bij te dragen</a:t>
                      </a:r>
                    </a:p>
                  </a:txBody>
                  <a:tcPr>
                    <a:solidFill>
                      <a:srgbClr val="9EBF43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‘Koude’ interacties, puur op de taak</a:t>
                      </a:r>
                    </a:p>
                    <a:p>
                      <a:r>
                        <a:rPr lang="nl-NL" sz="2000" dirty="0"/>
                        <a:t>Mensen niet bedanken</a:t>
                      </a:r>
                    </a:p>
                    <a:p>
                      <a:r>
                        <a:rPr lang="nl-NL" sz="2000" dirty="0"/>
                        <a:t>Sommige mensen links laten liggen (want ‘geen klik’)</a:t>
                      </a:r>
                    </a:p>
                  </a:txBody>
                  <a:tcPr>
                    <a:solidFill>
                      <a:srgbClr val="CD492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859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7318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08B7A6-E083-2260-E836-B11189EF6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Omdat vitaliteit ons verder brengt.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0FD710E-F4AD-6E41-1E4A-F11EB27DB4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4" t="16339" r="22304" b="11123"/>
          <a:stretch/>
        </p:blipFill>
        <p:spPr>
          <a:xfrm>
            <a:off x="-34290" y="0"/>
            <a:ext cx="6973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04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28A49-C8A3-F208-48F7-39A8A2523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17EC4D-8884-AAC2-B7FA-322A1886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Ondersteun de basisbehoeftes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A6B47B-D026-7FA6-5AD6-8134684B16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gesprekstechnieken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F308412C-037C-34AA-E94D-0DFEA0AD03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5433961"/>
              </p:ext>
            </p:extLst>
          </p:nvPr>
        </p:nvGraphicFramePr>
        <p:xfrm>
          <a:off x="0" y="1877033"/>
          <a:ext cx="12192000" cy="49809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17536266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55489062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920571996"/>
                    </a:ext>
                  </a:extLst>
                </a:gridCol>
              </a:tblGrid>
              <a:tr h="980831">
                <a:tc>
                  <a:txBody>
                    <a:bodyPr/>
                    <a:lstStyle/>
                    <a:p>
                      <a:pPr algn="ctr"/>
                      <a:r>
                        <a:rPr lang="nl-NL" sz="2800" dirty="0"/>
                        <a:t>Autonomie</a:t>
                      </a:r>
                    </a:p>
                    <a:p>
                      <a:pPr algn="ctr"/>
                      <a:r>
                        <a:rPr lang="nl-NL" sz="2200" b="0" i="1" dirty="0"/>
                        <a:t>Eigen keuze, geen druk</a:t>
                      </a:r>
                    </a:p>
                  </a:txBody>
                  <a:tcPr>
                    <a:solidFill>
                      <a:srgbClr val="9EBF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/>
                        <a:t>Verbondenheid</a:t>
                      </a:r>
                    </a:p>
                    <a:p>
                      <a:pPr algn="ctr"/>
                      <a:r>
                        <a:rPr lang="nl-NL" sz="2200" b="0" i="1" dirty="0"/>
                        <a:t>Contact, je gewaardeerd voelen</a:t>
                      </a:r>
                    </a:p>
                  </a:txBody>
                  <a:tcPr>
                    <a:solidFill>
                      <a:srgbClr val="952A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/>
                        <a:t>Competentie</a:t>
                      </a:r>
                    </a:p>
                    <a:p>
                      <a:pPr algn="ctr"/>
                      <a:r>
                        <a:rPr lang="nl-NL" sz="2200" b="0" i="1" dirty="0"/>
                        <a:t>Gevoel dat je ‘het’ kunt</a:t>
                      </a:r>
                    </a:p>
                  </a:txBody>
                  <a:tcPr>
                    <a:solidFill>
                      <a:srgbClr val="CD49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702556"/>
                  </a:ext>
                </a:extLst>
              </a:tr>
              <a:tr h="3792247">
                <a:tc>
                  <a:txBody>
                    <a:bodyPr/>
                    <a:lstStyle/>
                    <a:p>
                      <a:r>
                        <a:rPr lang="nl-NL" sz="1800" dirty="0"/>
                        <a:t>Mee in perspectief ander (open, accepterend, nieuwsgierig)</a:t>
                      </a:r>
                    </a:p>
                    <a:p>
                      <a:endParaRPr lang="nl-NL" sz="1800" dirty="0"/>
                    </a:p>
                    <a:p>
                      <a:r>
                        <a:rPr lang="nl-NL" sz="1800" dirty="0"/>
                        <a:t>Bied keuzeruimte; betekenisvolle inbreng; betekenisvolle uitleg</a:t>
                      </a:r>
                    </a:p>
                    <a:p>
                      <a:endParaRPr lang="nl-NL" sz="1800" dirty="0"/>
                    </a:p>
                    <a:p>
                      <a:r>
                        <a:rPr lang="nl-NL" sz="1800" dirty="0"/>
                        <a:t>Geen controlerende druk/ beloning (ook niet jouw goedkeuring)</a:t>
                      </a:r>
                    </a:p>
                    <a:p>
                      <a:endParaRPr lang="nl-NL" sz="1800" dirty="0"/>
                    </a:p>
                    <a:p>
                      <a:r>
                        <a:rPr lang="nl-NL" sz="1800" dirty="0"/>
                        <a:t>Begrens zo steunend mogelijk</a:t>
                      </a:r>
                    </a:p>
                  </a:txBody>
                  <a:tcPr>
                    <a:solidFill>
                      <a:srgbClr val="9EBF43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Onvoorwaardelijk </a:t>
                      </a:r>
                      <a:r>
                        <a:rPr lang="nl-NL" sz="1800" i="1" dirty="0" err="1"/>
                        <a:t>positive</a:t>
                      </a:r>
                      <a:r>
                        <a:rPr lang="nl-NL" sz="1800" i="1" dirty="0"/>
                        <a:t> </a:t>
                      </a:r>
                      <a:r>
                        <a:rPr lang="nl-NL" sz="1800" i="1" dirty="0" err="1"/>
                        <a:t>regard</a:t>
                      </a:r>
                      <a:endParaRPr lang="nl-NL" sz="1800" i="0" dirty="0"/>
                    </a:p>
                    <a:p>
                      <a:endParaRPr lang="nl-NL" sz="1800" i="0" dirty="0"/>
                    </a:p>
                    <a:p>
                      <a:r>
                        <a:rPr lang="nl-NL" sz="1800" i="0" dirty="0"/>
                        <a:t>Nieuwsgierig naar ander</a:t>
                      </a:r>
                    </a:p>
                    <a:p>
                      <a:endParaRPr lang="nl-NL" sz="1800" i="0" dirty="0"/>
                    </a:p>
                    <a:p>
                      <a:r>
                        <a:rPr lang="nl-NL" sz="1800" i="0" dirty="0"/>
                        <a:t>Erken/</a:t>
                      </a:r>
                      <a:r>
                        <a:rPr lang="nl-NL" sz="1800" i="0"/>
                        <a:t>accepteer conflict </a:t>
                      </a:r>
                      <a:r>
                        <a:rPr lang="nl-NL" sz="1800" i="0" dirty="0"/>
                        <a:t>en weerstand</a:t>
                      </a:r>
                    </a:p>
                    <a:p>
                      <a:endParaRPr lang="nl-NL" sz="1800" i="0" dirty="0"/>
                    </a:p>
                    <a:p>
                      <a:r>
                        <a:rPr lang="nl-NL" sz="1800" i="0" dirty="0"/>
                        <a:t>Authentiek en transparant</a:t>
                      </a:r>
                    </a:p>
                    <a:p>
                      <a:endParaRPr lang="nl-NL" sz="1800" dirty="0"/>
                    </a:p>
                  </a:txBody>
                  <a:tcPr>
                    <a:solidFill>
                      <a:srgbClr val="952A5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Help om obstakels te identificeren</a:t>
                      </a:r>
                    </a:p>
                    <a:p>
                      <a:endParaRPr lang="nl-NL" sz="1800" dirty="0"/>
                    </a:p>
                    <a:p>
                      <a:r>
                        <a:rPr lang="nl-NL" sz="1800" dirty="0"/>
                        <a:t>Zoek optimale uitdaging</a:t>
                      </a:r>
                    </a:p>
                    <a:p>
                      <a:endParaRPr lang="nl-NL" sz="1800" dirty="0"/>
                    </a:p>
                    <a:p>
                      <a:r>
                        <a:rPr lang="nl-NL" sz="1800" dirty="0"/>
                        <a:t>Moedig interne locus of control (eigen invloed) aan</a:t>
                      </a:r>
                    </a:p>
                    <a:p>
                      <a:endParaRPr lang="nl-NL" sz="1800" dirty="0"/>
                    </a:p>
                    <a:p>
                      <a:r>
                        <a:rPr lang="nl-NL" sz="1800" dirty="0"/>
                        <a:t>Bied informatieve feedback (ook op succes) en vertrouwen</a:t>
                      </a:r>
                    </a:p>
                    <a:p>
                      <a:endParaRPr lang="nl-NL" sz="1800" dirty="0"/>
                    </a:p>
                    <a:p>
                      <a:r>
                        <a:rPr lang="nl-NL" sz="1800" dirty="0"/>
                        <a:t>Moedig zelfreflectie aan</a:t>
                      </a:r>
                    </a:p>
                    <a:p>
                      <a:endParaRPr lang="nl-NL" sz="1800" dirty="0"/>
                    </a:p>
                  </a:txBody>
                  <a:tcPr>
                    <a:solidFill>
                      <a:srgbClr val="CD492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4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5174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69504-8C51-A06C-B2F8-E406C3E9C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F11AD0-5ABF-4752-F34B-432E08859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800" dirty="0"/>
              <a:t>Waar zie jij nog een uitdaging om dit toe te passen? 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343245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6AA06-69AD-93D7-648A-2FF621B02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5FE214-F74C-8AF7-58A2-696AD3642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/>
              <a:t>Pauze</a:t>
            </a:r>
            <a:br>
              <a:rPr lang="nl-NL" sz="4000" dirty="0"/>
            </a:b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BEDB3F-D839-5A32-94F1-4ADD24E236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Tijdelijke aanduiding voor afbeelding 5">
            <a:extLst>
              <a:ext uri="{FF2B5EF4-FFF2-40B4-BE49-F238E27FC236}">
                <a16:creationId xmlns:a16="http://schemas.microsoft.com/office/drawing/2014/main" id="{932EF705-A640-94BE-A580-68CC9EF3E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3" b="11373"/>
          <a:stretch>
            <a:fillRect/>
          </a:stretch>
        </p:blipFill>
        <p:spPr>
          <a:xfrm>
            <a:off x="-793" y="1735719"/>
            <a:ext cx="12191998" cy="628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46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EA303-D742-A5A7-F22D-24535843A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9E8AC9-7FEB-AA48-F392-7B13FFB29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/>
              <a:t>Pauze</a:t>
            </a:r>
            <a:br>
              <a:rPr lang="nl-NL" sz="4000" dirty="0"/>
            </a:br>
            <a:endParaRPr lang="nl-NL" dirty="0"/>
          </a:p>
        </p:txBody>
      </p:sp>
      <p:pic>
        <p:nvPicPr>
          <p:cNvPr id="5" name="Tijdelijke aanduiding voor afbeelding 5">
            <a:extLst>
              <a:ext uri="{FF2B5EF4-FFF2-40B4-BE49-F238E27FC236}">
                <a16:creationId xmlns:a16="http://schemas.microsoft.com/office/drawing/2014/main" id="{28F19AC7-6B9C-34D9-9EB5-21ADF2ACE6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3" b="11373"/>
          <a:stretch>
            <a:fillRect/>
          </a:stretch>
        </p:blipFill>
        <p:spPr>
          <a:xfrm>
            <a:off x="-793" y="1735719"/>
            <a:ext cx="12191998" cy="6280786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E856E47-B891-93EA-6ECA-C6E7A83332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57213" y="3301719"/>
            <a:ext cx="4646611" cy="1785670"/>
          </a:xfrm>
        </p:spPr>
        <p:txBody>
          <a:bodyPr>
            <a:noAutofit/>
          </a:bodyPr>
          <a:lstStyle/>
          <a:p>
            <a:r>
              <a:rPr lang="nl-NL" sz="2800" dirty="0">
                <a:solidFill>
                  <a:schemeClr val="bg1"/>
                </a:solidFill>
              </a:rPr>
              <a:t>Even opladen: </a:t>
            </a:r>
          </a:p>
          <a:p>
            <a:r>
              <a:rPr lang="nl-NL" sz="2800" i="1" dirty="0">
                <a:solidFill>
                  <a:schemeClr val="bg1"/>
                </a:solidFill>
              </a:rPr>
              <a:t>Wat geeft jou een dosis autonomie, verbondenheid en/of competentie? </a:t>
            </a:r>
            <a:endParaRPr lang="nl-NL" sz="2800" dirty="0">
              <a:solidFill>
                <a:schemeClr val="bg1"/>
              </a:solidFill>
            </a:endParaRPr>
          </a:p>
          <a:p>
            <a:endParaRPr lang="nl-N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775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7D16A-6668-406F-71FC-DE4B3E5C9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A6057D-5DFB-D30A-93CF-5B2C068BD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Motivatie volgens zelfdeterminatietheorie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721739-6C96-0AF2-6A5D-C6F8B6219E4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Continuüm </a:t>
            </a:r>
            <a:r>
              <a:rPr lang="nl-NL" dirty="0"/>
              <a:t>van meer extrinsiek (gecontroleerd) naar meer intrinsiek (autonoom) gemotiveerd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Meer intrinsiek? Voelt fijner en is ‘krachtiger’, duurzamer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Basisbehoeftes meer vervuld? Dat leidt tot meer intrinsieke, autonome motivatie</a:t>
            </a:r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283C58C-2C65-33A9-9C27-CBCB5CE7D2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1973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D18B6-B039-7107-CBB0-3E5D662F1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FB48C8-4540-E42F-F8BF-6885AAF38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Werkvorm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7E82CB-11CA-BE46-E565-31B87360F11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nl-NL" dirty="0"/>
              <a:t>Bij elke motivatievorm: bedenk één concreet voorbeeld:</a:t>
            </a:r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8BA19C7-CE79-73A9-B0C0-7D3962F2A1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Motivatie op een rijtje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6BD18FF3-CFCE-E30C-8AD7-F3362FA9C4F8}"/>
              </a:ext>
            </a:extLst>
          </p:cNvPr>
          <p:cNvGrpSpPr/>
          <p:nvPr/>
        </p:nvGrpSpPr>
        <p:grpSpPr>
          <a:xfrm>
            <a:off x="3540764" y="3291947"/>
            <a:ext cx="5108883" cy="2067791"/>
            <a:chOff x="458438" y="1049482"/>
            <a:chExt cx="5318907" cy="2067791"/>
          </a:xfrm>
        </p:grpSpPr>
        <p:sp>
          <p:nvSpPr>
            <p:cNvPr id="6" name="Rechthoek: afgeronde hoeken 5">
              <a:extLst>
                <a:ext uri="{FF2B5EF4-FFF2-40B4-BE49-F238E27FC236}">
                  <a16:creationId xmlns:a16="http://schemas.microsoft.com/office/drawing/2014/main" id="{9CB029E5-EF77-933C-78AD-8447333F69E3}"/>
                </a:ext>
              </a:extLst>
            </p:cNvPr>
            <p:cNvSpPr/>
            <p:nvPr/>
          </p:nvSpPr>
          <p:spPr>
            <a:xfrm>
              <a:off x="458438" y="1049482"/>
              <a:ext cx="5318907" cy="2067791"/>
            </a:xfrm>
            <a:prstGeom prst="roundRect">
              <a:avLst/>
            </a:prstGeom>
            <a:solidFill>
              <a:srgbClr val="3D387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BAC09A15-B0AF-86BC-98C7-BE15465F8F55}"/>
                </a:ext>
              </a:extLst>
            </p:cNvPr>
            <p:cNvSpPr txBox="1"/>
            <p:nvPr/>
          </p:nvSpPr>
          <p:spPr>
            <a:xfrm>
              <a:off x="566305" y="1112557"/>
              <a:ext cx="5065568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8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Voorbeeld uit jouw praktijk: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28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Bij welke taak,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28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Op welk moment,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28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Welke collega(’s)?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2281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342DA-A464-00D5-86E5-1D6961205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B7987F-1B1F-AD97-86B7-186B32A3E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Niet gemotiveerd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37199A5-988C-8935-804A-4EE8B06F34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3060E47F-4395-3CD7-906B-D6E0395BC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z="2000" dirty="0"/>
          </a:p>
          <a:p>
            <a:r>
              <a:rPr lang="nl-NL" sz="2000" dirty="0"/>
              <a:t>Verschillende oorzaken mogelijk: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Je voelt je niet competent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Je vindt het niet interessant (ziet het nut niet)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Je bent actief tegen (en dus gemotiveerd om tegendraads te handelen)</a:t>
            </a:r>
          </a:p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0FCE364-3D05-485B-BD95-2B99A18140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4" y="2605851"/>
            <a:ext cx="6532830" cy="3669836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33FCFD2A-737E-943D-C3DA-15028CC01D9E}"/>
              </a:ext>
            </a:extLst>
          </p:cNvPr>
          <p:cNvGrpSpPr/>
          <p:nvPr/>
        </p:nvGrpSpPr>
        <p:grpSpPr>
          <a:xfrm rot="249167">
            <a:off x="7365402" y="199995"/>
            <a:ext cx="4704073" cy="1903946"/>
            <a:chOff x="458438" y="1049482"/>
            <a:chExt cx="5318907" cy="2067791"/>
          </a:xfrm>
        </p:grpSpPr>
        <p:sp>
          <p:nvSpPr>
            <p:cNvPr id="4" name="Rechthoek: afgeronde hoeken 3">
              <a:extLst>
                <a:ext uri="{FF2B5EF4-FFF2-40B4-BE49-F238E27FC236}">
                  <a16:creationId xmlns:a16="http://schemas.microsoft.com/office/drawing/2014/main" id="{C377985C-B43A-1457-8914-2AEBC53F8B7E}"/>
                </a:ext>
              </a:extLst>
            </p:cNvPr>
            <p:cNvSpPr/>
            <p:nvPr/>
          </p:nvSpPr>
          <p:spPr>
            <a:xfrm>
              <a:off x="458438" y="1049482"/>
              <a:ext cx="5318907" cy="2067791"/>
            </a:xfrm>
            <a:prstGeom prst="roundRect">
              <a:avLst/>
            </a:prstGeom>
            <a:solidFill>
              <a:srgbClr val="3D387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078E7EE7-0697-196C-0B9C-9A9FE40D3B1F}"/>
                </a:ext>
              </a:extLst>
            </p:cNvPr>
            <p:cNvSpPr txBox="1"/>
            <p:nvPr/>
          </p:nvSpPr>
          <p:spPr>
            <a:xfrm>
              <a:off x="566305" y="1168128"/>
              <a:ext cx="5065567" cy="1704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Voorbeeld uit jouw praktijk: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Bij welke taak,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Op welk moment,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Welke collega(’s)?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477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91DE5-AE7F-B70B-58C2-97B510438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EBF1E1-05CF-8021-621E-CB8E447E7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Externe druk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2E6586AE-8EAC-28BC-2314-B993B5B70C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63B38ECC-7FD6-0616-EFAE-346F15D31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Omdat je gestraft of beloond wordt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Omdat je gewaardeerd of afgekeurd wordt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D32CA9F-4FA9-03C8-4B92-351D6E85D9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62" y="2584147"/>
            <a:ext cx="6571468" cy="3691540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8CA3DCBF-30C5-84CF-CCC9-5FD1FDE30326}"/>
              </a:ext>
            </a:extLst>
          </p:cNvPr>
          <p:cNvGrpSpPr/>
          <p:nvPr/>
        </p:nvGrpSpPr>
        <p:grpSpPr>
          <a:xfrm rot="249167">
            <a:off x="7365402" y="199995"/>
            <a:ext cx="4704073" cy="1903946"/>
            <a:chOff x="458438" y="1049482"/>
            <a:chExt cx="5318907" cy="2067791"/>
          </a:xfrm>
        </p:grpSpPr>
        <p:sp>
          <p:nvSpPr>
            <p:cNvPr id="7" name="Rechthoek: afgeronde hoeken 6">
              <a:extLst>
                <a:ext uri="{FF2B5EF4-FFF2-40B4-BE49-F238E27FC236}">
                  <a16:creationId xmlns:a16="http://schemas.microsoft.com/office/drawing/2014/main" id="{2B98987C-C5B8-2F98-8CD5-1E718D29BDF2}"/>
                </a:ext>
              </a:extLst>
            </p:cNvPr>
            <p:cNvSpPr/>
            <p:nvPr/>
          </p:nvSpPr>
          <p:spPr>
            <a:xfrm>
              <a:off x="458438" y="1049482"/>
              <a:ext cx="5318907" cy="2067791"/>
            </a:xfrm>
            <a:prstGeom prst="roundRect">
              <a:avLst/>
            </a:prstGeom>
            <a:solidFill>
              <a:srgbClr val="3D387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443A0D35-F466-3026-4E85-94F48D0D5B81}"/>
                </a:ext>
              </a:extLst>
            </p:cNvPr>
            <p:cNvSpPr txBox="1"/>
            <p:nvPr/>
          </p:nvSpPr>
          <p:spPr>
            <a:xfrm>
              <a:off x="566305" y="1168128"/>
              <a:ext cx="5065567" cy="1704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Voorbeeld uit jouw praktijk: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Bij welke taak,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Op welk moment,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Welke collega(’s)?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505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57A53-290C-B48D-1853-6E9BC9051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74AEAD-7BAB-B6B0-4068-B24E3C81E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Interne druk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E2A8F29B-AAD8-9EF1-8FC1-C53F2D3F4F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BEF1F6D9-D843-0147-94B1-C815EC7F7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Omdat je jezelf straft of beloont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Vanwege schaamte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012F891-DDED-E119-4E58-AC533EBE71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106" y="2615691"/>
            <a:ext cx="6515312" cy="3659996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338BD351-3917-2E2E-EB77-CDED9363932D}"/>
              </a:ext>
            </a:extLst>
          </p:cNvPr>
          <p:cNvGrpSpPr/>
          <p:nvPr/>
        </p:nvGrpSpPr>
        <p:grpSpPr>
          <a:xfrm rot="249167">
            <a:off x="7365402" y="199995"/>
            <a:ext cx="4704073" cy="1903946"/>
            <a:chOff x="458438" y="1049482"/>
            <a:chExt cx="5318907" cy="2067791"/>
          </a:xfrm>
        </p:grpSpPr>
        <p:sp>
          <p:nvSpPr>
            <p:cNvPr id="7" name="Rechthoek: afgeronde hoeken 6">
              <a:extLst>
                <a:ext uri="{FF2B5EF4-FFF2-40B4-BE49-F238E27FC236}">
                  <a16:creationId xmlns:a16="http://schemas.microsoft.com/office/drawing/2014/main" id="{7698EC4A-C789-3790-2F86-0D9B63A5531A}"/>
                </a:ext>
              </a:extLst>
            </p:cNvPr>
            <p:cNvSpPr/>
            <p:nvPr/>
          </p:nvSpPr>
          <p:spPr>
            <a:xfrm>
              <a:off x="458438" y="1049482"/>
              <a:ext cx="5318907" cy="2067791"/>
            </a:xfrm>
            <a:prstGeom prst="roundRect">
              <a:avLst/>
            </a:prstGeom>
            <a:solidFill>
              <a:srgbClr val="3D387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ED170FD0-398D-A9B9-044D-B1974D81D213}"/>
                </a:ext>
              </a:extLst>
            </p:cNvPr>
            <p:cNvSpPr txBox="1"/>
            <p:nvPr/>
          </p:nvSpPr>
          <p:spPr>
            <a:xfrm>
              <a:off x="566305" y="1168128"/>
              <a:ext cx="5065567" cy="1704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Voorbeeld uit jouw praktijk: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Bij welke taak,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Op welk moment,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Welke collega(’s)?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558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34867-FB00-7B54-5818-83673967E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181EBE-2CD0-06DC-6797-E26C16A1E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Identificatie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342D67A-802D-BA1A-F657-CF5C5958C8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66EAF720-D08A-817C-2533-DD75F28B2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Omdat je het belangrijk vindt (waarden)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Omdat het bij je zelfbeeld past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46A6143-15A6-3DC8-0813-5E0827159C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308" y="2596479"/>
            <a:ext cx="6549514" cy="3679208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A1DA0CC2-0D14-C813-E027-2D5384FE290F}"/>
              </a:ext>
            </a:extLst>
          </p:cNvPr>
          <p:cNvGrpSpPr/>
          <p:nvPr/>
        </p:nvGrpSpPr>
        <p:grpSpPr>
          <a:xfrm rot="249167">
            <a:off x="7365402" y="199995"/>
            <a:ext cx="4704073" cy="1903946"/>
            <a:chOff x="458438" y="1049482"/>
            <a:chExt cx="5318907" cy="2067791"/>
          </a:xfrm>
        </p:grpSpPr>
        <p:sp>
          <p:nvSpPr>
            <p:cNvPr id="7" name="Rechthoek: afgeronde hoeken 6">
              <a:extLst>
                <a:ext uri="{FF2B5EF4-FFF2-40B4-BE49-F238E27FC236}">
                  <a16:creationId xmlns:a16="http://schemas.microsoft.com/office/drawing/2014/main" id="{882F29F7-82C7-BFDB-AF9A-7C6721CFCAD1}"/>
                </a:ext>
              </a:extLst>
            </p:cNvPr>
            <p:cNvSpPr/>
            <p:nvPr/>
          </p:nvSpPr>
          <p:spPr>
            <a:xfrm>
              <a:off x="458438" y="1049482"/>
              <a:ext cx="5318907" cy="2067791"/>
            </a:xfrm>
            <a:prstGeom prst="roundRect">
              <a:avLst/>
            </a:prstGeom>
            <a:solidFill>
              <a:srgbClr val="3D387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8BB8CF4D-83EF-4380-50A8-4A1F342A2D7D}"/>
                </a:ext>
              </a:extLst>
            </p:cNvPr>
            <p:cNvSpPr txBox="1"/>
            <p:nvPr/>
          </p:nvSpPr>
          <p:spPr>
            <a:xfrm>
              <a:off x="566305" y="1168128"/>
              <a:ext cx="5065567" cy="1704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Voorbeeld uit jouw praktijk: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Bij welke taak,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Op welk moment,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Welke collega(’s)?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132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C28E9E-9992-FC87-FB5C-60F623FCB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200" dirty="0"/>
              <a:t>Wanneer zijn medewerkers nou productief, gemotiveerd &amp; gelukkig aan het werk?</a:t>
            </a:r>
            <a:br>
              <a:rPr lang="nl-NL" sz="3200" dirty="0"/>
            </a:br>
            <a:br>
              <a:rPr lang="nl-NL" sz="3200" dirty="0"/>
            </a:br>
            <a:r>
              <a:rPr lang="nl-NL" sz="3200" dirty="0"/>
              <a:t>Wetenschappelijke kennis praktisch toepasbaar maken</a:t>
            </a:r>
          </a:p>
        </p:txBody>
      </p:sp>
    </p:spTree>
    <p:extLst>
      <p:ext uri="{BB962C8B-B14F-4D97-AF65-F5344CB8AC3E}">
        <p14:creationId xmlns:p14="http://schemas.microsoft.com/office/powerpoint/2010/main" val="2799078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D3DCD-D52C-4F4E-991B-A77B45177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378DD6-23CA-F888-B9E0-9C8E39BB0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Intrinsieke motivatie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72F539DC-ED8B-6997-BDF9-A36699F92F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CE007B73-236D-2105-E173-59828F55F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Omdat je het belangrijk vindt (waarden)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Omdat het bij je zelfbeeld past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8B9F8CA-478A-68D9-156B-C1B055F65F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242" y="2524051"/>
            <a:ext cx="6678448" cy="3751636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67B41F7F-4512-5CB9-5733-CABA28FCA6BB}"/>
              </a:ext>
            </a:extLst>
          </p:cNvPr>
          <p:cNvGrpSpPr/>
          <p:nvPr/>
        </p:nvGrpSpPr>
        <p:grpSpPr>
          <a:xfrm rot="249167">
            <a:off x="7365402" y="199995"/>
            <a:ext cx="4704073" cy="1903946"/>
            <a:chOff x="458438" y="1049482"/>
            <a:chExt cx="5318907" cy="2067791"/>
          </a:xfrm>
        </p:grpSpPr>
        <p:sp>
          <p:nvSpPr>
            <p:cNvPr id="7" name="Rechthoek: afgeronde hoeken 6">
              <a:extLst>
                <a:ext uri="{FF2B5EF4-FFF2-40B4-BE49-F238E27FC236}">
                  <a16:creationId xmlns:a16="http://schemas.microsoft.com/office/drawing/2014/main" id="{F48BCEC2-E13E-CE88-3DD8-D07F79DEE9ED}"/>
                </a:ext>
              </a:extLst>
            </p:cNvPr>
            <p:cNvSpPr/>
            <p:nvPr/>
          </p:nvSpPr>
          <p:spPr>
            <a:xfrm>
              <a:off x="458438" y="1049482"/>
              <a:ext cx="5318907" cy="2067791"/>
            </a:xfrm>
            <a:prstGeom prst="roundRect">
              <a:avLst/>
            </a:prstGeom>
            <a:solidFill>
              <a:srgbClr val="3D387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FD057AA8-5C96-8E7C-7693-8BBE597AD95F}"/>
                </a:ext>
              </a:extLst>
            </p:cNvPr>
            <p:cNvSpPr txBox="1"/>
            <p:nvPr/>
          </p:nvSpPr>
          <p:spPr>
            <a:xfrm>
              <a:off x="566305" y="1168128"/>
              <a:ext cx="5065567" cy="1704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Voorbeeld uit jouw praktijk: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Bij welke taak,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Op welk moment,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l-NL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Welke collega(’s)?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707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74002-E0FB-EE4E-7902-CED5BAC69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732494-49BD-86BD-A1BB-B17FBC1AA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E6B4853-0666-3DB3-2755-F6BB2DE54A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7D7D1CD-2444-B43F-D4E7-C81A64009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7938"/>
            <a:ext cx="12192000" cy="684889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9275DF6-EEAF-45F5-E2E8-5AB116AAE334}"/>
              </a:ext>
            </a:extLst>
          </p:cNvPr>
          <p:cNvSpPr txBox="1"/>
          <p:nvPr/>
        </p:nvSpPr>
        <p:spPr>
          <a:xfrm>
            <a:off x="-362989" y="6093161"/>
            <a:ext cx="6095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nl-NL" i="1" dirty="0"/>
              <a:t>Zelfdeterminatietheorie, Deci &amp; Ryan 2017</a:t>
            </a:r>
          </a:p>
          <a:p>
            <a:pPr lvl="1"/>
            <a:r>
              <a:rPr lang="nl-NL" i="1" dirty="0"/>
              <a:t>Ontwerp: Motivatiekaartspel, Matthijs Steeneveld</a:t>
            </a:r>
          </a:p>
        </p:txBody>
      </p:sp>
    </p:spTree>
    <p:extLst>
      <p:ext uri="{BB962C8B-B14F-4D97-AF65-F5344CB8AC3E}">
        <p14:creationId xmlns:p14="http://schemas.microsoft.com/office/powerpoint/2010/main" val="30403888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0684E-F8BC-8E9E-27FF-5A0850704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712252-79A8-9098-7ECD-50BBE84A6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Motivatievoorbeelden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9A4DC2-7219-8583-7F60-4F081AE90F6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Wat veroorzaakt de ‘lage’ of ‘hoge’ motivatie?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Hoe steun of dwarsboom jij de autonomie, verbondenheid en competentie bij deze activiteit, denk je?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Wil je hier iets aan veranderen? Hoe versterk je de basisbehoeftes en zorg je voor meer autonome motivatie?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9C61F05-9E2E-C587-EC6A-E6BE918917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5B35195-6C6F-4CF0-D45F-B68006A7C299}"/>
              </a:ext>
            </a:extLst>
          </p:cNvPr>
          <p:cNvSpPr txBox="1"/>
          <p:nvPr/>
        </p:nvSpPr>
        <p:spPr>
          <a:xfrm>
            <a:off x="208756" y="5122282"/>
            <a:ext cx="11772900" cy="369332"/>
          </a:xfrm>
          <a:prstGeom prst="rect">
            <a:avLst/>
          </a:prstGeom>
          <a:gradFill>
            <a:gsLst>
              <a:gs pos="0">
                <a:srgbClr val="CD492E"/>
              </a:gs>
              <a:gs pos="100000">
                <a:srgbClr val="9EBF43"/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pPr algn="ctr"/>
            <a:r>
              <a:rPr lang="nl-NL" dirty="0"/>
              <a:t>niet gemotiveerd | externe druk | interne druk | identificatie | intrinsieke motivatie</a:t>
            </a:r>
          </a:p>
        </p:txBody>
      </p:sp>
    </p:spTree>
    <p:extLst>
      <p:ext uri="{BB962C8B-B14F-4D97-AF65-F5344CB8AC3E}">
        <p14:creationId xmlns:p14="http://schemas.microsoft.com/office/powerpoint/2010/main" val="323758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3FC75-FCA7-6770-02E4-F33730781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814475-9C2B-7866-C2E8-ED118CA74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/>
              <a:t>Zelfdeterminatietheorie &amp; leiderschap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C46E4276-5E8C-EBCB-5203-DD1DAAE159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i="1" dirty="0" err="1"/>
              <a:t>Borrowed</a:t>
            </a:r>
            <a:r>
              <a:rPr lang="nl-NL" i="1" dirty="0"/>
              <a:t> </a:t>
            </a:r>
            <a:r>
              <a:rPr lang="nl-NL" i="1" dirty="0" err="1"/>
              <a:t>from</a:t>
            </a:r>
            <a:r>
              <a:rPr lang="nl-NL" i="1" dirty="0"/>
              <a:t> Adam Grant</a:t>
            </a:r>
          </a:p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1ED53B-43FE-F166-AE18-E37F3044A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AB47C35-1003-AF4C-D651-4FD1DD0B418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2" descr="https://media.licdn.com/media/gcrc/dms/image/C5612AQGkQNMh4m7QQw/article-cover_image-shrink_720_1280/0?e=1538611200&amp;v=beta&amp;t=kFUItb62y6iW5rWD9ckK5-XgxvWPhO0c7hMxW76t5Wo">
            <a:extLst>
              <a:ext uri="{FF2B5EF4-FFF2-40B4-BE49-F238E27FC236}">
                <a16:creationId xmlns:a16="http://schemas.microsoft.com/office/drawing/2014/main" id="{BAE1C3AA-5A5A-BD6F-3C32-08578AA34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5816"/>
          <a:stretch/>
        </p:blipFill>
        <p:spPr bwMode="auto">
          <a:xfrm>
            <a:off x="231119" y="2106106"/>
            <a:ext cx="5864881" cy="376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500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57BD3-919B-6452-32B5-02C99CD3D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1FC822-4DFF-2341-067F-AC13AEDB3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Effecten volgens onderzoek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42887D-C518-8B11-0C51-486FDE4DE7C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23503" y="1945179"/>
            <a:ext cx="10510191" cy="4501670"/>
          </a:xfrm>
        </p:spPr>
        <p:txBody>
          <a:bodyPr/>
          <a:lstStyle/>
          <a:p>
            <a:r>
              <a:rPr lang="nl-NL" sz="1800" b="1" dirty="0"/>
              <a:t>Vervulde basisbehoeftes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Hogere effectiviteit, zelfstandigheid, bevlogenheid, etc. Geldt voor veel culturen en sectoren (</a:t>
            </a:r>
            <a:r>
              <a:rPr lang="nl-NL" sz="1800" dirty="0" err="1"/>
              <a:t>Deci</a:t>
            </a:r>
            <a:r>
              <a:rPr lang="nl-NL" sz="1800" dirty="0"/>
              <a:t> &amp; Ryan, 2000)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Minder burn-out &amp; verveling (</a:t>
            </a:r>
            <a:r>
              <a:rPr lang="nl-NL" sz="1800" dirty="0" err="1"/>
              <a:t>Schaufeli</a:t>
            </a:r>
            <a:r>
              <a:rPr lang="nl-NL" sz="1800" dirty="0"/>
              <a:t>, 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Organisatieveranderingen makkelijker accepteren, minder vertrek, ook hoger welzijn buiten werk, etc. (Van den Broeck e.a., 2009)</a:t>
            </a:r>
          </a:p>
          <a:p>
            <a:r>
              <a:rPr lang="nl-NL" sz="1800" b="1" dirty="0"/>
              <a:t>Gefrustreerde basisbehoeftes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Lager werkgeluk (Ryan, Bernstein, Brown, 2010)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Verminderde gezondheid, presteren, welbevinden, hoger ziekteverzuim en verloop (Slemp e.a. 2018)</a:t>
            </a:r>
            <a:endParaRPr lang="nl-NL" sz="240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D77BEA1-E1A9-89D5-EBF8-D339A41343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227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9203F-E1AA-D54A-7DCE-A29B28F50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390051-16D1-7BD2-4956-12B633655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5400" dirty="0"/>
              <a:t>En daar spelen leidinggevenden een essentiële rol in!</a:t>
            </a:r>
          </a:p>
        </p:txBody>
      </p:sp>
    </p:spTree>
    <p:extLst>
      <p:ext uri="{BB962C8B-B14F-4D97-AF65-F5344CB8AC3E}">
        <p14:creationId xmlns:p14="http://schemas.microsoft.com/office/powerpoint/2010/main" val="38359293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2F8FB-9937-6507-8B7E-DBF0EB1A6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18D07D-16C9-B805-D22B-B7EA2F703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375"/>
            <a:ext cx="11049000" cy="720000"/>
          </a:xfrm>
        </p:spPr>
        <p:txBody>
          <a:bodyPr/>
          <a:lstStyle/>
          <a:p>
            <a:r>
              <a:rPr lang="nl-NL" dirty="0"/>
              <a:t>Autonomie-steunend leiderschap: hoe dan?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AB5B9B-66E2-A6BD-1D38-063DC8F1013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23503" y="2259161"/>
            <a:ext cx="10510191" cy="41876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Begrijp je medewerker: hun perspectief &amp; emoties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Ruimte voor keuze, input voor besluitvorming (niet sturen)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Niet straffen &amp; belonen, wel feedback waar je van leert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Negatieve feedback </a:t>
            </a:r>
            <a:r>
              <a:rPr lang="nl-NL" sz="2000" dirty="0" err="1"/>
              <a:t>reframen</a:t>
            </a:r>
            <a:r>
              <a:rPr lang="nl-NL" sz="2000" dirty="0"/>
              <a:t> als oprechte steun om betekenisvolle oplossing te vinden voor ineffectief gedrag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Aanmoedigen van persoonlijke ontwikkeling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Besef van invloed communicatie op motivatie (bijv. betekenisvolle uitleg voor gewenst gedrag)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30FA4F9-E6D8-06CB-6C05-4A4F929D3D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i="1" dirty="0"/>
              <a:t>Slemp e.a. 2021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9128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6E6450F-E823-B65A-F73C-1C1DC1DAE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A706A5-EBE0-C873-43ED-23CF74769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Zelfdeterminatietheorie </a:t>
            </a:r>
            <a:r>
              <a:rPr lang="nl-NL" i="1" dirty="0"/>
              <a:t>in </a:t>
            </a:r>
            <a:r>
              <a:rPr lang="nl-NL" i="1" dirty="0" err="1"/>
              <a:t>the</a:t>
            </a:r>
            <a:r>
              <a:rPr lang="nl-NL" i="1" dirty="0"/>
              <a:t> </a:t>
            </a:r>
            <a:r>
              <a:rPr lang="nl-NL" i="1" dirty="0" err="1"/>
              <a:t>workplace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67CD59-6467-560C-3DCD-A8690E1B8CA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23503" y="2259161"/>
            <a:ext cx="10510191" cy="4187687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9B62D86-9551-3A13-AFFC-327559E854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Tijdelijke aanduiding voor inhoud 4">
            <a:extLst>
              <a:ext uri="{FF2B5EF4-FFF2-40B4-BE49-F238E27FC236}">
                <a16:creationId xmlns:a16="http://schemas.microsoft.com/office/drawing/2014/main" id="{C882A798-338F-DD51-DB81-E3FDDACC2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35719"/>
            <a:ext cx="9305156" cy="462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548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42B90-8278-9A60-9403-702D35A4C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1C9A42D-033A-506B-2BB1-CD77616CB0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A44602C-9F60-3596-7E5C-F6A8170E4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Naar jullie praktijk</a:t>
            </a:r>
          </a:p>
        </p:txBody>
      </p:sp>
      <p:pic>
        <p:nvPicPr>
          <p:cNvPr id="7" name="Tijdelijke aanduiding voor afbeelding 5">
            <a:extLst>
              <a:ext uri="{FF2B5EF4-FFF2-40B4-BE49-F238E27FC236}">
                <a16:creationId xmlns:a16="http://schemas.microsoft.com/office/drawing/2014/main" id="{A224432E-C67C-27BA-0F95-42D0E97BC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4" b="11294"/>
          <a:stretch>
            <a:fillRect/>
          </a:stretch>
        </p:blipFill>
        <p:spPr>
          <a:xfrm>
            <a:off x="-793" y="1837853"/>
            <a:ext cx="12191998" cy="628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443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E5DB3-80F6-B429-F3D3-87EB96C71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37508-45C2-52EB-EED9-680FD6C73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Loop in hun schoenen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D35670-381E-20EF-D094-435F2C37D68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23503" y="2259161"/>
            <a:ext cx="10510191" cy="4187687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nl-NL" sz="1800" dirty="0"/>
              <a:t>Kies alledaagse leiderschapssituatie die niet het gewenste (motivatie)effect heeft wat je wilt. Leg </a:t>
            </a:r>
            <a:r>
              <a:rPr lang="nl-NL" sz="1800" b="1" dirty="0"/>
              <a:t>kort</a:t>
            </a:r>
            <a:r>
              <a:rPr lang="nl-NL" sz="1800" dirty="0"/>
              <a:t> uit.</a:t>
            </a:r>
          </a:p>
          <a:p>
            <a:pPr marL="742950" indent="-742950">
              <a:buFont typeface="+mj-lt"/>
              <a:buAutoNum type="arabicPeriod"/>
            </a:pPr>
            <a:r>
              <a:rPr lang="nl-NL" sz="1800" dirty="0"/>
              <a:t>Stap in hun schoenen: hoe is dit voor </a:t>
            </a:r>
            <a:r>
              <a:rPr lang="nl-NL" sz="1800" b="1" dirty="0"/>
              <a:t>de medewerker</a:t>
            </a:r>
            <a:r>
              <a:rPr lang="nl-NL" sz="1800" dirty="0"/>
              <a:t>? Hoe zou jij je voelen? Ervaar je steun voor autonomie, verbondenheid en competentie? Wat zou jou nu steunen?</a:t>
            </a:r>
          </a:p>
          <a:p>
            <a:pPr marL="742950" indent="-742950">
              <a:buFont typeface="+mj-lt"/>
              <a:buAutoNum type="arabicPeriod"/>
            </a:pPr>
            <a:r>
              <a:rPr lang="nl-NL" sz="1800" dirty="0"/>
              <a:t>Bedenk manieren om het anders te doen. Wat doe/zeg je? Hoe kun je behoeftes (nóg) meer dwarsbomen? En hoe juist meer steunen? </a:t>
            </a:r>
            <a:r>
              <a:rPr lang="nl-NL" sz="1800" b="1" dirty="0"/>
              <a:t>Probeer ze uit (‘proeven’). </a:t>
            </a:r>
            <a:r>
              <a:rPr lang="nl-NL" sz="1800" dirty="0"/>
              <a:t>Welk verschil merk je?</a:t>
            </a:r>
          </a:p>
          <a:p>
            <a:pPr marL="742950" indent="-742950">
              <a:buFont typeface="+mj-lt"/>
              <a:buAutoNum type="arabicPeriod"/>
            </a:pPr>
            <a:r>
              <a:rPr lang="nl-NL" sz="1800" dirty="0"/>
              <a:t>Wat leren jullie van dit voorbeeld? Welke (kleine) aanpassingen maken (groot) verschil? </a:t>
            </a:r>
          </a:p>
          <a:p>
            <a:pPr marL="0" indent="0">
              <a:buNone/>
            </a:pPr>
            <a:r>
              <a:rPr lang="nl-NL" sz="1800" i="1" dirty="0"/>
              <a:t>Wissel naar volgend persoon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D3C73A9-D878-175E-B62E-2C067C42F1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Oefening in break-outs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7FB68DE-E575-9B2D-7AD4-A02BCC38B2AF}"/>
              </a:ext>
            </a:extLst>
          </p:cNvPr>
          <p:cNvSpPr txBox="1"/>
          <p:nvPr/>
        </p:nvSpPr>
        <p:spPr>
          <a:xfrm>
            <a:off x="-362990" y="6339959"/>
            <a:ext cx="795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nl-NL" i="1" dirty="0"/>
              <a:t>Oefening gebaseerd op Motivatiekaartspel, Matthijs Steeneveld (2025)</a:t>
            </a:r>
          </a:p>
        </p:txBody>
      </p:sp>
    </p:spTree>
    <p:extLst>
      <p:ext uri="{BB962C8B-B14F-4D97-AF65-F5344CB8AC3E}">
        <p14:creationId xmlns:p14="http://schemas.microsoft.com/office/powerpoint/2010/main" val="9260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6ED80-5E10-35DC-4EEE-A372C497C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DE5E6C-A841-A8A5-2352-B064593E4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200" dirty="0"/>
              <a:t>Denk eens terug aan een moment waarop jij</a:t>
            </a:r>
            <a:br>
              <a:rPr lang="nl-NL" sz="3200" dirty="0"/>
            </a:br>
            <a:r>
              <a:rPr lang="nl-NL" sz="3200" dirty="0"/>
              <a:t>echt positief gemotiveerd aan het werk was.</a:t>
            </a:r>
          </a:p>
        </p:txBody>
      </p:sp>
    </p:spTree>
    <p:extLst>
      <p:ext uri="{BB962C8B-B14F-4D97-AF65-F5344CB8AC3E}">
        <p14:creationId xmlns:p14="http://schemas.microsoft.com/office/powerpoint/2010/main" val="9416233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A2611-5B68-E068-CAC7-259BFB3D0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69340B-330E-92CE-2754-6257AFC38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400" dirty="0"/>
              <a:t>Wat is jouw mooiste, meest nuttige of verrassende inzicht?</a:t>
            </a:r>
          </a:p>
        </p:txBody>
      </p:sp>
    </p:spTree>
    <p:extLst>
      <p:ext uri="{BB962C8B-B14F-4D97-AF65-F5344CB8AC3E}">
        <p14:creationId xmlns:p14="http://schemas.microsoft.com/office/powerpoint/2010/main" val="18361667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05B5D-93BC-87E0-F79C-4C01CFD91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5BA816-0C2B-3F97-2FAD-6FF913192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>
                <a:solidFill>
                  <a:srgbClr val="211E5B"/>
                </a:solidFill>
              </a:rPr>
              <a:t>Wat is jouw mooiste, meest nuttige of verrassende inzicht?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D561A8-19E6-0015-EC25-FF0B7F0A4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800" dirty="0"/>
              <a:t>Schrijf op: wat ga jij daarmee doen? </a:t>
            </a:r>
          </a:p>
          <a:p>
            <a:endParaRPr lang="nl-NL" sz="2800" dirty="0"/>
          </a:p>
          <a:p>
            <a:r>
              <a:rPr lang="nl-NL" sz="2800" dirty="0"/>
              <a:t>Hoe, wanneer, met wie?</a:t>
            </a:r>
          </a:p>
          <a:p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1BB4222-5B35-CBE2-E581-A58C719DE7C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" name="Tijdelijke aanduiding voor afbeelding 5">
            <a:extLst>
              <a:ext uri="{FF2B5EF4-FFF2-40B4-BE49-F238E27FC236}">
                <a16:creationId xmlns:a16="http://schemas.microsoft.com/office/drawing/2014/main" id="{AB6CB728-8352-4920-75B7-2D70AFFCA5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0" b="15700"/>
          <a:stretch>
            <a:fillRect/>
          </a:stretch>
        </p:blipFill>
        <p:spPr>
          <a:xfrm>
            <a:off x="801332" y="2088000"/>
            <a:ext cx="5015268" cy="258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2031D-CFEC-FBFE-2562-6057B15D1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6F5FFA-A34A-F729-2409-8A9F5DA5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3040"/>
            <a:ext cx="6734961" cy="1283616"/>
          </a:xfrm>
        </p:spPr>
        <p:txBody>
          <a:bodyPr>
            <a:noAutofit/>
          </a:bodyPr>
          <a:lstStyle/>
          <a:p>
            <a:r>
              <a:rPr lang="nl-NL" sz="2800" b="0" dirty="0"/>
              <a:t>Meer weten?</a:t>
            </a:r>
            <a:br>
              <a:rPr lang="nl-NL" sz="2000" b="0" dirty="0"/>
            </a:br>
            <a:br>
              <a:rPr lang="nl-NL" sz="2000" b="0" dirty="0"/>
            </a:br>
            <a:r>
              <a:rPr lang="nl-NL" sz="2000" b="0" dirty="0"/>
              <a:t>Meer over de wetenschap: www.selfdeterminationtheory.org </a:t>
            </a:r>
            <a:br>
              <a:rPr lang="nl-NL" sz="2000" b="0" dirty="0"/>
            </a:br>
            <a:br>
              <a:rPr lang="nl-NL" sz="2000" b="0" dirty="0"/>
            </a:br>
            <a:r>
              <a:rPr lang="nl-NL" sz="2000" b="0" dirty="0"/>
              <a:t>Volg me via:</a:t>
            </a:r>
            <a:br>
              <a:rPr lang="nl-NL" sz="2000" b="0" dirty="0"/>
            </a:br>
            <a:r>
              <a:rPr lang="nl-NL" sz="2000" b="0" dirty="0"/>
              <a:t>www.linkedin.com/in/matthijssteeneveld/</a:t>
            </a:r>
            <a:br>
              <a:rPr lang="nl-NL" sz="2000" b="0" dirty="0"/>
            </a:br>
            <a:r>
              <a:rPr lang="nl-NL" sz="2000" b="0" dirty="0"/>
              <a:t>info@msteeneveld.nl</a:t>
            </a:r>
            <a:br>
              <a:rPr lang="nl-NL" sz="2000" b="0" dirty="0"/>
            </a:br>
            <a:r>
              <a:rPr lang="nl-NL" sz="2000" b="0" dirty="0"/>
              <a:t>www.msteeneveld.nl</a:t>
            </a:r>
          </a:p>
        </p:txBody>
      </p:sp>
    </p:spTree>
    <p:extLst>
      <p:ext uri="{BB962C8B-B14F-4D97-AF65-F5344CB8AC3E}">
        <p14:creationId xmlns:p14="http://schemas.microsoft.com/office/powerpoint/2010/main" val="7171981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74F90F-8623-426E-251A-C8031DB74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091BD9-18D8-4DF5-EC6F-19BF8A458E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C026F1E-39AC-170B-A494-6BC40B0E05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91" y="98850"/>
            <a:ext cx="1772959" cy="271717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4CDD89E-913E-76E6-0505-006FC91248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40" y="125897"/>
            <a:ext cx="1535704" cy="222025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E092163-526C-FDA4-49B8-760541A20F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81" y="129636"/>
            <a:ext cx="2880000" cy="2304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5B18D1C-BBB8-E089-4CA2-80067039A3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92" y="3225699"/>
            <a:ext cx="1225626" cy="184289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03CCFCA-AF97-FC01-6086-DB1E486A6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172" y="3492371"/>
            <a:ext cx="1511751" cy="231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4BB37D0-ACDE-A422-93C1-A74E0B3EF5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873" y="95945"/>
            <a:ext cx="1772958" cy="2722394"/>
          </a:xfrm>
          <a:prstGeom prst="rect">
            <a:avLst/>
          </a:prstGeom>
        </p:spPr>
      </p:pic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B9B3A2F6-17F6-2219-DD45-1FE44B2A95C2}"/>
              </a:ext>
            </a:extLst>
          </p:cNvPr>
          <p:cNvSpPr/>
          <p:nvPr/>
        </p:nvSpPr>
        <p:spPr>
          <a:xfrm>
            <a:off x="56305" y="1264249"/>
            <a:ext cx="2613771" cy="1409700"/>
          </a:xfrm>
          <a:prstGeom prst="roundRect">
            <a:avLst/>
          </a:prstGeom>
          <a:solidFill>
            <a:srgbClr val="CD4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b="1" dirty="0"/>
              <a:t>Sterke kanten </a:t>
            </a:r>
            <a:r>
              <a:rPr lang="nl-NL" sz="1800" dirty="0"/>
              <a:t>Kaartspel voor (team)coaching (NL/ENG)</a:t>
            </a:r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73C28FB6-5182-3A26-488C-1CA1AA8B13FB}"/>
              </a:ext>
            </a:extLst>
          </p:cNvPr>
          <p:cNvSpPr/>
          <p:nvPr/>
        </p:nvSpPr>
        <p:spPr>
          <a:xfrm>
            <a:off x="4759634" y="1969099"/>
            <a:ext cx="1975460" cy="2110148"/>
          </a:xfrm>
          <a:prstGeom prst="roundRect">
            <a:avLst/>
          </a:prstGeom>
          <a:solidFill>
            <a:srgbClr val="CD4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b="1" i="1" dirty="0"/>
              <a:t>Waarderend onderzoeken – </a:t>
            </a:r>
            <a:r>
              <a:rPr lang="nl-NL" sz="1800" i="1" dirty="0"/>
              <a:t>werkvormen &amp; theorie</a:t>
            </a:r>
            <a:endParaRPr lang="nl-NL" sz="1800" dirty="0"/>
          </a:p>
          <a:p>
            <a:pPr algn="ctr"/>
            <a:r>
              <a:rPr lang="nl-NL" dirty="0"/>
              <a:t>Voor trainers, teamcoaches, veranderaars</a:t>
            </a:r>
            <a:endParaRPr lang="nl-NL" sz="1800" dirty="0"/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C3B5DAC6-B23A-693D-3BC5-81D476417E9B}"/>
              </a:ext>
            </a:extLst>
          </p:cNvPr>
          <p:cNvSpPr/>
          <p:nvPr/>
        </p:nvSpPr>
        <p:spPr>
          <a:xfrm>
            <a:off x="6596469" y="1956561"/>
            <a:ext cx="1975460" cy="2110148"/>
          </a:xfrm>
          <a:prstGeom prst="roundRect">
            <a:avLst/>
          </a:prstGeom>
          <a:solidFill>
            <a:srgbClr val="CD4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i="1" dirty="0"/>
              <a:t>Faciliteren van goed werk: </a:t>
            </a:r>
            <a:r>
              <a:rPr lang="nl-NL" sz="1800" i="1" dirty="0"/>
              <a:t>floreren &amp; presteren</a:t>
            </a:r>
          </a:p>
          <a:p>
            <a:pPr algn="ctr"/>
            <a:r>
              <a:rPr lang="nl-NL" dirty="0"/>
              <a:t>Voor leiders &amp; teamcoaches</a:t>
            </a:r>
            <a:endParaRPr lang="nl-NL" sz="1800" dirty="0"/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63E1C758-C342-613F-C1A2-0EBF9DCE464F}"/>
              </a:ext>
            </a:extLst>
          </p:cNvPr>
          <p:cNvSpPr/>
          <p:nvPr/>
        </p:nvSpPr>
        <p:spPr>
          <a:xfrm>
            <a:off x="2408990" y="2388507"/>
            <a:ext cx="1624629" cy="1162850"/>
          </a:xfrm>
          <a:prstGeom prst="roundRect">
            <a:avLst/>
          </a:prstGeom>
          <a:solidFill>
            <a:srgbClr val="CD4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dirty="0"/>
              <a:t>Tevreden met jezelf en waarderend veranderen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9892889-CA42-2E12-6012-78D6C4D9CF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323" y="95944"/>
            <a:ext cx="1779940" cy="2730429"/>
          </a:xfrm>
          <a:prstGeom prst="rect">
            <a:avLst/>
          </a:prstGeom>
        </p:spPr>
      </p:pic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289928D9-B402-AE3D-CCC1-349D2D0B17A8}"/>
              </a:ext>
            </a:extLst>
          </p:cNvPr>
          <p:cNvSpPr/>
          <p:nvPr/>
        </p:nvSpPr>
        <p:spPr>
          <a:xfrm>
            <a:off x="8433304" y="1977465"/>
            <a:ext cx="1975460" cy="2089244"/>
          </a:xfrm>
          <a:prstGeom prst="roundRect">
            <a:avLst/>
          </a:prstGeom>
          <a:solidFill>
            <a:srgbClr val="CD4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b="1" i="1" dirty="0"/>
              <a:t>Teamkracht met </a:t>
            </a:r>
            <a:r>
              <a:rPr lang="nl-NL" sz="1800" b="1" i="1" dirty="0" err="1"/>
              <a:t>Prosocial</a:t>
            </a:r>
            <a:endParaRPr lang="nl-NL" sz="1800" b="1" i="1" dirty="0"/>
          </a:p>
          <a:p>
            <a:pPr algn="ctr"/>
            <a:r>
              <a:rPr lang="nl-NL" dirty="0"/>
              <a:t>Over </a:t>
            </a:r>
            <a:r>
              <a:rPr lang="nl-NL" dirty="0" err="1"/>
              <a:t>prosociaal</a:t>
            </a:r>
            <a:r>
              <a:rPr lang="nl-NL" dirty="0"/>
              <a:t> samenwerken in teams, </a:t>
            </a:r>
            <a:r>
              <a:rPr lang="nl-NL" i="1" dirty="0" err="1"/>
              <a:t>commons</a:t>
            </a:r>
            <a:endParaRPr lang="nl-NL" i="1" dirty="0"/>
          </a:p>
          <a:p>
            <a:pPr algn="ctr"/>
            <a:endParaRPr lang="nl-NL" sz="1800" i="1" dirty="0"/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ACAEA3FC-E0CD-4084-1818-2670458E5387}"/>
              </a:ext>
            </a:extLst>
          </p:cNvPr>
          <p:cNvSpPr/>
          <p:nvPr/>
        </p:nvSpPr>
        <p:spPr>
          <a:xfrm>
            <a:off x="2807223" y="5126597"/>
            <a:ext cx="1858452" cy="1142031"/>
          </a:xfrm>
          <a:prstGeom prst="roundRect">
            <a:avLst/>
          </a:prstGeom>
          <a:solidFill>
            <a:srgbClr val="CD4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dirty="0"/>
              <a:t>Hybride bijeenkomsten</a:t>
            </a:r>
          </a:p>
          <a:p>
            <a:pPr algn="ctr"/>
            <a:r>
              <a:rPr lang="nl-NL" dirty="0"/>
              <a:t>begeleiden</a:t>
            </a:r>
            <a:endParaRPr lang="nl-NL" sz="1800" dirty="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6134DA7A-C2AD-E1BB-01BF-7EAE54CD24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5" y="2794024"/>
            <a:ext cx="1509342" cy="2348916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A2B4D90A-AC31-02C0-24B9-7EB3AEAA0B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936" y="3185483"/>
            <a:ext cx="1522140" cy="2283210"/>
          </a:xfrm>
          <a:prstGeom prst="rect">
            <a:avLst/>
          </a:prstGeom>
        </p:spPr>
      </p:pic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9D7F1DC8-9BEC-67A7-B100-8E26858FFF05}"/>
              </a:ext>
            </a:extLst>
          </p:cNvPr>
          <p:cNvSpPr/>
          <p:nvPr/>
        </p:nvSpPr>
        <p:spPr>
          <a:xfrm>
            <a:off x="407541" y="4941757"/>
            <a:ext cx="1623895" cy="1142031"/>
          </a:xfrm>
          <a:prstGeom prst="roundRect">
            <a:avLst/>
          </a:prstGeom>
          <a:solidFill>
            <a:srgbClr val="CD4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dirty="0"/>
              <a:t>Ontwikkel je psychologisch kapitaal (NL/DE)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461258DA-258B-13BA-C706-53E1424D9B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205" y="4743053"/>
            <a:ext cx="2817638" cy="1436995"/>
          </a:xfrm>
          <a:prstGeom prst="rect">
            <a:avLst/>
          </a:prstGeom>
        </p:spPr>
      </p:pic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DF5B244D-805F-9784-0122-C54B1F7B5845}"/>
              </a:ext>
            </a:extLst>
          </p:cNvPr>
          <p:cNvSpPr/>
          <p:nvPr/>
        </p:nvSpPr>
        <p:spPr>
          <a:xfrm>
            <a:off x="6923079" y="5016406"/>
            <a:ext cx="1624629" cy="1162850"/>
          </a:xfrm>
          <a:prstGeom prst="roundRect">
            <a:avLst/>
          </a:prstGeom>
          <a:solidFill>
            <a:srgbClr val="CD4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dirty="0"/>
              <a:t>Waarderend, generatieve vragen </a:t>
            </a:r>
            <a:r>
              <a:rPr lang="nl-NL" sz="1600" i="1" dirty="0"/>
              <a:t>mei ‘24</a:t>
            </a:r>
            <a:endParaRPr lang="nl-NL" sz="1800" i="1" dirty="0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D8A31452-2D82-ED10-69B2-B9CBE205E51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411" y="2433636"/>
            <a:ext cx="1784788" cy="2503432"/>
          </a:xfrm>
          <a:prstGeom prst="rect">
            <a:avLst/>
          </a:prstGeom>
        </p:spPr>
      </p:pic>
      <p:sp>
        <p:nvSpPr>
          <p:cNvPr id="23" name="Rechthoek: afgeronde hoeken 22">
            <a:extLst>
              <a:ext uri="{FF2B5EF4-FFF2-40B4-BE49-F238E27FC236}">
                <a16:creationId xmlns:a16="http://schemas.microsoft.com/office/drawing/2014/main" id="{BAA92EC2-2C4A-006F-5241-3DE3C1A91BA7}"/>
              </a:ext>
            </a:extLst>
          </p:cNvPr>
          <p:cNvSpPr/>
          <p:nvPr/>
        </p:nvSpPr>
        <p:spPr>
          <a:xfrm>
            <a:off x="8737599" y="4842933"/>
            <a:ext cx="3222571" cy="1308434"/>
          </a:xfrm>
          <a:prstGeom prst="roundRect">
            <a:avLst/>
          </a:prstGeom>
          <a:solidFill>
            <a:srgbClr val="CD4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b="1" i="1" dirty="0"/>
              <a:t>Motivatiekaartspel</a:t>
            </a:r>
          </a:p>
          <a:p>
            <a:pPr algn="ctr"/>
            <a:r>
              <a:rPr lang="nl-NL" dirty="0"/>
              <a:t>Voor (team)coaching &amp; ontwikkeling op basis van ZDT</a:t>
            </a: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99A1F56A-B35E-07C6-151E-5620B93EE6E5}"/>
              </a:ext>
            </a:extLst>
          </p:cNvPr>
          <p:cNvSpPr/>
          <p:nvPr/>
        </p:nvSpPr>
        <p:spPr>
          <a:xfrm>
            <a:off x="-1" y="6363206"/>
            <a:ext cx="12172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dirty="0"/>
              <a:t>www.msteeneveld.nl/boeken</a:t>
            </a:r>
          </a:p>
        </p:txBody>
      </p:sp>
    </p:spTree>
    <p:extLst>
      <p:ext uri="{BB962C8B-B14F-4D97-AF65-F5344CB8AC3E}">
        <p14:creationId xmlns:p14="http://schemas.microsoft.com/office/powerpoint/2010/main" val="20450225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41408-7B6F-0B72-7585-BE29DF2B8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0F6424-80BE-BB93-80C1-EE054C7BF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600" dirty="0"/>
              <a:t>Oefening voor je team</a:t>
            </a:r>
            <a:br>
              <a:rPr lang="nl-NL" sz="3600" dirty="0"/>
            </a:br>
            <a:br>
              <a:rPr lang="nl-NL" sz="3600" dirty="0"/>
            </a:br>
            <a:r>
              <a:rPr lang="nl-NL" sz="3600" dirty="0"/>
              <a:t>Meer intrinsieke motivatie</a:t>
            </a:r>
            <a:endParaRPr lang="nl-NL" sz="2000" b="0" dirty="0"/>
          </a:p>
        </p:txBody>
      </p:sp>
    </p:spTree>
    <p:extLst>
      <p:ext uri="{BB962C8B-B14F-4D97-AF65-F5344CB8AC3E}">
        <p14:creationId xmlns:p14="http://schemas.microsoft.com/office/powerpoint/2010/main" val="25284097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1A6B6D-7CEE-10AA-141F-ADE1B26DC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Motivatie op een rijtje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000256-6CCC-1A59-1F3B-A60EAE2BB16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Leg de verschillende vormen van motivatie uit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Iedereen schrijft veelvoorkomende taken/activiteiten op post-its en plaatst ze op het motivatiecontinuüm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Ga in gesprek: wat valt jullie op?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Ga ermee aan de slag: hoe kun je lage motivatie versterken (bijv. door autonomie, verbondenheid of competentie te ondersteunen)? </a:t>
            </a:r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7099433-0200-A6A7-F7DB-5736CB8F16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EC4095E-48EA-4031-CFCC-0AA0DCD7E2A3}"/>
              </a:ext>
            </a:extLst>
          </p:cNvPr>
          <p:cNvSpPr txBox="1"/>
          <p:nvPr/>
        </p:nvSpPr>
        <p:spPr>
          <a:xfrm>
            <a:off x="208756" y="5657615"/>
            <a:ext cx="11772900" cy="369332"/>
          </a:xfrm>
          <a:prstGeom prst="rect">
            <a:avLst/>
          </a:prstGeom>
          <a:gradFill>
            <a:gsLst>
              <a:gs pos="0">
                <a:srgbClr val="CD492E"/>
              </a:gs>
              <a:gs pos="100000">
                <a:srgbClr val="9EBF43"/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pPr algn="ctr"/>
            <a:r>
              <a:rPr lang="nl-NL" dirty="0"/>
              <a:t>niet gemotiveerd | externe druk | interne druk | identificatie | intrinsieke motivatie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DFE15C7-F2BB-3E93-DF1F-313E01E75505}"/>
              </a:ext>
            </a:extLst>
          </p:cNvPr>
          <p:cNvSpPr txBox="1"/>
          <p:nvPr/>
        </p:nvSpPr>
        <p:spPr>
          <a:xfrm>
            <a:off x="-362990" y="6339959"/>
            <a:ext cx="795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nl-NL" i="1" dirty="0"/>
              <a:t>Oefening gebaseerd op Motivatiekaartspel, Matthijs Steeneveld (2025)</a:t>
            </a:r>
          </a:p>
        </p:txBody>
      </p:sp>
    </p:spTree>
    <p:extLst>
      <p:ext uri="{BB962C8B-B14F-4D97-AF65-F5344CB8AC3E}">
        <p14:creationId xmlns:p14="http://schemas.microsoft.com/office/powerpoint/2010/main" val="24166397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8B038-53D3-F7E5-B1BD-E65EFAD70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B3548C-C6A1-C2F3-3AED-42D86B108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600" dirty="0"/>
              <a:t>Oefening voor je team</a:t>
            </a:r>
            <a:br>
              <a:rPr lang="nl-NL" sz="3600" dirty="0"/>
            </a:br>
            <a:br>
              <a:rPr lang="nl-NL" sz="3600" dirty="0"/>
            </a:br>
            <a:r>
              <a:rPr lang="nl-NL" sz="3600" dirty="0"/>
              <a:t>Versterk autonomie</a:t>
            </a:r>
            <a:endParaRPr lang="nl-NL" sz="2000" b="0" dirty="0"/>
          </a:p>
        </p:txBody>
      </p:sp>
    </p:spTree>
    <p:extLst>
      <p:ext uri="{BB962C8B-B14F-4D97-AF65-F5344CB8AC3E}">
        <p14:creationId xmlns:p14="http://schemas.microsoft.com/office/powerpoint/2010/main" val="29115224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E95AF-A86E-438B-7EAE-45AAB29BC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5F6834-5A74-B471-6B62-787EB9007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Versterk autonomie met zingeving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19E212-4C69-71FB-59DC-B3ECB7A0C5F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nl-NL" sz="1600" dirty="0"/>
              <a:t>Kies een taak waar mensen weinig autonomie ervaren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600" dirty="0"/>
              <a:t>Help iemand om het ‘grote doel’ van deze taak te zien. Bijv.:</a:t>
            </a:r>
          </a:p>
          <a:p>
            <a:pPr lvl="1"/>
            <a:r>
              <a:rPr lang="nl-NL" sz="1600" dirty="0"/>
              <a:t>Bevraag betrokkenen (‘klanten’) op het nut</a:t>
            </a:r>
          </a:p>
          <a:p>
            <a:pPr lvl="1"/>
            <a:r>
              <a:rPr lang="nl-NL" sz="1600" dirty="0"/>
              <a:t>Waarom is het waardevol, nuttig?</a:t>
            </a:r>
          </a:p>
          <a:p>
            <a:pPr lvl="1"/>
            <a:r>
              <a:rPr lang="nl-NL" sz="1600" dirty="0"/>
              <a:t>Wat is het gedeelde belang?</a:t>
            </a:r>
          </a:p>
          <a:p>
            <a:pPr lvl="1"/>
            <a:r>
              <a:rPr lang="nl-NL" sz="1600" dirty="0"/>
              <a:t>Wat is het grotere doel achter specifieke acties/taken</a:t>
            </a:r>
          </a:p>
          <a:p>
            <a:r>
              <a:rPr lang="nl-NL" sz="1600" dirty="0"/>
              <a:t>Zo krijgen taken meer zin – of blijkt het niet nuttig (schrappen als het kan!)</a:t>
            </a:r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048DBF9-6830-BC16-BEC2-9FC4E2D87E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i="1" dirty="0"/>
              <a:t>Autonomie draait niet om ‘doen wat je leuk vindt’, maar om erachter te staan. Je snapt het nut, voelt je niet gedwongen.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FE94AB4-F56B-1E21-4B80-413C58C60A44}"/>
              </a:ext>
            </a:extLst>
          </p:cNvPr>
          <p:cNvSpPr txBox="1"/>
          <p:nvPr/>
        </p:nvSpPr>
        <p:spPr>
          <a:xfrm>
            <a:off x="-362990" y="6339959"/>
            <a:ext cx="795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nl-NL" i="1" dirty="0"/>
              <a:t>Oefening gebaseerd op Motivatiekaartspel, Matthijs Steeneveld (2025)</a:t>
            </a:r>
          </a:p>
        </p:txBody>
      </p:sp>
    </p:spTree>
    <p:extLst>
      <p:ext uri="{BB962C8B-B14F-4D97-AF65-F5344CB8AC3E}">
        <p14:creationId xmlns:p14="http://schemas.microsoft.com/office/powerpoint/2010/main" val="18215421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AF844-5F28-CE18-574B-0EE9905B9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12B905-CD4B-5C59-D1F2-8354AE967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5400" dirty="0"/>
              <a:t>Oefening</a:t>
            </a:r>
            <a:br>
              <a:rPr lang="nl-NL" sz="5400" dirty="0"/>
            </a:br>
            <a:r>
              <a:rPr lang="nl-NL" sz="5400" dirty="0"/>
              <a:t>Complimenten voor medewerkers</a:t>
            </a:r>
            <a:endParaRPr lang="nl-NL" sz="2000" b="0" dirty="0"/>
          </a:p>
        </p:txBody>
      </p:sp>
    </p:spTree>
    <p:extLst>
      <p:ext uri="{BB962C8B-B14F-4D97-AF65-F5344CB8AC3E}">
        <p14:creationId xmlns:p14="http://schemas.microsoft.com/office/powerpoint/2010/main" val="5780599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B7458-BF97-D6E7-28CC-CB446CD98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892D60-0973-193F-2D5F-6A3239F0C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Complimenten voor medewerkers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9309BF-4763-1805-DA57-FF8EF380A09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Zoek successen van een medewerker 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Formuleer dit in positieve feedback die </a:t>
            </a:r>
            <a:r>
              <a:rPr lang="nl-NL" sz="2400" b="1" dirty="0"/>
              <a:t>competentie</a:t>
            </a:r>
            <a:r>
              <a:rPr lang="nl-NL" sz="2400" dirty="0"/>
              <a:t> ondersteunt: focus op inzet, vaardigheden en leren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Plan wanneer je dit met medewerker gaat bespreken</a:t>
            </a:r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50C5AAF-006A-5DBA-8D25-F8D49534A6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98FCA76-62F1-7E66-4FBB-F4C33940F913}"/>
              </a:ext>
            </a:extLst>
          </p:cNvPr>
          <p:cNvSpPr txBox="1"/>
          <p:nvPr/>
        </p:nvSpPr>
        <p:spPr>
          <a:xfrm>
            <a:off x="-362990" y="6339959"/>
            <a:ext cx="795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nl-NL" i="1" dirty="0"/>
              <a:t>Oefening gebaseerd op Motivatiekaartspel, Matthijs Steeneveld (2025)</a:t>
            </a:r>
          </a:p>
        </p:txBody>
      </p:sp>
    </p:spTree>
    <p:extLst>
      <p:ext uri="{BB962C8B-B14F-4D97-AF65-F5344CB8AC3E}">
        <p14:creationId xmlns:p14="http://schemas.microsoft.com/office/powerpoint/2010/main" val="1533240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CB0CA-3BE8-28F6-E6C2-24B488C63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4037E5-C98A-832A-8950-67442703E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200" dirty="0"/>
              <a:t>Denk eens terug aan een moment waarop jij</a:t>
            </a:r>
            <a:br>
              <a:rPr lang="nl-NL" sz="3200" dirty="0"/>
            </a:br>
            <a:r>
              <a:rPr lang="nl-NL" sz="3200" dirty="0"/>
              <a:t>echt positief gemotiveerd aan het werk was.</a:t>
            </a:r>
            <a:br>
              <a:rPr lang="nl-NL" sz="3200" dirty="0"/>
            </a:br>
            <a:br>
              <a:rPr lang="nl-NL" sz="3200" dirty="0"/>
            </a:br>
            <a:r>
              <a:rPr lang="nl-NL" sz="3200" dirty="0"/>
              <a:t>Deel op de chat: wat droeg bij aan dat moment?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7DB2DA9-D801-B3FA-EA34-1330DDF5A6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09611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46CBE-DFF4-4EC4-43CB-63D7CCAE6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FBC9FC-F857-D166-2790-82875B11D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nl-NL" sz="2000" b="0" dirty="0"/>
          </a:p>
        </p:txBody>
      </p:sp>
    </p:spTree>
    <p:extLst>
      <p:ext uri="{BB962C8B-B14F-4D97-AF65-F5344CB8AC3E}">
        <p14:creationId xmlns:p14="http://schemas.microsoft.com/office/powerpoint/2010/main" val="35770597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B21CA6-D2DD-40DA-7F36-EA8B6837F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Wat kun je doen als leidinggevende?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3198F7-B542-6303-69B1-A7BA681B87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Autonomie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CF88464-1CD4-E4E4-FC77-19152D8A118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nl-NL" sz="1800" b="1"/>
              <a:t>Werkvormen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nl-NL" sz="1800"/>
              <a:t>Zelforganiserende teamsessies: Laat teams zelf rollen en verantwoordelijkheden verdelen binnen een project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nl-NL" sz="1800"/>
              <a:t>Weekstarts met keuzemenu: Laat medewerkers kiezen welke taken ze oppakken en hoe ze die indelen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nl-NL" sz="1800"/>
              <a:t>Persoonlijk Kompas Workshop: laat medewerkers reflecteren op hun drijfveren en hoe die aansluiten bij werk</a:t>
            </a:r>
          </a:p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71FFBDB-0185-C03B-A10A-F16BF6FE427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nl-NL" sz="2000" b="1"/>
              <a:t>Autonomie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nl-NL" sz="2000"/>
              <a:t>Laat medewerkers meedenken over aanpak, prioriteiten en planning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nl-NL" sz="2000"/>
              <a:t>Bied keuzevrijheid waar mogelijk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nl-NL" sz="2000"/>
              <a:t>Vermijd overmatige controle, geef vertrouwen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nl-NL" sz="2000"/>
              <a:t>Vraag “Hoe zou jij dit aanpakken?” i.p.v. directieve instructies</a:t>
            </a:r>
          </a:p>
          <a:p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C000E22-5843-EDED-6F85-9AC0C3F05AE2}"/>
              </a:ext>
            </a:extLst>
          </p:cNvPr>
          <p:cNvSpPr txBox="1"/>
          <p:nvPr/>
        </p:nvSpPr>
        <p:spPr>
          <a:xfrm>
            <a:off x="-362990" y="6339959"/>
            <a:ext cx="795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nl-NL" i="1" dirty="0"/>
              <a:t>Uit </a:t>
            </a:r>
            <a:r>
              <a:rPr lang="nl-NL" i="1" dirty="0" err="1"/>
              <a:t>webinar</a:t>
            </a:r>
            <a:r>
              <a:rPr lang="nl-NL" i="1" dirty="0"/>
              <a:t> Grip op mentale kracht van je team</a:t>
            </a:r>
          </a:p>
        </p:txBody>
      </p:sp>
    </p:spTree>
    <p:extLst>
      <p:ext uri="{BB962C8B-B14F-4D97-AF65-F5344CB8AC3E}">
        <p14:creationId xmlns:p14="http://schemas.microsoft.com/office/powerpoint/2010/main" val="38160343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61DC0-937B-8A38-D8EF-62BD4F30A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Wat kun je doen als leidinggevende?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3B1849B-D0CC-D7FE-766D-75212D92C6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Verbondenheid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F8FD230-C4A4-DDC9-5502-9353FDF487A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nl-NL" sz="2000" b="1"/>
              <a:t>Werkvormen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nl-NL" sz="2000"/>
              <a:t>Check-in rondes: Start teammeetings met korte persoonlijke check-in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nl-NL" sz="2000"/>
              <a:t>Buddy-systeem: Nieuwe medewerkers koppelen aan ervaren collega 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nl-NL" sz="2000"/>
              <a:t>Waarderingskaartjes: Laat collega’s elkaar complimenten of bedankjes geven op kaartje</a:t>
            </a:r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30F4144-46FE-58C5-6E2F-E953D1FD0A33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nl-NL" b="1"/>
              <a:t>Verbondenheid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nl-NL"/>
              <a:t>Investeer in teamgevoel en veiligheid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nl-NL"/>
              <a:t>Toon oprechte interesse en waardering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nl-NL"/>
              <a:t>Geef ruimte voor informele interactie</a:t>
            </a:r>
          </a:p>
          <a:p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F053880-8E78-9FE5-33AC-C10F541CE9B5}"/>
              </a:ext>
            </a:extLst>
          </p:cNvPr>
          <p:cNvSpPr txBox="1"/>
          <p:nvPr/>
        </p:nvSpPr>
        <p:spPr>
          <a:xfrm>
            <a:off x="-362990" y="6339959"/>
            <a:ext cx="795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nl-NL" i="1" dirty="0"/>
              <a:t>Uit </a:t>
            </a:r>
            <a:r>
              <a:rPr lang="nl-NL" i="1" dirty="0" err="1"/>
              <a:t>webinar</a:t>
            </a:r>
            <a:r>
              <a:rPr lang="nl-NL" i="1" dirty="0"/>
              <a:t> Grip op mentale kracht van je team</a:t>
            </a:r>
          </a:p>
        </p:txBody>
      </p:sp>
    </p:spTree>
    <p:extLst>
      <p:ext uri="{BB962C8B-B14F-4D97-AF65-F5344CB8AC3E}">
        <p14:creationId xmlns:p14="http://schemas.microsoft.com/office/powerpoint/2010/main" val="35748062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21DC4-ED72-C24F-606D-507CF9F3C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A14EA9-6E6E-4982-6BB5-8D2755F5C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Wat kun je doen als leidinggevende?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F8B8819-6204-2CDE-7A6A-CC8DA8BF74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Competentie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3E52081-1AF2-72AD-5935-78582E90111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nl-NL" sz="2000" b="1"/>
              <a:t>Werkvormen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nl-NL" sz="2000" err="1">
                <a:latin typeface="Century Gothic" panose="020B0502020202020204" pitchFamily="34" charset="0"/>
              </a:rPr>
              <a:t>Feedforward</a:t>
            </a:r>
            <a:r>
              <a:rPr lang="nl-NL" sz="2000">
                <a:latin typeface="Century Gothic" panose="020B0502020202020204" pitchFamily="34" charset="0"/>
              </a:rPr>
              <a:t> sessies: In plaats van terugkijken (feedback), vooruitkijken: “Wat zou je willen leren en verbeteren?”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nl-NL" sz="2000">
                <a:latin typeface="Century Gothic" panose="020B0502020202020204" pitchFamily="34" charset="0"/>
              </a:rPr>
              <a:t>Successen delen: Tijdens teamvergaderingen successen kort laten presenteren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nl-NL" sz="2000">
                <a:latin typeface="Century Gothic" panose="020B0502020202020204" pitchFamily="34" charset="0"/>
              </a:rPr>
              <a:t>Intervisie: Collega’s leren van elkaars casussen en ervaringen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1F3EA2F-FA32-7355-452F-AF3FC5DE813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nl-NL" sz="2000" b="1">
                <a:latin typeface="Century Gothic" panose="020B0502020202020204" pitchFamily="34" charset="0"/>
              </a:rPr>
              <a:t>Competentie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>
                <a:latin typeface="Century Gothic" panose="020B0502020202020204" pitchFamily="34" charset="0"/>
              </a:rPr>
              <a:t>Geef haalbare, betekenisvolle uitdagingen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>
                <a:latin typeface="Century Gothic" panose="020B0502020202020204" pitchFamily="34" charset="0"/>
              </a:rPr>
              <a:t>Bied ontwikkelkansen en waarderende feedback</a:t>
            </a:r>
          </a:p>
          <a:p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206528D-83C3-4DF9-DC81-2F5DE068D35A}"/>
              </a:ext>
            </a:extLst>
          </p:cNvPr>
          <p:cNvSpPr txBox="1"/>
          <p:nvPr/>
        </p:nvSpPr>
        <p:spPr>
          <a:xfrm>
            <a:off x="-362990" y="6339959"/>
            <a:ext cx="795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nl-NL" i="1" dirty="0"/>
              <a:t>Uit </a:t>
            </a:r>
            <a:r>
              <a:rPr lang="nl-NL" i="1" dirty="0" err="1"/>
              <a:t>webinar</a:t>
            </a:r>
            <a:r>
              <a:rPr lang="nl-NL" i="1" dirty="0"/>
              <a:t> Grip op mentale kracht van je team</a:t>
            </a:r>
          </a:p>
        </p:txBody>
      </p:sp>
    </p:spTree>
    <p:extLst>
      <p:ext uri="{BB962C8B-B14F-4D97-AF65-F5344CB8AC3E}">
        <p14:creationId xmlns:p14="http://schemas.microsoft.com/office/powerpoint/2010/main" val="26694138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91F7F45-CBA3-9274-2F06-9005A6E4E2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L" dirty="0"/>
              <a:t>Debra Verduin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AD1E3E1-4822-71C2-2D3E-4277703FA5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err="1"/>
              <a:t>debra.verduin@aeno.nl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559450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5882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74501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7A9C84D-9D77-5443-81A4-834A5742A9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" t="18821"/>
          <a:stretch/>
        </p:blipFill>
        <p:spPr>
          <a:xfrm>
            <a:off x="0" y="0"/>
            <a:ext cx="12192000" cy="5188857"/>
          </a:xfrm>
          <a:prstGeom prst="rect">
            <a:avLst/>
          </a:prstGeom>
        </p:spPr>
      </p:pic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10627D17-98CD-DFAA-3981-97EFB15CE994}"/>
              </a:ext>
            </a:extLst>
          </p:cNvPr>
          <p:cNvSpPr/>
          <p:nvPr/>
        </p:nvSpPr>
        <p:spPr>
          <a:xfrm rot="-600000">
            <a:off x="-1058617" y="-287745"/>
            <a:ext cx="4489265" cy="4595619"/>
          </a:xfrm>
          <a:prstGeom prst="roundRect">
            <a:avLst>
              <a:gd name="adj" fmla="val 76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2411B0-79AB-4FA0-6D85-1CEE832E5D75}"/>
              </a:ext>
            </a:extLst>
          </p:cNvPr>
          <p:cNvSpPr txBox="1">
            <a:spLocks/>
          </p:cNvSpPr>
          <p:nvPr/>
        </p:nvSpPr>
        <p:spPr>
          <a:xfrm>
            <a:off x="838200" y="655461"/>
            <a:ext cx="3048000" cy="3429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ts val="4600"/>
              </a:lnSpc>
            </a:pPr>
            <a:r>
              <a:rPr lang="en-US" dirty="0" err="1"/>
              <a:t>Beter</a:t>
            </a:r>
            <a:br>
              <a:rPr lang="en-US" dirty="0"/>
            </a:br>
            <a:r>
              <a:rPr lang="en-US" dirty="0" err="1"/>
              <a:t>worden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waar</a:t>
            </a:r>
            <a:br>
              <a:rPr lang="en-US" dirty="0"/>
            </a:br>
            <a:r>
              <a:rPr lang="en-US" dirty="0"/>
              <a:t>je </a:t>
            </a:r>
            <a:r>
              <a:rPr lang="en-US" dirty="0" err="1"/>
              <a:t>goed</a:t>
            </a:r>
            <a:br>
              <a:rPr lang="en-US" dirty="0"/>
            </a:br>
            <a:r>
              <a:rPr lang="en-US" dirty="0"/>
              <a:t>in bent</a:t>
            </a:r>
          </a:p>
        </p:txBody>
      </p:sp>
    </p:spTree>
    <p:extLst>
      <p:ext uri="{BB962C8B-B14F-4D97-AF65-F5344CB8AC3E}">
        <p14:creationId xmlns:p14="http://schemas.microsoft.com/office/powerpoint/2010/main" val="926013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EA81F-8397-0A37-BDF5-E4589455C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Samen</a:t>
            </a:r>
            <a:r>
              <a:rPr lang="en-US" dirty="0"/>
              <a:t> </a:t>
            </a:r>
            <a:r>
              <a:rPr lang="en-US" dirty="0" err="1"/>
              <a:t>werken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toekomst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15685-EB98-9E76-D0E1-7DB1382C1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 err="1"/>
              <a:t>Lorus</a:t>
            </a:r>
            <a:r>
              <a:rPr lang="en-US" sz="2000" dirty="0"/>
              <a:t> Ipsum Medio </a:t>
            </a:r>
            <a:r>
              <a:rPr lang="en-US" sz="2000" dirty="0" err="1"/>
              <a:t>Acuifex</a:t>
            </a:r>
            <a:r>
              <a:rPr lang="en-US" sz="2000" dirty="0"/>
              <a:t> Est Sim</a:t>
            </a:r>
          </a:p>
          <a:p>
            <a:endParaRPr lang="en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3AC49B-FE0B-8390-9687-8EF380BC8A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749" y="1885668"/>
            <a:ext cx="5700913" cy="392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48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17BD7D-FE42-9C6D-3A24-25A19B165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Matthijs </a:t>
            </a:r>
            <a:r>
              <a:rPr lang="nl-NL" dirty="0" err="1"/>
              <a:t>Steeneveld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55AD98-46AB-6740-D571-41A81ED6FA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41B4060B-CB3E-F422-D160-BB249199ED8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Positief organisatiepsycholoog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Trainer, consultant, auteur, opleider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i="1" dirty="0"/>
              <a:t>Bruggen bouwen tussen wetenschap &amp; praktijk</a:t>
            </a:r>
          </a:p>
          <a:p>
            <a:endParaRPr lang="nl-NL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5B242BC5-2F9D-3FBB-A9D1-6195DCA52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483" y="1992457"/>
            <a:ext cx="1588008" cy="24384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D8E40EA-8EC1-70E6-5EA7-5F9B8FDD0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987" y="1992457"/>
            <a:ext cx="1747049" cy="245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96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2A1E5A-4D63-6778-C175-78E73DA88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9C0CE68-DFCB-F9E3-0264-2B6EEB8C92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afbeelding 5">
            <a:extLst>
              <a:ext uri="{FF2B5EF4-FFF2-40B4-BE49-F238E27FC236}">
                <a16:creationId xmlns:a16="http://schemas.microsoft.com/office/drawing/2014/main" id="{1738D4A4-7D17-2BE7-224D-EA800A824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4" r="30684"/>
          <a:stretch>
            <a:fillRect/>
          </a:stretch>
        </p:blipFill>
        <p:spPr>
          <a:xfrm rot="5400000">
            <a:off x="2954927" y="-3242445"/>
            <a:ext cx="6280559" cy="1219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67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C7B493-DF17-870D-FA63-42CCA044F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Zelfdeterminatietheorie – wat is het?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B61618-473A-F07F-6D63-E753EF7BBCC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nl-NL" dirty="0"/>
              <a:t>Theorie over motivatie met +40 jaar wetenschapsbasis van grondleggers Edward </a:t>
            </a:r>
            <a:r>
              <a:rPr lang="nl-NL" dirty="0" err="1"/>
              <a:t>Deci</a:t>
            </a:r>
            <a:r>
              <a:rPr lang="nl-NL" dirty="0"/>
              <a:t> &amp; Richard Ryan</a:t>
            </a:r>
          </a:p>
          <a:p>
            <a:pPr marL="0" indent="0">
              <a:buNone/>
            </a:pPr>
            <a:r>
              <a:rPr lang="nl-NL" dirty="0"/>
              <a:t>Vooral bekend van: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rgbClr val="952A5A"/>
                </a:solidFill>
              </a:rPr>
              <a:t>Intrinsieke motivatie &amp; motivatiecontinuüm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rgbClr val="952A5A"/>
                </a:solidFill>
              </a:rPr>
              <a:t>Psychologische basisbehoeftes </a:t>
            </a:r>
            <a:r>
              <a:rPr lang="nl-NL" dirty="0"/>
              <a:t>(autonomie, verbondenheid &amp; competentie)</a:t>
            </a:r>
            <a:endParaRPr lang="nl-NL" b="1" dirty="0">
              <a:solidFill>
                <a:srgbClr val="952A5A"/>
              </a:solidFill>
            </a:endParaRPr>
          </a:p>
          <a:p>
            <a:pPr marL="0" indent="0">
              <a:buNone/>
            </a:pPr>
            <a:endParaRPr lang="nl-NL" dirty="0"/>
          </a:p>
          <a:p>
            <a:pPr marL="0" indent="0" algn="ctr">
              <a:buNone/>
            </a:pPr>
            <a:r>
              <a:rPr lang="nl-NL" sz="2000" i="1" dirty="0"/>
              <a:t>www.selfdeterminationtheory.org</a:t>
            </a:r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DF768F3-9668-C713-F904-59B1E991A6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4252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46378C-1A10-3B59-07F8-1BF27C84B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Zelfdeterminatietheorie – de basis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9522BB0-AF5B-ADF7-41C4-F8094D6CEB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5528B17-1496-F236-9BB6-EDE07EB53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1800" dirty="0"/>
              <a:t>Mensen zijn gemaakt om te groeien, te floreren en met uitdagingen om te gaan</a:t>
            </a:r>
          </a:p>
          <a:p>
            <a:r>
              <a:rPr lang="nl-NL" sz="1800" dirty="0"/>
              <a:t>Daarvoor moeten 3 psychologische basisbehoeftes vervuld worden: </a:t>
            </a:r>
            <a:r>
              <a:rPr lang="nl-NL" sz="1800" b="1" dirty="0"/>
              <a:t>autonomie, verbondenheid &amp; competentie</a:t>
            </a:r>
          </a:p>
          <a:p>
            <a:r>
              <a:rPr lang="nl-NL" sz="1800" dirty="0"/>
              <a:t>De (sociale) omgeving </a:t>
            </a:r>
            <a:r>
              <a:rPr lang="nl-NL" sz="1800" b="1" dirty="0"/>
              <a:t>steunt of dwarsboomt</a:t>
            </a:r>
            <a:r>
              <a:rPr lang="nl-NL" sz="1800" dirty="0"/>
              <a:t> deze basisbehoeftes</a:t>
            </a:r>
          </a:p>
          <a:p>
            <a:endParaRPr lang="nl-NL" sz="1800" dirty="0"/>
          </a:p>
          <a:p>
            <a:r>
              <a:rPr lang="nl-NL" sz="1600" i="1" dirty="0">
                <a:solidFill>
                  <a:schemeClr val="bg1"/>
                </a:solidFill>
              </a:rPr>
              <a:t>Gebaseerd op de zelfdeterminatietheorie (</a:t>
            </a:r>
            <a:r>
              <a:rPr lang="nl-NL" sz="1600" i="1" dirty="0" err="1">
                <a:solidFill>
                  <a:schemeClr val="bg1"/>
                </a:solidFill>
              </a:rPr>
              <a:t>Deci</a:t>
            </a:r>
            <a:r>
              <a:rPr lang="nl-NL" sz="1600" i="1" dirty="0">
                <a:solidFill>
                  <a:schemeClr val="bg1"/>
                </a:solidFill>
              </a:rPr>
              <a:t> &amp; Ryan; zie www.selfdeterminationtheory.org)</a:t>
            </a:r>
          </a:p>
          <a:p>
            <a:endParaRPr lang="nl-NL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2BD5841B-355C-CC71-28F1-A0F17916A10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21" y="2087862"/>
            <a:ext cx="2961583" cy="41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5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A&amp;O fonds">
  <a:themeElements>
    <a:clrScheme name="Custom 53">
      <a:dk1>
        <a:srgbClr val="201E5B"/>
      </a:dk1>
      <a:lt1>
        <a:srgbClr val="FFFFFF"/>
      </a:lt1>
      <a:dk2>
        <a:srgbClr val="41F7AC"/>
      </a:dk2>
      <a:lt2>
        <a:srgbClr val="A3D8E7"/>
      </a:lt2>
      <a:accent1>
        <a:srgbClr val="F9364C"/>
      </a:accent1>
      <a:accent2>
        <a:srgbClr val="F3F2E6"/>
      </a:accent2>
      <a:accent3>
        <a:srgbClr val="50C6D9"/>
      </a:accent3>
      <a:accent4>
        <a:srgbClr val="00AE78"/>
      </a:accent4>
      <a:accent5>
        <a:srgbClr val="FFB90B"/>
      </a:accent5>
      <a:accent6>
        <a:srgbClr val="D5BC93"/>
      </a:accent6>
      <a:hlink>
        <a:srgbClr val="F1736D"/>
      </a:hlink>
      <a:folHlink>
        <a:srgbClr val="918DB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A&amp;O fonds Gemeenten_240619" id="{FDDCE5AD-3864-45C7-B638-1721BD35A543}" vid="{B30643AC-B115-4EFD-9684-74AD8CA3F8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oegevoegd xmlns="327f5d49-c9ab-4dc5-97bb-a6608c80d292" xsi:nil="true"/>
    <lcf76f155ced4ddcb4097134ff3c332f xmlns="327f5d49-c9ab-4dc5-97bb-a6608c80d292">
      <Terms xmlns="http://schemas.microsoft.com/office/infopath/2007/PartnerControls"/>
    </lcf76f155ced4ddcb4097134ff3c332f>
    <TaxCatchAll xmlns="6b013a9b-175e-4a55-92ab-d0fcc22ee51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A54F322F333C469751A0A1724DAA52" ma:contentTypeVersion="14" ma:contentTypeDescription="Een nieuw document maken." ma:contentTypeScope="" ma:versionID="3f93e9adbfcef80c9fb2b60c8cea0d98">
  <xsd:schema xmlns:xsd="http://www.w3.org/2001/XMLSchema" xmlns:xs="http://www.w3.org/2001/XMLSchema" xmlns:p="http://schemas.microsoft.com/office/2006/metadata/properties" xmlns:ns2="327f5d49-c9ab-4dc5-97bb-a6608c80d292" xmlns:ns3="6b013a9b-175e-4a55-92ab-d0fcc22ee51a" targetNamespace="http://schemas.microsoft.com/office/2006/metadata/properties" ma:root="true" ma:fieldsID="cd2ac399f859da061cf7715b3cfcae7d" ns2:_="" ns3:_="">
    <xsd:import namespace="327f5d49-c9ab-4dc5-97bb-a6608c80d292"/>
    <xsd:import namespace="6b013a9b-175e-4a55-92ab-d0fcc22ee5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toegevoeg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7f5d49-c9ab-4dc5-97bb-a6608c80d2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536dc5d3-1c25-416d-9ff8-30d8d33104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toegevoegd" ma:index="20" nillable="true" ma:displayName="toegevoegd" ma:format="Dropdown" ma:internalName="toegevoegd">
      <xsd:simpleType>
        <xsd:restriction base="dms:Choice">
          <xsd:enumeration value="done"/>
          <xsd:enumeration value="Keuze 2"/>
          <xsd:enumeration value="Keuze 3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013a9b-175e-4a55-92ab-d0fcc22ee51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84dacc3-6494-4452-91af-75c5f91d98cf}" ma:internalName="TaxCatchAll" ma:showField="CatchAllData" ma:web="6b013a9b-175e-4a55-92ab-d0fcc22ee5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D3FB7A9-97A9-41E7-8E6C-DEAB6AC793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A3B8BD-CAAF-40C0-9475-E21CA5D10736}">
  <ds:schemaRefs>
    <ds:schemaRef ds:uri="http://schemas.microsoft.com/office/2006/metadata/properties"/>
    <ds:schemaRef ds:uri="http://purl.org/dc/dcmitype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6b013a9b-175e-4a55-92ab-d0fcc22ee51a"/>
    <ds:schemaRef ds:uri="http://schemas.microsoft.com/office/infopath/2007/PartnerControls"/>
    <ds:schemaRef ds:uri="327f5d49-c9ab-4dc5-97bb-a6608c80d292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99115DA-C993-4F68-A443-A8368EAF0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7f5d49-c9ab-4dc5-97bb-a6608c80d292"/>
    <ds:schemaRef ds:uri="6b013a9b-175e-4a55-92ab-d0fcc22ee5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A&amp;O fonds Gemeenten_250626</Template>
  <TotalTime>0</TotalTime>
  <Words>2153</Words>
  <Application>Microsoft Office PowerPoint</Application>
  <PresentationFormat>Breedbeeld</PresentationFormat>
  <Paragraphs>304</Paragraphs>
  <Slides>58</Slides>
  <Notes>3</Notes>
  <HiddenSlides>1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58</vt:i4>
      </vt:variant>
    </vt:vector>
  </HeadingPairs>
  <TitlesOfParts>
    <vt:vector size="62" baseType="lpstr">
      <vt:lpstr>Arial</vt:lpstr>
      <vt:lpstr>Calibri</vt:lpstr>
      <vt:lpstr>Century Gothic</vt:lpstr>
      <vt:lpstr>A&amp;O fonds</vt:lpstr>
      <vt:lpstr>Intrinsieke motivatie als sleutel  Aan de slag met de Zelfdeterminatietheorie (ZDT)</vt:lpstr>
      <vt:lpstr>Omdat vitaliteit ons verder brengt.</vt:lpstr>
      <vt:lpstr>Wanneer zijn medewerkers nou productief, gemotiveerd &amp; gelukkig aan het werk?  Wetenschappelijke kennis praktisch toepasbaar maken</vt:lpstr>
      <vt:lpstr>Denk eens terug aan een moment waarop jij echt positief gemotiveerd aan het werk was.</vt:lpstr>
      <vt:lpstr>Denk eens terug aan een moment waarop jij echt positief gemotiveerd aan het werk was.  Deel op de chat: wat droeg bij aan dat moment?</vt:lpstr>
      <vt:lpstr>Matthijs Steeneveld</vt:lpstr>
      <vt:lpstr>PowerPoint-presentatie</vt:lpstr>
      <vt:lpstr>Zelfdeterminatietheorie – wat is het?</vt:lpstr>
      <vt:lpstr>Zelfdeterminatietheorie – de basis </vt:lpstr>
      <vt:lpstr>Autonomie</vt:lpstr>
      <vt:lpstr>Autonomie</vt:lpstr>
      <vt:lpstr>Verbondenheid</vt:lpstr>
      <vt:lpstr>Verbondenheid – ‘I matter’</vt:lpstr>
      <vt:lpstr>Competentie </vt:lpstr>
      <vt:lpstr>Competentie</vt:lpstr>
      <vt:lpstr>PowerPoint-presentatie</vt:lpstr>
      <vt:lpstr>World Café</vt:lpstr>
      <vt:lpstr>World Café</vt:lpstr>
      <vt:lpstr>Enkele voorbeelden</vt:lpstr>
      <vt:lpstr>Ondersteun de basisbehoeftes</vt:lpstr>
      <vt:lpstr>Waar zie jij nog een uitdaging om dit toe te passen? </vt:lpstr>
      <vt:lpstr>Pauze </vt:lpstr>
      <vt:lpstr>Pauze </vt:lpstr>
      <vt:lpstr>Motivatie volgens zelfdeterminatietheorie</vt:lpstr>
      <vt:lpstr>Werkvorm</vt:lpstr>
      <vt:lpstr>Niet gemotiveerd</vt:lpstr>
      <vt:lpstr>Externe druk</vt:lpstr>
      <vt:lpstr>Interne druk</vt:lpstr>
      <vt:lpstr>Identificatie</vt:lpstr>
      <vt:lpstr>Intrinsieke motivatie</vt:lpstr>
      <vt:lpstr>PowerPoint-presentatie</vt:lpstr>
      <vt:lpstr>Motivatievoorbeelden</vt:lpstr>
      <vt:lpstr>Zelfdeterminatietheorie &amp; leiderschap</vt:lpstr>
      <vt:lpstr>Effecten volgens onderzoek</vt:lpstr>
      <vt:lpstr>En daar spelen leidinggevenden een essentiële rol in!</vt:lpstr>
      <vt:lpstr>Autonomie-steunend leiderschap: hoe dan?</vt:lpstr>
      <vt:lpstr>Zelfdeterminatietheorie in the workplace</vt:lpstr>
      <vt:lpstr>Naar jullie praktijk</vt:lpstr>
      <vt:lpstr>Loop in hun schoenen</vt:lpstr>
      <vt:lpstr>Wat is jouw mooiste, meest nuttige of verrassende inzicht?</vt:lpstr>
      <vt:lpstr>Wat is jouw mooiste, meest nuttige of verrassende inzicht?</vt:lpstr>
      <vt:lpstr>Meer weten?  Meer over de wetenschap: www.selfdeterminationtheory.org   Volg me via: www.linkedin.com/in/matthijssteeneveld/ info@msteeneveld.nl www.msteeneveld.nl</vt:lpstr>
      <vt:lpstr>PowerPoint-presentatie</vt:lpstr>
      <vt:lpstr>Oefening voor je team  Meer intrinsieke motivatie</vt:lpstr>
      <vt:lpstr>Motivatie op een rijtje</vt:lpstr>
      <vt:lpstr>Oefening voor je team  Versterk autonomie</vt:lpstr>
      <vt:lpstr>Versterk autonomie met zingeving</vt:lpstr>
      <vt:lpstr>Oefening Complimenten voor medewerkers</vt:lpstr>
      <vt:lpstr>Complimenten voor medewerkers</vt:lpstr>
      <vt:lpstr>PowerPoint-presentatie</vt:lpstr>
      <vt:lpstr>Wat kun je doen als leidinggevende?</vt:lpstr>
      <vt:lpstr>Wat kun je doen als leidinggevende?</vt:lpstr>
      <vt:lpstr>Wat kun je doen als leidinggevende?</vt:lpstr>
      <vt:lpstr>PowerPoint-presentatie</vt:lpstr>
      <vt:lpstr>PowerPoint-presentatie</vt:lpstr>
      <vt:lpstr>PowerPoint-presentatie</vt:lpstr>
      <vt:lpstr>PowerPoint-presentatie</vt:lpstr>
      <vt:lpstr>Samen werken aan de toekomst</vt:lpstr>
    </vt:vector>
  </TitlesOfParts>
  <Manager/>
  <Company>AenO Fonds Gemeenten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Standaardpowerpoint</dc:subject>
  <dc:creator>Debra Verduin | A&amp;O fonds Gemeenten</dc:creator>
  <cp:keywords/>
  <dc:description>Bastiaan@vandewerk.nl</dc:description>
  <cp:lastModifiedBy>Matthijs Steeneveld</cp:lastModifiedBy>
  <cp:revision>6</cp:revision>
  <dcterms:created xsi:type="dcterms:W3CDTF">2025-09-18T09:11:37Z</dcterms:created>
  <dcterms:modified xsi:type="dcterms:W3CDTF">2025-09-23T09:13:36Z</dcterms:modified>
  <cp:category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v-rimour@microsoft.com</vt:lpwstr>
  </property>
  <property fmtid="{D5CDD505-2E9C-101B-9397-08002B2CF9AE}" pid="5" name="MSIP_Label_f42aa342-8706-4288-bd11-ebb85995028c_SetDate">
    <vt:lpwstr>2018-02-19T06:21:30.1318915Z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  <property fmtid="{D5CDD505-2E9C-101B-9397-08002B2CF9AE}" pid="10" name="ContentTypeId">
    <vt:lpwstr>0x01010031A54F322F333C469751A0A1724DAA52</vt:lpwstr>
  </property>
  <property fmtid="{D5CDD505-2E9C-101B-9397-08002B2CF9AE}" pid="11" name="MediaServiceImageTags">
    <vt:lpwstr/>
  </property>
</Properties>
</file>