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35"/>
  </p:notesMasterIdLst>
  <p:handoutMasterIdLst>
    <p:handoutMasterId r:id="rId36"/>
  </p:handoutMasterIdLst>
  <p:sldIdLst>
    <p:sldId id="273" r:id="rId5"/>
    <p:sldId id="335" r:id="rId6"/>
    <p:sldId id="334" r:id="rId7"/>
    <p:sldId id="329" r:id="rId8"/>
    <p:sldId id="336" r:id="rId9"/>
    <p:sldId id="337" r:id="rId10"/>
    <p:sldId id="400" r:id="rId11"/>
    <p:sldId id="338" r:id="rId12"/>
    <p:sldId id="344" r:id="rId13"/>
    <p:sldId id="401" r:id="rId14"/>
    <p:sldId id="402" r:id="rId15"/>
    <p:sldId id="345" r:id="rId16"/>
    <p:sldId id="380" r:id="rId17"/>
    <p:sldId id="381" r:id="rId18"/>
    <p:sldId id="379" r:id="rId19"/>
    <p:sldId id="382" r:id="rId20"/>
    <p:sldId id="383" r:id="rId21"/>
    <p:sldId id="403" r:id="rId22"/>
    <p:sldId id="405" r:id="rId23"/>
    <p:sldId id="386" r:id="rId24"/>
    <p:sldId id="387" r:id="rId25"/>
    <p:sldId id="406" r:id="rId26"/>
    <p:sldId id="388" r:id="rId27"/>
    <p:sldId id="409" r:id="rId28"/>
    <p:sldId id="389" r:id="rId29"/>
    <p:sldId id="390" r:id="rId30"/>
    <p:sldId id="392" r:id="rId31"/>
    <p:sldId id="320" r:id="rId32"/>
    <p:sldId id="332" r:id="rId33"/>
    <p:sldId id="27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lides" id="{56F1D1F2-5D08-B04A-9441-D69A4DE12AF6}">
          <p14:sldIdLst>
            <p14:sldId id="273"/>
            <p14:sldId id="335"/>
            <p14:sldId id="334"/>
            <p14:sldId id="329"/>
            <p14:sldId id="336"/>
            <p14:sldId id="337"/>
            <p14:sldId id="400"/>
            <p14:sldId id="338"/>
            <p14:sldId id="344"/>
            <p14:sldId id="401"/>
            <p14:sldId id="402"/>
            <p14:sldId id="345"/>
            <p14:sldId id="380"/>
            <p14:sldId id="381"/>
            <p14:sldId id="379"/>
            <p14:sldId id="382"/>
            <p14:sldId id="383"/>
            <p14:sldId id="403"/>
            <p14:sldId id="405"/>
            <p14:sldId id="386"/>
            <p14:sldId id="387"/>
            <p14:sldId id="406"/>
            <p14:sldId id="388"/>
            <p14:sldId id="409"/>
            <p14:sldId id="389"/>
            <p14:sldId id="390"/>
            <p14:sldId id="392"/>
            <p14:sldId id="320"/>
            <p14:sldId id="332"/>
            <p14:sldId id="277"/>
          </p14:sldIdLst>
        </p14:section>
        <p14:section name="Extra slides" id="{1CA57801-992A-CF43-B3B0-C3BC2EBF12B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1E5B"/>
    <a:srgbClr val="F36568"/>
    <a:srgbClr val="8BCCB7"/>
    <a:srgbClr val="8984B3"/>
    <a:srgbClr val="F4F2E6"/>
    <a:srgbClr val="B1EDE8"/>
    <a:srgbClr val="D2B4A6"/>
    <a:srgbClr val="42F7AC"/>
    <a:srgbClr val="3D387D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286297-E3E3-482F-92C1-B8847C86299B}" v="7" dt="2025-08-07T12:34:00.9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3" autoAdjust="0"/>
    <p:restoredTop sz="95788" autoAdjust="0"/>
  </p:normalViewPr>
  <p:slideViewPr>
    <p:cSldViewPr snapToGrid="0">
      <p:cViewPr varScale="1">
        <p:scale>
          <a:sx n="106" d="100"/>
          <a:sy n="106" d="100"/>
        </p:scale>
        <p:origin x="744" y="29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158" d="100"/>
          <a:sy n="158" d="100"/>
        </p:scale>
        <p:origin x="544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FD8657-D98E-FC42-A24D-4BB1D2027C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B05DA-186E-5B43-B6A0-1F5B3FA0AD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14E21-E0BF-6B4A-B09B-B61201E9ED3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A01889-75D2-6548-80A9-1D89E0B168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24D27C-45FB-334D-84F0-AFA6737860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FEC32-0455-DD4E-82B2-FD038F51DF3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528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55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19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85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D538EFE-4CD2-8946-93B1-24C2B5C2DF9D}"/>
              </a:ext>
            </a:extLst>
          </p:cNvPr>
          <p:cNvSpPr/>
          <p:nvPr userDrawn="1"/>
        </p:nvSpPr>
        <p:spPr>
          <a:xfrm rot="-600000">
            <a:off x="1937117" y="3931190"/>
            <a:ext cx="11421220" cy="3948440"/>
          </a:xfrm>
          <a:prstGeom prst="roundRect">
            <a:avLst>
              <a:gd name="adj" fmla="val 96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689983-030D-DE43-9D36-9837FA95BF47}"/>
              </a:ext>
            </a:extLst>
          </p:cNvPr>
          <p:cNvSpPr/>
          <p:nvPr userDrawn="1"/>
        </p:nvSpPr>
        <p:spPr>
          <a:xfrm rot="-600000">
            <a:off x="-834646" y="4395858"/>
            <a:ext cx="4356933" cy="2989662"/>
          </a:xfrm>
          <a:prstGeom prst="roundRect">
            <a:avLst>
              <a:gd name="adj" fmla="val 1091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CDEF7EF-3947-BBD0-F20F-90B44F92A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293145"/>
            <a:ext cx="10520362" cy="115296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54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0F22098-55FA-DDAB-3564-E9DAE5F130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4876800"/>
            <a:ext cx="2845252" cy="136285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4BCC04-CBAA-9A97-9947-0C91AA416D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97966" y="4876800"/>
            <a:ext cx="2974064" cy="75826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31CDFC-F58F-E8F7-312A-9B36B81A07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1" y="2969545"/>
            <a:ext cx="5833829" cy="230855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Spreker</a:t>
            </a:r>
            <a:endParaRPr lang="en-GB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CDBEAA3-B6E9-11E7-A177-2BBAC132AD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51" y="3271170"/>
            <a:ext cx="5833829" cy="23085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2482807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51" userDrawn="1">
          <p15:clr>
            <a:srgbClr val="FBAE40"/>
          </p15:clr>
        </p15:guide>
        <p15:guide id="2" pos="52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ker Dubbel Speci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F410286-ABC2-7446-EC5B-7A327E917CC1}"/>
              </a:ext>
            </a:extLst>
          </p:cNvPr>
          <p:cNvSpPr/>
          <p:nvPr userDrawn="1"/>
        </p:nvSpPr>
        <p:spPr>
          <a:xfrm>
            <a:off x="6103159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Century Gothic" panose="020B0502020202020204" pitchFamily="34" charset="0"/>
            </a:endParaRP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04342" y="2088000"/>
            <a:ext cx="4860000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52912B-8B8F-23D8-1270-8275111565B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2" y="2088000"/>
            <a:ext cx="4860000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15719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E299493-596F-55DE-91CA-8F1A4EB4D5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8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Roo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07267" y="-589010"/>
            <a:ext cx="11223467" cy="5893458"/>
          </a:xfrm>
          <a:prstGeom prst="roundRect">
            <a:avLst>
              <a:gd name="adj" fmla="val 64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026656"/>
            <a:ext cx="6734961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2709000"/>
            <a:ext cx="6731444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B51EC89-BCDE-8C76-E942-6BB8FD96E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3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dstuk Gro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07267" y="-589010"/>
            <a:ext cx="11223467" cy="5893458"/>
          </a:xfrm>
          <a:prstGeom prst="roundRect">
            <a:avLst>
              <a:gd name="adj" fmla="val 645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026656"/>
            <a:ext cx="6734961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2709000"/>
            <a:ext cx="6731444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B51EC89-BCDE-8C76-E942-6BB8FD96E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24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stul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07267" y="-589010"/>
            <a:ext cx="11223467" cy="5893458"/>
          </a:xfrm>
          <a:prstGeom prst="roundRect">
            <a:avLst>
              <a:gd name="adj" fmla="val 645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026656"/>
            <a:ext cx="6734961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2709000"/>
            <a:ext cx="6731444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B51EC89-BCDE-8C76-E942-6BB8FD96E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2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D538EFE-4CD2-8946-93B1-24C2B5C2DF9D}"/>
              </a:ext>
            </a:extLst>
          </p:cNvPr>
          <p:cNvSpPr/>
          <p:nvPr userDrawn="1"/>
        </p:nvSpPr>
        <p:spPr>
          <a:xfrm rot="-600000">
            <a:off x="1937117" y="3931190"/>
            <a:ext cx="11421220" cy="3948440"/>
          </a:xfrm>
          <a:prstGeom prst="roundRect">
            <a:avLst>
              <a:gd name="adj" fmla="val 966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689983-030D-DE43-9D36-9837FA95BF47}"/>
              </a:ext>
            </a:extLst>
          </p:cNvPr>
          <p:cNvSpPr/>
          <p:nvPr userDrawn="1"/>
        </p:nvSpPr>
        <p:spPr>
          <a:xfrm rot="-600000">
            <a:off x="-834646" y="4395858"/>
            <a:ext cx="4356933" cy="2989662"/>
          </a:xfrm>
          <a:prstGeom prst="roundRect">
            <a:avLst>
              <a:gd name="adj" fmla="val 109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0F22098-55FA-DDAB-3564-E9DAE5F130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4876800"/>
            <a:ext cx="2845252" cy="136285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4BCC04-CBAA-9A97-9947-0C91AA416D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97966" y="4876800"/>
            <a:ext cx="2974064" cy="75826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31CDFC-F58F-E8F7-312A-9B36B81A07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7966" y="706551"/>
            <a:ext cx="3994144" cy="230855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Spreker</a:t>
            </a:r>
            <a:endParaRPr lang="en-GB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CDBEAA3-B6E9-11E7-A177-2BBAC132AD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7966" y="948270"/>
            <a:ext cx="3994144" cy="23085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Persoonlijke</a:t>
            </a:r>
            <a:r>
              <a:rPr lang="en-GB" dirty="0"/>
              <a:t> </a:t>
            </a:r>
            <a:r>
              <a:rPr lang="en-GB" dirty="0" err="1"/>
              <a:t>gegevens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727DE61-1208-B33B-88BA-43B77DE26FCB}"/>
              </a:ext>
            </a:extLst>
          </p:cNvPr>
          <p:cNvGrpSpPr/>
          <p:nvPr userDrawn="1"/>
        </p:nvGrpSpPr>
        <p:grpSpPr>
          <a:xfrm>
            <a:off x="838201" y="689789"/>
            <a:ext cx="3291114" cy="2215991"/>
            <a:chOff x="1819686" y="556015"/>
            <a:chExt cx="4141695" cy="277847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DB2521-2100-ED4A-9C6E-9E8511EFFA83}"/>
                </a:ext>
              </a:extLst>
            </p:cNvPr>
            <p:cNvSpPr txBox="1"/>
            <p:nvPr/>
          </p:nvSpPr>
          <p:spPr>
            <a:xfrm>
              <a:off x="1819686" y="556015"/>
              <a:ext cx="4141695" cy="27784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" sz="16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Fluwelen</a:t>
              </a:r>
              <a:r>
                <a:rPr lang="de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de" sz="16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Burgwal</a:t>
              </a:r>
              <a:r>
                <a:rPr lang="de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58</a:t>
              </a:r>
            </a:p>
            <a:p>
              <a:r>
                <a:rPr lang="de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Postbus 11560</a:t>
              </a:r>
            </a:p>
            <a:p>
              <a:r>
                <a:rPr lang="de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2502 AN Den Haag</a:t>
              </a:r>
            </a:p>
            <a:p>
              <a:endParaRPr lang="de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r>
                <a:rPr lang="de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070 763 00 30</a:t>
              </a:r>
            </a:p>
            <a:p>
              <a:endParaRPr lang="de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r>
                <a:rPr lang="nl-NL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contact</a:t>
              </a:r>
              <a:r>
                <a:rPr lang="de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@aeno.nl</a:t>
              </a:r>
            </a:p>
            <a:p>
              <a:r>
                <a:rPr lang="de" sz="16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www.aeno.nl</a:t>
              </a:r>
              <a:endParaRPr lang="de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endParaRPr lang="en-US" sz="16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4B68F28-A22A-774C-A735-B7D585188F2B}"/>
                </a:ext>
              </a:extLst>
            </p:cNvPr>
            <p:cNvCxnSpPr>
              <a:cxnSpLocks/>
            </p:cNvCxnSpPr>
            <p:nvPr/>
          </p:nvCxnSpPr>
          <p:spPr>
            <a:xfrm>
              <a:off x="1819686" y="3021447"/>
              <a:ext cx="1632054" cy="0"/>
            </a:xfrm>
            <a:prstGeom prst="line">
              <a:avLst/>
            </a:prstGeom>
            <a:ln w="12700">
              <a:solidFill>
                <a:srgbClr val="42F7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7828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Speciaal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1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1015200"/>
            <a:ext cx="10512424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B51EC89-BCDE-8C76-E942-6BB8FD96E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01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Speciaal Dub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F410286-ABC2-7446-EC5B-7A327E917CC1}"/>
              </a:ext>
            </a:extLst>
          </p:cNvPr>
          <p:cNvSpPr/>
          <p:nvPr userDrawn="1"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Century Gothic" panose="020B0502020202020204" pitchFamily="34" charset="0"/>
            </a:endParaRP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4800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15719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E299493-596F-55DE-91CA-8F1A4EB4D5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7BF3071-9828-3BAA-0AA0-8604DE7E6B8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04342" y="2088000"/>
            <a:ext cx="4860000" cy="41532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1C0AAAA-979C-33DE-E1B9-4BA512CB3A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2" y="2088000"/>
            <a:ext cx="4860000" cy="41532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14885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D738187-49FB-BCAE-021D-4D67C9CFFC22}"/>
              </a:ext>
            </a:extLst>
          </p:cNvPr>
          <p:cNvGrpSpPr/>
          <p:nvPr userDrawn="1"/>
        </p:nvGrpSpPr>
        <p:grpSpPr>
          <a:xfrm>
            <a:off x="6180015" y="5013156"/>
            <a:ext cx="6496567" cy="2341702"/>
            <a:chOff x="391811" y="3327607"/>
            <a:chExt cx="9396091" cy="338684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83C1F19-3064-5900-0E8F-50F5A4D2C38C}"/>
                </a:ext>
              </a:extLst>
            </p:cNvPr>
            <p:cNvSpPr/>
            <p:nvPr userDrawn="1"/>
          </p:nvSpPr>
          <p:spPr>
            <a:xfrm rot="21000000">
              <a:off x="3151158" y="3327607"/>
              <a:ext cx="6636744" cy="3386841"/>
            </a:xfrm>
            <a:prstGeom prst="roundRect">
              <a:avLst>
                <a:gd name="adj" fmla="val 96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6357DE4-C2C5-0C1A-6A4C-47E2FE10E7E1}"/>
                </a:ext>
              </a:extLst>
            </p:cNvPr>
            <p:cNvSpPr/>
            <p:nvPr userDrawn="1"/>
          </p:nvSpPr>
          <p:spPr>
            <a:xfrm rot="-600000">
              <a:off x="391811" y="3372600"/>
              <a:ext cx="4356933" cy="2989662"/>
            </a:xfrm>
            <a:prstGeom prst="roundRect">
              <a:avLst>
                <a:gd name="adj" fmla="val 1418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675386F-720C-AA1D-3D05-C675A852F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64657" y="3853542"/>
              <a:ext cx="2845252" cy="136285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EEEA455-9B2C-C37E-F6E0-6235405AE9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39711" y="3863476"/>
              <a:ext cx="2855618" cy="728062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AEF770E7-0A31-6601-AAA1-065B024CB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44000" y="684000"/>
            <a:ext cx="4015573" cy="3600000"/>
          </a:xfrm>
        </p:spPr>
        <p:txBody>
          <a:bodyPr/>
          <a:lstStyle>
            <a:lvl1pPr>
              <a:defRPr/>
            </a:lvl1pPr>
          </a:lstStyle>
          <a:p>
            <a:r>
              <a:rPr lang="en-US" sz="4000" b="1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Omdat</a:t>
            </a:r>
            <a:r>
              <a:rPr lang="en-US" sz="4000" b="1" i="0" dirty="0">
                <a:solidFill>
                  <a:schemeClr val="bg1"/>
                </a:solidFill>
                <a:latin typeface="Century Gothic" panose="020B0502020202020204" pitchFamily="34" charset="0"/>
              </a:rPr>
              <a:t>…</a:t>
            </a:r>
            <a:endParaRPr lang="en-NL" sz="4000" b="1" i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ijdelijke aanduiding voor afbeelding 6">
            <a:extLst>
              <a:ext uri="{FF2B5EF4-FFF2-40B4-BE49-F238E27FC236}">
                <a16:creationId xmlns:a16="http://schemas.microsoft.com/office/drawing/2014/main" id="{48D5431F-8B1A-71F1-6DF6-72590CDD99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973888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26853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63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D738187-49FB-BCAE-021D-4D67C9CFFC22}"/>
              </a:ext>
            </a:extLst>
          </p:cNvPr>
          <p:cNvGrpSpPr/>
          <p:nvPr userDrawn="1"/>
        </p:nvGrpSpPr>
        <p:grpSpPr>
          <a:xfrm>
            <a:off x="6180015" y="5013665"/>
            <a:ext cx="6490747" cy="2336580"/>
            <a:chOff x="391811" y="3328343"/>
            <a:chExt cx="9387674" cy="3379433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83C1F19-3064-5900-0E8F-50F5A4D2C38C}"/>
                </a:ext>
              </a:extLst>
            </p:cNvPr>
            <p:cNvSpPr/>
            <p:nvPr userDrawn="1"/>
          </p:nvSpPr>
          <p:spPr>
            <a:xfrm rot="21000000">
              <a:off x="3150573" y="3328343"/>
              <a:ext cx="6628912" cy="3379433"/>
            </a:xfrm>
            <a:prstGeom prst="roundRect">
              <a:avLst>
                <a:gd name="adj" fmla="val 96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6357DE4-C2C5-0C1A-6A4C-47E2FE10E7E1}"/>
                </a:ext>
              </a:extLst>
            </p:cNvPr>
            <p:cNvSpPr/>
            <p:nvPr userDrawn="1"/>
          </p:nvSpPr>
          <p:spPr>
            <a:xfrm rot="-600000">
              <a:off x="391811" y="3372600"/>
              <a:ext cx="4356933" cy="2989662"/>
            </a:xfrm>
            <a:prstGeom prst="roundRect">
              <a:avLst>
                <a:gd name="adj" fmla="val 1418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675386F-720C-AA1D-3D05-C675A852F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64657" y="3853542"/>
              <a:ext cx="2845252" cy="136285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EEEA455-9B2C-C37E-F6E0-6235405AE9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39711" y="3863476"/>
              <a:ext cx="2855618" cy="728062"/>
            </a:xfrm>
            <a:prstGeom prst="rect">
              <a:avLst/>
            </a:prstGeom>
          </p:spPr>
        </p:pic>
      </p:grpSp>
      <p:sp>
        <p:nvSpPr>
          <p:cNvPr id="7" name="Titel 1">
            <a:extLst>
              <a:ext uri="{FF2B5EF4-FFF2-40B4-BE49-F238E27FC236}">
                <a16:creationId xmlns:a16="http://schemas.microsoft.com/office/drawing/2014/main" id="{FED56B51-757A-5CF3-9F8B-23C380FA4D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44000" y="683999"/>
            <a:ext cx="4015573" cy="3600000"/>
          </a:xfrm>
        </p:spPr>
        <p:txBody>
          <a:bodyPr/>
          <a:lstStyle>
            <a:lvl1pPr>
              <a:defRPr/>
            </a:lvl1pPr>
          </a:lstStyle>
          <a:p>
            <a:r>
              <a:rPr lang="en-US" sz="4000" b="1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Omdat</a:t>
            </a:r>
            <a:r>
              <a:rPr lang="en-US" sz="4000" b="1" i="0" dirty="0">
                <a:solidFill>
                  <a:schemeClr val="bg1"/>
                </a:solidFill>
                <a:latin typeface="Century Gothic" panose="020B0502020202020204" pitchFamily="34" charset="0"/>
              </a:rPr>
              <a:t>…</a:t>
            </a:r>
            <a:endParaRPr lang="en-NL" sz="4000" b="1" i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F781DA98-087C-9AF8-3F72-54E77C0815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973888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899705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D738187-49FB-BCAE-021D-4D67C9CFFC22}"/>
              </a:ext>
            </a:extLst>
          </p:cNvPr>
          <p:cNvGrpSpPr/>
          <p:nvPr userDrawn="1"/>
        </p:nvGrpSpPr>
        <p:grpSpPr>
          <a:xfrm>
            <a:off x="6180015" y="5013665"/>
            <a:ext cx="6490747" cy="2336580"/>
            <a:chOff x="391811" y="3328343"/>
            <a:chExt cx="9387674" cy="3379433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83C1F19-3064-5900-0E8F-50F5A4D2C38C}"/>
                </a:ext>
              </a:extLst>
            </p:cNvPr>
            <p:cNvSpPr/>
            <p:nvPr userDrawn="1"/>
          </p:nvSpPr>
          <p:spPr>
            <a:xfrm rot="21000000">
              <a:off x="3150573" y="3328343"/>
              <a:ext cx="6628912" cy="3379433"/>
            </a:xfrm>
            <a:prstGeom prst="roundRect">
              <a:avLst>
                <a:gd name="adj" fmla="val 96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6357DE4-C2C5-0C1A-6A4C-47E2FE10E7E1}"/>
                </a:ext>
              </a:extLst>
            </p:cNvPr>
            <p:cNvSpPr/>
            <p:nvPr userDrawn="1"/>
          </p:nvSpPr>
          <p:spPr>
            <a:xfrm rot="-600000">
              <a:off x="391811" y="3372600"/>
              <a:ext cx="4356933" cy="2989662"/>
            </a:xfrm>
            <a:prstGeom prst="roundRect">
              <a:avLst>
                <a:gd name="adj" fmla="val 1418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675386F-720C-AA1D-3D05-C675A852F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64657" y="3853542"/>
              <a:ext cx="2845252" cy="136285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EEEA455-9B2C-C37E-F6E0-6235405AE9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39711" y="3863476"/>
              <a:ext cx="2855618" cy="728062"/>
            </a:xfrm>
            <a:prstGeom prst="rect">
              <a:avLst/>
            </a:prstGeom>
          </p:spPr>
        </p:pic>
      </p:grpSp>
      <p:sp>
        <p:nvSpPr>
          <p:cNvPr id="7" name="Titel 1">
            <a:extLst>
              <a:ext uri="{FF2B5EF4-FFF2-40B4-BE49-F238E27FC236}">
                <a16:creationId xmlns:a16="http://schemas.microsoft.com/office/drawing/2014/main" id="{FED56B51-757A-5CF3-9F8B-23C380FA4D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44000" y="683999"/>
            <a:ext cx="4015573" cy="3600000"/>
          </a:xfrm>
        </p:spPr>
        <p:txBody>
          <a:bodyPr/>
          <a:lstStyle>
            <a:lvl1pPr>
              <a:defRPr/>
            </a:lvl1pPr>
          </a:lstStyle>
          <a:p>
            <a:r>
              <a:rPr lang="en-US" sz="4000" b="1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Omdat</a:t>
            </a:r>
            <a:r>
              <a:rPr lang="en-US" sz="4000" b="1" i="0" dirty="0">
                <a:solidFill>
                  <a:schemeClr val="bg1"/>
                </a:solidFill>
                <a:latin typeface="Century Gothic" panose="020B0502020202020204" pitchFamily="34" charset="0"/>
              </a:rPr>
              <a:t>…</a:t>
            </a:r>
            <a:endParaRPr lang="en-NL" sz="4000" b="1" i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F781DA98-087C-9AF8-3F72-54E77C0815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973888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512002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0BB27A1D-484D-D6F8-7602-9400AAA68F54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F93E84-CD16-A91B-63F7-AB7E90CBC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 (</a:t>
            </a:r>
            <a:r>
              <a:rPr lang="en-US" dirty="0" err="1"/>
              <a:t>inhoudsopgave</a:t>
            </a:r>
            <a:r>
              <a:rPr lang="en-US" dirty="0"/>
              <a:t>)</a:t>
            </a:r>
          </a:p>
        </p:txBody>
      </p:sp>
      <p:sp>
        <p:nvSpPr>
          <p:cNvPr id="20" name="Table Placeholder 19">
            <a:extLst>
              <a:ext uri="{FF2B5EF4-FFF2-40B4-BE49-F238E27FC236}">
                <a16:creationId xmlns:a16="http://schemas.microsoft.com/office/drawing/2014/main" id="{9E63D5B4-43C8-C1EC-C847-9C38027E226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2232000"/>
            <a:ext cx="10290242" cy="3914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tabel wilt toevoegen</a:t>
            </a:r>
            <a:endParaRPr lang="en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1223C5A-C4D6-9F48-671B-9F4F8397F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75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eld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D738187-49FB-BCAE-021D-4D67C9CFFC22}"/>
              </a:ext>
            </a:extLst>
          </p:cNvPr>
          <p:cNvGrpSpPr/>
          <p:nvPr userDrawn="1"/>
        </p:nvGrpSpPr>
        <p:grpSpPr>
          <a:xfrm>
            <a:off x="6180015" y="5013665"/>
            <a:ext cx="6490747" cy="2336580"/>
            <a:chOff x="391811" y="3328343"/>
            <a:chExt cx="9387674" cy="3379433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83C1F19-3064-5900-0E8F-50F5A4D2C38C}"/>
                </a:ext>
              </a:extLst>
            </p:cNvPr>
            <p:cNvSpPr/>
            <p:nvPr userDrawn="1"/>
          </p:nvSpPr>
          <p:spPr>
            <a:xfrm rot="21000000">
              <a:off x="3150573" y="3328343"/>
              <a:ext cx="6628912" cy="3379433"/>
            </a:xfrm>
            <a:prstGeom prst="roundRect">
              <a:avLst>
                <a:gd name="adj" fmla="val 96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6357DE4-C2C5-0C1A-6A4C-47E2FE10E7E1}"/>
                </a:ext>
              </a:extLst>
            </p:cNvPr>
            <p:cNvSpPr/>
            <p:nvPr userDrawn="1"/>
          </p:nvSpPr>
          <p:spPr>
            <a:xfrm rot="-600000">
              <a:off x="391811" y="3372600"/>
              <a:ext cx="4356933" cy="2989662"/>
            </a:xfrm>
            <a:prstGeom prst="roundRect">
              <a:avLst>
                <a:gd name="adj" fmla="val 14185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675386F-720C-AA1D-3D05-C675A852F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64657" y="3853542"/>
              <a:ext cx="2845252" cy="136285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EEEA455-9B2C-C37E-F6E0-6235405AE9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39711" y="3863476"/>
              <a:ext cx="2855618" cy="728062"/>
            </a:xfrm>
            <a:prstGeom prst="rect">
              <a:avLst/>
            </a:prstGeom>
          </p:spPr>
        </p:pic>
      </p:grpSp>
      <p:sp>
        <p:nvSpPr>
          <p:cNvPr id="7" name="Titel 1">
            <a:extLst>
              <a:ext uri="{FF2B5EF4-FFF2-40B4-BE49-F238E27FC236}">
                <a16:creationId xmlns:a16="http://schemas.microsoft.com/office/drawing/2014/main" id="{FED56B51-757A-5CF3-9F8B-23C380FA4D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44000" y="683999"/>
            <a:ext cx="4015573" cy="3600000"/>
          </a:xfrm>
        </p:spPr>
        <p:txBody>
          <a:bodyPr/>
          <a:lstStyle>
            <a:lvl1pPr>
              <a:defRPr/>
            </a:lvl1pPr>
          </a:lstStyle>
          <a:p>
            <a:r>
              <a:rPr lang="en-US" sz="4000" b="1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Omdat</a:t>
            </a:r>
            <a:r>
              <a:rPr lang="en-US" sz="4000" b="1" i="0" dirty="0">
                <a:solidFill>
                  <a:schemeClr val="bg1"/>
                </a:solidFill>
                <a:latin typeface="Century Gothic" panose="020B0502020202020204" pitchFamily="34" charset="0"/>
              </a:rPr>
              <a:t>…</a:t>
            </a:r>
            <a:endParaRPr lang="en-NL" sz="4000" b="1" i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F781DA98-087C-9AF8-3F72-54E77C0815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973888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222720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eld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D738187-49FB-BCAE-021D-4D67C9CFFC22}"/>
              </a:ext>
            </a:extLst>
          </p:cNvPr>
          <p:cNvGrpSpPr/>
          <p:nvPr userDrawn="1"/>
        </p:nvGrpSpPr>
        <p:grpSpPr>
          <a:xfrm>
            <a:off x="6180015" y="5013665"/>
            <a:ext cx="6490747" cy="2336580"/>
            <a:chOff x="391811" y="3328343"/>
            <a:chExt cx="9387674" cy="3379433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83C1F19-3064-5900-0E8F-50F5A4D2C38C}"/>
                </a:ext>
              </a:extLst>
            </p:cNvPr>
            <p:cNvSpPr/>
            <p:nvPr userDrawn="1"/>
          </p:nvSpPr>
          <p:spPr>
            <a:xfrm rot="21000000">
              <a:off x="3150573" y="3328343"/>
              <a:ext cx="6628912" cy="3379433"/>
            </a:xfrm>
            <a:prstGeom prst="roundRect">
              <a:avLst>
                <a:gd name="adj" fmla="val 96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6357DE4-C2C5-0C1A-6A4C-47E2FE10E7E1}"/>
                </a:ext>
              </a:extLst>
            </p:cNvPr>
            <p:cNvSpPr/>
            <p:nvPr userDrawn="1"/>
          </p:nvSpPr>
          <p:spPr>
            <a:xfrm rot="-600000">
              <a:off x="391811" y="3372600"/>
              <a:ext cx="4356933" cy="2989662"/>
            </a:xfrm>
            <a:prstGeom prst="roundRect">
              <a:avLst>
                <a:gd name="adj" fmla="val 14185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675386F-720C-AA1D-3D05-C675A852F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64657" y="3853542"/>
              <a:ext cx="2845252" cy="136285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EEEA455-9B2C-C37E-F6E0-6235405AE9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39711" y="3863476"/>
              <a:ext cx="2855618" cy="728062"/>
            </a:xfrm>
            <a:prstGeom prst="rect">
              <a:avLst/>
            </a:prstGeom>
          </p:spPr>
        </p:pic>
      </p:grpSp>
      <p:sp>
        <p:nvSpPr>
          <p:cNvPr id="7" name="Titel 1">
            <a:extLst>
              <a:ext uri="{FF2B5EF4-FFF2-40B4-BE49-F238E27FC236}">
                <a16:creationId xmlns:a16="http://schemas.microsoft.com/office/drawing/2014/main" id="{FED56B51-757A-5CF3-9F8B-23C380FA4D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44000" y="683999"/>
            <a:ext cx="4015573" cy="3600000"/>
          </a:xfrm>
        </p:spPr>
        <p:txBody>
          <a:bodyPr/>
          <a:lstStyle>
            <a:lvl1pPr>
              <a:defRPr/>
            </a:lvl1pPr>
          </a:lstStyle>
          <a:p>
            <a:r>
              <a:rPr lang="en-US" sz="4000" b="1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Omdat</a:t>
            </a:r>
            <a:r>
              <a:rPr lang="en-US" sz="4000" b="1" i="0" dirty="0">
                <a:solidFill>
                  <a:schemeClr val="bg1"/>
                </a:solidFill>
                <a:latin typeface="Century Gothic" panose="020B0502020202020204" pitchFamily="34" charset="0"/>
              </a:rPr>
              <a:t>…</a:t>
            </a:r>
            <a:endParaRPr lang="en-NL" sz="4000" b="1" i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F781DA98-087C-9AF8-3F72-54E77C0815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973888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236057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jzon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6EDA266F-88D5-F857-932D-2FCEB84DCB06}"/>
              </a:ext>
            </a:extLst>
          </p:cNvPr>
          <p:cNvSpPr/>
          <p:nvPr userDrawn="1"/>
        </p:nvSpPr>
        <p:spPr>
          <a:xfrm rot="-300000">
            <a:off x="-639066" y="1624366"/>
            <a:ext cx="7278735" cy="6003104"/>
          </a:xfrm>
          <a:prstGeom prst="roundRect">
            <a:avLst>
              <a:gd name="adj" fmla="val 545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B8691D32-1410-0CCC-797F-C48706061872}"/>
              </a:ext>
            </a:extLst>
          </p:cNvPr>
          <p:cNvSpPr/>
          <p:nvPr userDrawn="1"/>
        </p:nvSpPr>
        <p:spPr>
          <a:xfrm rot="-300000">
            <a:off x="6034187" y="1330032"/>
            <a:ext cx="7724817" cy="6003104"/>
          </a:xfrm>
          <a:prstGeom prst="roundRect">
            <a:avLst>
              <a:gd name="adj" fmla="val 545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4800"/>
            <a:ext cx="11000844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27851" y="2088000"/>
            <a:ext cx="5076000" cy="38976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52912B-8B8F-23D8-1270-8275111565B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1" y="2087999"/>
            <a:ext cx="5076000" cy="38976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6EA13E6-A137-BDF6-BADA-E433606A92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3B8F200-2347-78F0-B71C-8953827797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015201"/>
            <a:ext cx="10514013" cy="72000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nl-NL" dirty="0"/>
              <a:t>Uitleg</a:t>
            </a:r>
          </a:p>
        </p:txBody>
      </p:sp>
    </p:spTree>
    <p:extLst>
      <p:ext uri="{BB962C8B-B14F-4D97-AF65-F5344CB8AC3E}">
        <p14:creationId xmlns:p14="http://schemas.microsoft.com/office/powerpoint/2010/main" val="151988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jzon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3C469C58-C0D4-141D-32DC-2EFD0C91A854}"/>
              </a:ext>
            </a:extLst>
          </p:cNvPr>
          <p:cNvSpPr/>
          <p:nvPr userDrawn="1"/>
        </p:nvSpPr>
        <p:spPr>
          <a:xfrm rot="21311498">
            <a:off x="-912945" y="-926512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F6C6ED9D-B50C-4682-6D93-D0E81EBD353B}"/>
              </a:ext>
            </a:extLst>
          </p:cNvPr>
          <p:cNvSpPr/>
          <p:nvPr userDrawn="1"/>
        </p:nvSpPr>
        <p:spPr>
          <a:xfrm rot="-300000">
            <a:off x="6238399" y="1534243"/>
            <a:ext cx="6585581" cy="4114954"/>
          </a:xfrm>
          <a:prstGeom prst="roundRect">
            <a:avLst>
              <a:gd name="adj" fmla="val 839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4800"/>
            <a:ext cx="10512425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52912B-8B8F-23D8-1270-8275111565B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2" y="2340000"/>
            <a:ext cx="5141299" cy="39012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7E46079-5958-6944-C94D-18B61AAFBB3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246722" y="2340000"/>
            <a:ext cx="3881721" cy="28764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aseline="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aseline="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E38AB7E-36FF-28AF-C8CF-4667D0DA93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32AC0C8F-6CE3-18EE-AFCD-E58ECEA25B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8" y="1015200"/>
            <a:ext cx="10512425" cy="7200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Uitleg</a:t>
            </a:r>
          </a:p>
        </p:txBody>
      </p:sp>
    </p:spTree>
    <p:extLst>
      <p:ext uri="{BB962C8B-B14F-4D97-AF65-F5344CB8AC3E}">
        <p14:creationId xmlns:p14="http://schemas.microsoft.com/office/powerpoint/2010/main" val="1715710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jzond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7D2ED021-EFA3-FA61-40CB-51CA5BDEE03B}"/>
              </a:ext>
            </a:extLst>
          </p:cNvPr>
          <p:cNvSpPr/>
          <p:nvPr userDrawn="1"/>
        </p:nvSpPr>
        <p:spPr>
          <a:xfrm rot="21311498">
            <a:off x="-912945" y="-926512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4800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52912B-8B8F-23D8-1270-8275111565B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2" y="2340000"/>
            <a:ext cx="5141299" cy="38652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8556C78-DE83-BE74-EE84-5AEF016BC969}"/>
              </a:ext>
            </a:extLst>
          </p:cNvPr>
          <p:cNvSpPr/>
          <p:nvPr userDrawn="1"/>
        </p:nvSpPr>
        <p:spPr>
          <a:xfrm rot="-300000">
            <a:off x="6238193" y="1529517"/>
            <a:ext cx="6694029" cy="4114954"/>
          </a:xfrm>
          <a:prstGeom prst="roundRect">
            <a:avLst>
              <a:gd name="adj" fmla="val 839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7E46079-5958-6944-C94D-18B61AAFBB3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246722" y="2340000"/>
            <a:ext cx="3881721" cy="28764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E38AB7E-36FF-28AF-C8CF-4667D0DA93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  <p:sp>
        <p:nvSpPr>
          <p:cNvPr id="7" name="Tijdelijke aanduiding voor tekst 12">
            <a:extLst>
              <a:ext uri="{FF2B5EF4-FFF2-40B4-BE49-F238E27FC236}">
                <a16:creationId xmlns:a16="http://schemas.microsoft.com/office/drawing/2014/main" id="{2BF6C158-660D-96D6-5E16-4C240C1316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8" y="1015719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l-NL" dirty="0"/>
              <a:t>Uitleg</a:t>
            </a:r>
          </a:p>
        </p:txBody>
      </p:sp>
    </p:spTree>
    <p:extLst>
      <p:ext uri="{BB962C8B-B14F-4D97-AF65-F5344CB8AC3E}">
        <p14:creationId xmlns:p14="http://schemas.microsoft.com/office/powerpoint/2010/main" val="1076006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15719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B51EC89-BCDE-8C76-E942-6BB8FD96E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23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Br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B8B996F-F74E-769B-7571-E5E7337B62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188857"/>
          </a:xfrm>
          <a:solidFill>
            <a:schemeClr val="accent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NL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A2FB9DF-8035-4053-274A-9E543F35A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001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t Leeg">
  <p:cSld name="1_Wit Leeg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3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1E5B"/>
              </a:buClr>
              <a:buSzPts val="4000"/>
              <a:buFont typeface="Century Gothic"/>
              <a:buNone/>
              <a:defRPr sz="4000" b="1" i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43"/>
          <p:cNvSpPr txBox="1">
            <a:spLocks noGrp="1"/>
          </p:cNvSpPr>
          <p:nvPr>
            <p:ph type="body" idx="1"/>
          </p:nvPr>
        </p:nvSpPr>
        <p:spPr>
          <a:xfrm>
            <a:off x="839788" y="1015719"/>
            <a:ext cx="10512425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4" name="Google Shape;164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26108" y="6082539"/>
            <a:ext cx="1052210" cy="50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3315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ht Nor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ADC4EE78-3541-724C-F7E3-A014250CF5F0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52912B-8B8F-23D8-1270-8275111565B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2" y="2232000"/>
            <a:ext cx="10510191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15719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B51EC89-BCDE-8C76-E942-6BB8FD96E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77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ht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15719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B26D7C4-47E1-E3B3-8B89-1ED0F96FD3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0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ht Dub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12945" y="-926512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52912B-8B8F-23D8-1270-8275111565B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2" y="2088000"/>
            <a:ext cx="4860000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15719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8D248-CAAE-34CA-E505-BC505693607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510300" y="2088000"/>
            <a:ext cx="4860000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EA721CC-F625-D85E-87F9-7EAFF7B9F5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63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ht Dubbel Speci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F410286-ABC2-7446-EC5B-7A327E917CC1}"/>
              </a:ext>
            </a:extLst>
          </p:cNvPr>
          <p:cNvSpPr/>
          <p:nvPr userDrawn="1"/>
        </p:nvSpPr>
        <p:spPr>
          <a:xfrm>
            <a:off x="6103159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Century Gothic" panose="020B0502020202020204" pitchFamily="34" charset="0"/>
            </a:endParaRP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06292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E299493-596F-55DE-91CA-8F1A4EB4D5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32BD6E-A1D0-B576-0A90-05C6BCC1E9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04342" y="2088000"/>
            <a:ext cx="4860000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B10118-2AD8-528D-227E-41A7D8B01F4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2" y="2088000"/>
            <a:ext cx="4860000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25725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ker Nor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52912B-8B8F-23D8-1270-8275111565B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2" y="2088000"/>
            <a:ext cx="10510191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15719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B51EC89-BCDE-8C76-E942-6BB8FD96E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09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ker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15200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4539DD49-86D2-2E17-77E5-2C50BEC5C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98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ker Dub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52912B-8B8F-23D8-1270-8275111565B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2" y="2088000"/>
            <a:ext cx="4860000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15719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8D248-CAAE-34CA-E505-BC505693607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510300" y="2088000"/>
            <a:ext cx="4860000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EA721CC-F625-D85E-87F9-7EAFF7B9F5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36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8" y="335446"/>
            <a:ext cx="10515600" cy="72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800" y="18252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7" r:id="rId3"/>
    <p:sldLayoutId id="2147483689" r:id="rId4"/>
    <p:sldLayoutId id="2147483688" r:id="rId5"/>
    <p:sldLayoutId id="2147483697" r:id="rId6"/>
    <p:sldLayoutId id="2147483692" r:id="rId7"/>
    <p:sldLayoutId id="2147483690" r:id="rId8"/>
    <p:sldLayoutId id="2147483691" r:id="rId9"/>
    <p:sldLayoutId id="2147483685" r:id="rId10"/>
    <p:sldLayoutId id="2147483702" r:id="rId11"/>
    <p:sldLayoutId id="2147483703" r:id="rId12"/>
    <p:sldLayoutId id="2147483704" r:id="rId13"/>
    <p:sldLayoutId id="2147483677" r:id="rId14"/>
    <p:sldLayoutId id="2147483693" r:id="rId15"/>
    <p:sldLayoutId id="2147483696" r:id="rId16"/>
    <p:sldLayoutId id="2147483679" r:id="rId17"/>
    <p:sldLayoutId id="2147483680" r:id="rId18"/>
    <p:sldLayoutId id="2147483705" r:id="rId19"/>
    <p:sldLayoutId id="2147483706" r:id="rId20"/>
    <p:sldLayoutId id="2147483707" r:id="rId21"/>
    <p:sldLayoutId id="2147483684" r:id="rId22"/>
    <p:sldLayoutId id="2147483698" r:id="rId23"/>
    <p:sldLayoutId id="2147483699" r:id="rId24"/>
    <p:sldLayoutId id="2147483695" r:id="rId25"/>
    <p:sldLayoutId id="2147483678" r:id="rId26"/>
    <p:sldLayoutId id="2147483709" r:id="rId27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210" userDrawn="1">
          <p15:clr>
            <a:srgbClr val="F26B43"/>
          </p15:clr>
        </p15:guide>
        <p15:guide id="4" pos="211" userDrawn="1">
          <p15:clr>
            <a:srgbClr val="F26B43"/>
          </p15:clr>
        </p15:guide>
        <p15:guide id="5" pos="7469" userDrawn="1">
          <p15:clr>
            <a:srgbClr val="F26B43"/>
          </p15:clr>
        </p15:guide>
        <p15:guide id="6" pos="529" userDrawn="1">
          <p15:clr>
            <a:srgbClr val="F26B43"/>
          </p15:clr>
        </p15:guide>
        <p15:guide id="7" pos="71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hyperlink" Target="http://www.aeno.nl/" TargetMode="External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aeno.nl/nieuwsbrieven" TargetMode="External"/><Relationship Id="rId11" Type="http://schemas.openxmlformats.org/officeDocument/2006/relationships/image" Target="../media/image27.png"/><Relationship Id="rId5" Type="http://schemas.openxmlformats.org/officeDocument/2006/relationships/hyperlink" Target="https://www.aeno.nl/agenda" TargetMode="External"/><Relationship Id="rId10" Type="http://schemas.openxmlformats.org/officeDocument/2006/relationships/image" Target="../media/image26.svg"/><Relationship Id="rId4" Type="http://schemas.openxmlformats.org/officeDocument/2006/relationships/hyperlink" Target="http://www.aeno.nl/communities" TargetMode="External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itationlifeskills.com/how-to-meditate-guide-meditation-techniques-for-beginners/businessman-meditating-with-eyes-closed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Systemisch kijken naar je team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FA1E8-50EE-D345-DDB3-3F1FA83078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Eveline Glansbeek  - Bureau Glansbeek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975008E-4454-FB0A-24BB-B0233B7132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29 september 2025</a:t>
            </a:r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34B572-BABB-1840-BC17-8CA1353D8906}"/>
              </a:ext>
            </a:extLst>
          </p:cNvPr>
          <p:cNvSpPr txBox="1"/>
          <p:nvPr/>
        </p:nvSpPr>
        <p:spPr>
          <a:xfrm>
            <a:off x="4974336" y="8814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315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775DA4-0746-69A2-CA5D-8BB59DCA8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311756-B73A-F97E-618A-95B9785C993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Kijk</a:t>
            </a:r>
            <a:r>
              <a:rPr lang="en-US" sz="2400" dirty="0"/>
              <a:t> </a:t>
            </a:r>
            <a:r>
              <a:rPr lang="en-US" sz="2400" dirty="0" err="1"/>
              <a:t>naar</a:t>
            </a:r>
            <a:r>
              <a:rPr lang="en-US" sz="2400" dirty="0"/>
              <a:t> de </a:t>
            </a:r>
            <a:r>
              <a:rPr lang="en-US" sz="2400" dirty="0" err="1"/>
              <a:t>lijst</a:t>
            </a:r>
            <a:r>
              <a:rPr lang="en-US" sz="2400" dirty="0"/>
              <a:t>. Wat </a:t>
            </a:r>
            <a:r>
              <a:rPr lang="en-US" sz="2400" dirty="0" err="1"/>
              <a:t>voor</a:t>
            </a:r>
            <a:r>
              <a:rPr lang="en-US" sz="2400" dirty="0"/>
              <a:t> </a:t>
            </a:r>
            <a:r>
              <a:rPr lang="en-US" sz="2400" dirty="0" err="1"/>
              <a:t>rollen</a:t>
            </a:r>
            <a:r>
              <a:rPr lang="en-US" sz="2400" dirty="0"/>
              <a:t> neem </a:t>
            </a:r>
            <a:r>
              <a:rPr lang="en-US" sz="2400" dirty="0" err="1"/>
              <a:t>jij</a:t>
            </a:r>
            <a:r>
              <a:rPr lang="en-US" sz="2400" dirty="0"/>
              <a:t> in </a:t>
            </a:r>
            <a:r>
              <a:rPr lang="en-US" sz="2400" dirty="0" err="1"/>
              <a:t>binnen</a:t>
            </a:r>
            <a:r>
              <a:rPr lang="en-US" sz="2400" dirty="0"/>
              <a:t> elk van </a:t>
            </a:r>
            <a:r>
              <a:rPr lang="en-US" sz="2400" dirty="0" err="1"/>
              <a:t>deze</a:t>
            </a:r>
            <a:r>
              <a:rPr lang="en-US" sz="2400" dirty="0"/>
              <a:t> </a:t>
            </a:r>
            <a:r>
              <a:rPr lang="en-US" sz="2400" dirty="0" err="1"/>
              <a:t>systemen</a:t>
            </a:r>
            <a:r>
              <a:rPr lang="en-US" sz="2400" dirty="0"/>
              <a:t>?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7B3A4B4-3E5D-42AE-7F7D-9A293BCB8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Jouw rol in deze systemen</a:t>
            </a:r>
          </a:p>
        </p:txBody>
      </p:sp>
    </p:spTree>
    <p:extLst>
      <p:ext uri="{BB962C8B-B14F-4D97-AF65-F5344CB8AC3E}">
        <p14:creationId xmlns:p14="http://schemas.microsoft.com/office/powerpoint/2010/main" val="2564022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775DA4-0746-69A2-CA5D-8BB59DCA8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3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311756-B73A-F97E-618A-95B9785C993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 nu </a:t>
            </a:r>
            <a:r>
              <a:rPr lang="en-US" dirty="0" err="1"/>
              <a:t>stil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je </a:t>
            </a:r>
            <a:r>
              <a:rPr lang="en-US" dirty="0" err="1"/>
              <a:t>gezin</a:t>
            </a:r>
            <a:r>
              <a:rPr lang="en-US" dirty="0"/>
              <a:t> van </a:t>
            </a:r>
            <a:r>
              <a:rPr lang="en-US" dirty="0" err="1"/>
              <a:t>herkomst</a:t>
            </a:r>
            <a:r>
              <a:rPr lang="en-US" dirty="0"/>
              <a:t>. </a:t>
            </a:r>
            <a:r>
              <a:rPr lang="en-US" dirty="0" err="1"/>
              <a:t>Welke</a:t>
            </a:r>
            <a:r>
              <a:rPr lang="en-US" dirty="0"/>
              <a:t> </a:t>
            </a:r>
            <a:r>
              <a:rPr lang="en-US" dirty="0" err="1"/>
              <a:t>rol</a:t>
            </a:r>
            <a:r>
              <a:rPr lang="en-US" dirty="0"/>
              <a:t> had </a:t>
            </a:r>
            <a:r>
              <a:rPr lang="en-US" dirty="0" err="1"/>
              <a:t>jij</a:t>
            </a:r>
            <a:r>
              <a:rPr lang="en-US" dirty="0"/>
              <a:t> </a:t>
            </a:r>
            <a:r>
              <a:rPr lang="en-US" dirty="0" err="1"/>
              <a:t>vroeger</a:t>
            </a:r>
            <a:r>
              <a:rPr lang="en-US" dirty="0"/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Bijvoorbeeld</a:t>
            </a:r>
            <a:r>
              <a:rPr lang="en-US" dirty="0"/>
              <a:t>: </a:t>
            </a:r>
            <a:r>
              <a:rPr lang="en-US" dirty="0" err="1"/>
              <a:t>verantwoordelijke</a:t>
            </a:r>
            <a:r>
              <a:rPr lang="en-US" dirty="0"/>
              <a:t>, </a:t>
            </a:r>
            <a:r>
              <a:rPr lang="en-US" dirty="0" err="1"/>
              <a:t>oplosser</a:t>
            </a:r>
            <a:r>
              <a:rPr lang="en-US" dirty="0"/>
              <a:t>, </a:t>
            </a:r>
            <a:r>
              <a:rPr lang="en-US" dirty="0" err="1"/>
              <a:t>rebelse</a:t>
            </a:r>
            <a:r>
              <a:rPr lang="en-US" dirty="0"/>
              <a:t>, </a:t>
            </a:r>
            <a:r>
              <a:rPr lang="en-US" dirty="0" err="1"/>
              <a:t>onzichtbare</a:t>
            </a:r>
            <a:r>
              <a:rPr lang="en-US" dirty="0"/>
              <a:t>, </a:t>
            </a:r>
            <a:r>
              <a:rPr lang="en-US" dirty="0" err="1"/>
              <a:t>aanpasser</a:t>
            </a:r>
            <a:r>
              <a:rPr lang="en-US" dirty="0"/>
              <a:t>, pleaser, clown, coach, </a:t>
            </a:r>
            <a:r>
              <a:rPr lang="en-US" dirty="0" err="1"/>
              <a:t>rustige</a:t>
            </a:r>
            <a:r>
              <a:rPr lang="en-US" dirty="0"/>
              <a:t>, </a:t>
            </a:r>
            <a:r>
              <a:rPr lang="en-US" dirty="0" err="1"/>
              <a:t>drukke</a:t>
            </a:r>
            <a:r>
              <a:rPr lang="en-US" dirty="0"/>
              <a:t>, </a:t>
            </a:r>
            <a:r>
              <a:rPr lang="en-US" dirty="0" err="1"/>
              <a:t>verzorger</a:t>
            </a:r>
            <a:r>
              <a:rPr lang="en-US" dirty="0"/>
              <a:t>, </a:t>
            </a:r>
            <a:r>
              <a:rPr lang="en-US" dirty="0" err="1"/>
              <a:t>bemiddelaar</a:t>
            </a:r>
            <a:r>
              <a:rPr lang="en-US" dirty="0"/>
              <a:t> etcetera.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7B3A4B4-3E5D-42AE-7F7D-9A293BCB8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Terug naar je gezin van herkomst</a:t>
            </a:r>
          </a:p>
        </p:txBody>
      </p:sp>
    </p:spTree>
    <p:extLst>
      <p:ext uri="{BB962C8B-B14F-4D97-AF65-F5344CB8AC3E}">
        <p14:creationId xmlns:p14="http://schemas.microsoft.com/office/powerpoint/2010/main" val="1023707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30D1C-B313-3057-CCC7-CCA7FA109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4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81ED47-8271-5046-225F-A0A3F41445D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/>
              <a:t>Wat valt je op?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/>
              <a:t>Zie je overeenkomsten tussen de rollen die je inneemt in verschillende systemen? Zie je terugkerende rol?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/>
              <a:t>Herken je patronen of rollen die je vanuit vroeger hebt meegenomen in je werk?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/>
              <a:t>Wil je deze rollen nog steeds innemen? En is dit nog steeds passend?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690F694-DB25-C13B-8FAE-8487914682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Reflectie in duo’s (</a:t>
            </a:r>
            <a:r>
              <a:rPr lang="nl-NL" sz="2800" dirty="0" err="1"/>
              <a:t>breakout</a:t>
            </a:r>
            <a:r>
              <a:rPr lang="nl-NL" sz="2800" dirty="0"/>
              <a:t> rooms) </a:t>
            </a:r>
          </a:p>
        </p:txBody>
      </p:sp>
      <p:pic>
        <p:nvPicPr>
          <p:cNvPr id="10" name="Tijdelijke aanduiding voor inhoud 9" descr="Afbeelding met kleding, schoeisel, persoon, tekenfilm&#10;&#10;Automatisch gegenereerde beschrijving">
            <a:extLst>
              <a:ext uri="{FF2B5EF4-FFF2-40B4-BE49-F238E27FC236}">
                <a16:creationId xmlns:a16="http://schemas.microsoft.com/office/drawing/2014/main" id="{C1507142-1D8E-328C-3404-A92A56A8EB89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650" y="2159991"/>
            <a:ext cx="4187825" cy="4187825"/>
          </a:xfrm>
        </p:spPr>
      </p:pic>
    </p:spTree>
    <p:extLst>
      <p:ext uri="{BB962C8B-B14F-4D97-AF65-F5344CB8AC3E}">
        <p14:creationId xmlns:p14="http://schemas.microsoft.com/office/powerpoint/2010/main" val="1681394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F1B46A-608E-D569-EA0E-3BDEB5ED9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Plenair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42617B6B-7670-D10C-0CD0-97F33371849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Wat is opgevallen?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Patronen gezien in je rollen in de systemen?</a:t>
            </a:r>
          </a:p>
          <a:p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73DA4AEC-A37B-19D0-5E06-0032EC66DF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Tijdelijke aanduiding voor inhoud 8" descr="Afbeelding met meubels, kleding, tafel, stoel&#10;&#10;Automatisch gegenereerde beschrijving">
            <a:extLst>
              <a:ext uri="{FF2B5EF4-FFF2-40B4-BE49-F238E27FC236}">
                <a16:creationId xmlns:a16="http://schemas.microsoft.com/office/drawing/2014/main" id="{34E94F85-6F36-A090-0FC2-1F91CD0A8F35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41" y="1735719"/>
            <a:ext cx="4187825" cy="4187825"/>
          </a:xfrm>
        </p:spPr>
      </p:pic>
    </p:spTree>
    <p:extLst>
      <p:ext uri="{BB962C8B-B14F-4D97-AF65-F5344CB8AC3E}">
        <p14:creationId xmlns:p14="http://schemas.microsoft.com/office/powerpoint/2010/main" val="1355640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65AA9-F452-D277-D9A2-27DE570AC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Belang van pauzes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FEB983D-E447-82B1-2D18-AA56C8D90D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3">
            <a:extLst>
              <a:ext uri="{FF2B5EF4-FFF2-40B4-BE49-F238E27FC236}">
                <a16:creationId xmlns:a16="http://schemas.microsoft.com/office/drawing/2014/main" id="{473E21F0-2AD1-A9C1-0600-7F84E861F42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838200" y="2123383"/>
            <a:ext cx="4127998" cy="41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12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6FC14-982B-7897-22D5-4B7F09EE5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schermopname, grafische vormgeving, Graphics&#10;&#10;Door AI gegenereerde inhoud is mogelijk onjuist.">
            <a:extLst>
              <a:ext uri="{FF2B5EF4-FFF2-40B4-BE49-F238E27FC236}">
                <a16:creationId xmlns:a16="http://schemas.microsoft.com/office/drawing/2014/main" id="{DA7B6C03-C9C0-2130-5D74-784103D88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2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98CD64-9059-D05F-BC58-BA31117AC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 Principes van systemisch werk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EDA3DE-FA71-1FEE-1C7C-8E9F2DB8407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Binding &amp; Erbij horen </a:t>
            </a:r>
            <a:r>
              <a:rPr lang="nl-NL" dirty="0"/>
              <a:t>– iedereen in het systeem hoort erbij, niemand mag worden buitengesloten, wat er ook is gebeurd/gedaan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Ordening</a:t>
            </a:r>
            <a:r>
              <a:rPr lang="nl-NL" dirty="0"/>
              <a:t> – iedereen heeft een eigen plek in het systeem met daarbij horende verantwoordelijkheid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Balans in geven en nemen </a:t>
            </a:r>
            <a:r>
              <a:rPr lang="nl-NL" dirty="0"/>
              <a:t>– er ontstaat uitwisseling tussen mensen door geven en nemen, deze uitwisseling wil in balans blijven</a:t>
            </a: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82C3A9B-8E84-5193-A0D0-149AC7D04B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071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5685F9-AA4C-2B72-B7C0-D60F3FC59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Erkenning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E6C9E3-532E-44A7-89C1-18A17012DCA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/>
              <a:t>Erkennen</a:t>
            </a:r>
            <a:r>
              <a:rPr lang="en-US" dirty="0"/>
              <a:t> </a:t>
            </a:r>
            <a:r>
              <a:rPr lang="en-US" b="1" dirty="0"/>
              <a:t>wat er is </a:t>
            </a:r>
            <a:r>
              <a:rPr lang="en-US" dirty="0"/>
              <a:t>– </a:t>
            </a:r>
            <a:r>
              <a:rPr lang="en-US" dirty="0" err="1"/>
              <a:t>geschiedenis</a:t>
            </a:r>
            <a:r>
              <a:rPr lang="en-US" dirty="0"/>
              <a:t>, </a:t>
            </a:r>
            <a:r>
              <a:rPr lang="en-US" dirty="0" err="1"/>
              <a:t>goede</a:t>
            </a:r>
            <a:r>
              <a:rPr lang="en-US" dirty="0"/>
              <a:t> </a:t>
            </a:r>
            <a:r>
              <a:rPr lang="en-US" dirty="0" err="1"/>
              <a:t>dingen</a:t>
            </a:r>
            <a:r>
              <a:rPr lang="en-US" dirty="0"/>
              <a:t>, maar </a:t>
            </a:r>
            <a:r>
              <a:rPr lang="en-US" dirty="0" err="1"/>
              <a:t>ook</a:t>
            </a:r>
            <a:r>
              <a:rPr lang="en-US" dirty="0"/>
              <a:t> minder </a:t>
            </a:r>
            <a:r>
              <a:rPr lang="en-US" dirty="0" err="1"/>
              <a:t>goede</a:t>
            </a:r>
            <a:r>
              <a:rPr lang="en-US" dirty="0"/>
              <a:t> </a:t>
            </a:r>
            <a:r>
              <a:rPr lang="en-US" dirty="0" err="1"/>
              <a:t>dingen</a:t>
            </a:r>
            <a:r>
              <a:rPr lang="en-US" dirty="0"/>
              <a:t> die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gebeurd</a:t>
            </a:r>
            <a:r>
              <a:rPr lang="en-US" dirty="0"/>
              <a:t>. </a:t>
            </a: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63C2AEE-BD26-78E3-D97E-791DD6059E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3412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7D5354-98E7-5B5A-0293-792CB76C3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Tafelopstelling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78322C7-235C-F81B-E319-BD41418E3E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E964176-6C05-A835-D79A-0008990B1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1800" dirty="0"/>
              <a:t>Visuele weergave van je casus</a:t>
            </a:r>
          </a:p>
        </p:txBody>
      </p:sp>
      <p:pic>
        <p:nvPicPr>
          <p:cNvPr id="7" name="Tijdelijke aanduiding voor afbeelding 7">
            <a:extLst>
              <a:ext uri="{FF2B5EF4-FFF2-40B4-BE49-F238E27FC236}">
                <a16:creationId xmlns:a16="http://schemas.microsoft.com/office/drawing/2014/main" id="{6BA7EE6A-8364-0FA3-B36B-1C81A2AA609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53"/>
          <a:stretch/>
        </p:blipFill>
        <p:spPr>
          <a:xfrm>
            <a:off x="1287294" y="2087563"/>
            <a:ext cx="3969086" cy="4187825"/>
          </a:xfrm>
        </p:spPr>
      </p:pic>
    </p:spTree>
    <p:extLst>
      <p:ext uri="{BB962C8B-B14F-4D97-AF65-F5344CB8AC3E}">
        <p14:creationId xmlns:p14="http://schemas.microsoft.com/office/powerpoint/2010/main" val="3209039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841F60-6D7B-ADC6-942D-B669477C9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Binding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C14B52-125F-B266-0D38-8C74A3846FF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Binding betekent dat </a:t>
            </a:r>
            <a:r>
              <a:rPr lang="nl-NL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iedereen</a:t>
            </a:r>
            <a:r>
              <a:rPr lang="nl-NL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die </a:t>
            </a:r>
            <a:r>
              <a:rPr lang="nl-NL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bij het systeem hoort</a:t>
            </a:r>
            <a:r>
              <a:rPr lang="nl-NL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een plek krijgt. Wat erbij hoort, wordt ingesloten</a:t>
            </a:r>
            <a:r>
              <a:rPr lang="nl-NL" dirty="0">
                <a:ea typeface="Calibri" panose="020F0502020204030204" pitchFamily="34" charset="0"/>
                <a:cs typeface="Times New Roman" panose="02020603050405020304" pitchFamily="18" charset="0"/>
              </a:rPr>
              <a:t>; wat er niet bij hoort, wordt uitgesloten. </a:t>
            </a: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47B97F78-B6AE-01A9-6CB2-1A281A2D2F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3D179A34-4071-99D5-5772-1052D3BA816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 descr="Afbeelding met kleding, persoon, schoeisel, tekenfilm&#10;&#10;Door AI gegenereerde inhoud is mogelijk onjuist.">
            <a:extLst>
              <a:ext uri="{FF2B5EF4-FFF2-40B4-BE49-F238E27FC236}">
                <a16:creationId xmlns:a16="http://schemas.microsoft.com/office/drawing/2014/main" id="{6B3B1784-3C8D-668D-6FCC-BA179DD80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473" y="2067450"/>
            <a:ext cx="3779074" cy="421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8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285751-4085-8CB7-D2C3-139F251D1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Welkom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43841DF-6703-0C89-2DFE-6C644D77AC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afbeelding 8">
            <a:extLst>
              <a:ext uri="{FF2B5EF4-FFF2-40B4-BE49-F238E27FC236}">
                <a16:creationId xmlns:a16="http://schemas.microsoft.com/office/drawing/2014/main" id="{9EA4CF6A-B019-47C8-31ED-BBED20976E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849078"/>
            <a:ext cx="6973888" cy="7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39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841F60-6D7B-ADC6-942D-B669477C9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 die horen bij Binding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C14B52-125F-B266-0D38-8C74A3846FF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Wie of wat is (meer) buitengesloten?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Welke loyaliteiten spelen mee?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Wie staat er niet opgesteld en hoort wel bij deze casus?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Voelt iedereen zich welkom?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Wat zou er gebeuren als iedereen zich gezien voelt?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3BBD487-6F1D-242E-52BB-9EA41289DF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inhoud 7" descr="Afbeelding met kleding, persoon, schoeisel, tekenfilm&#10;&#10;Door AI gegenereerde inhoud is mogelijk onjuist.">
            <a:extLst>
              <a:ext uri="{FF2B5EF4-FFF2-40B4-BE49-F238E27FC236}">
                <a16:creationId xmlns:a16="http://schemas.microsoft.com/office/drawing/2014/main" id="{0731FFB8-3389-C67D-A7F1-F31EC511B805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7026122" y="2087563"/>
            <a:ext cx="3827768" cy="41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1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8D343-E38A-EBDF-7152-8B08D3005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8FACCE-ECD9-C113-6EBD-4B3B95814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Ordening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882757-A6A0-3907-8957-E063943C059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Ordening betekent dat ieder lid van het systeem zijn of haar eigen plek inneemt, gebaseerd op natuurlijke volgorde of hiërarchie. Er is </a:t>
            </a:r>
            <a:r>
              <a:rPr lang="nl-NL" b="1" dirty="0"/>
              <a:t>duidelijkheid</a:t>
            </a:r>
            <a:r>
              <a:rPr lang="nl-NL" dirty="0"/>
              <a:t> over </a:t>
            </a:r>
            <a:r>
              <a:rPr lang="nl-NL" b="1" dirty="0"/>
              <a:t>positie, verantwoordelijkheden </a:t>
            </a:r>
            <a:r>
              <a:rPr lang="nl-NL" dirty="0"/>
              <a:t>en</a:t>
            </a:r>
            <a:r>
              <a:rPr lang="nl-NL" b="1" dirty="0"/>
              <a:t> kaders</a:t>
            </a:r>
            <a:r>
              <a:rPr lang="nl-NL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77D41537-FCC8-FB08-B201-CB2928F478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inhoud 7" descr="Afbeelding met kleding, schoeisel, tekenfilm, persoon&#10;&#10;Door AI gegenereerde inhoud is mogelijk onjuist.">
            <a:extLst>
              <a:ext uri="{FF2B5EF4-FFF2-40B4-BE49-F238E27FC236}">
                <a16:creationId xmlns:a16="http://schemas.microsoft.com/office/drawing/2014/main" id="{8354A88A-80AE-C7DB-6B89-87E036FA1609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6602646" y="2087563"/>
            <a:ext cx="4674721" cy="41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46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8D343-E38A-EBDF-7152-8B08D3005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8FACCE-ECD9-C113-6EBD-4B3B95814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 die horen bij Ordening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882757-A6A0-3907-8957-E063943C059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/>
              <a:t>Zijn de kaders, taken en rollen helder omschreven?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Wie lijkt de leiding te nemen, en is dat de juiste persoon of plek?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Hoe wordt leiderschap in dit systeem gezien of beleefd?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>
                <a:ea typeface="Calibri" panose="020F0502020204030204" pitchFamily="34" charset="0"/>
                <a:cs typeface="Times New Roman" panose="02020603050405020304" pitchFamily="18" charset="0"/>
              </a:rPr>
              <a:t>Hoe neemt de adviseur zijn rol in? Klopt dit met de ordening?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Wat </a:t>
            </a:r>
            <a:r>
              <a:rPr lang="nl-NL" sz="1800" dirty="0">
                <a:ea typeface="Calibri" panose="020F0502020204030204" pitchFamily="34" charset="0"/>
                <a:cs typeface="Times New Roman" panose="02020603050405020304" pitchFamily="18" charset="0"/>
              </a:rPr>
              <a:t>zou er veranderen als iedereen zijn of haar rol zou volgen? </a:t>
            </a:r>
            <a:r>
              <a:rPr lang="nl-N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C91DE1F-2FF4-6676-C664-D615021856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inhoud 7" descr="Afbeelding met kleding, schoeisel, tekenfilm, persoon&#10;&#10;Door AI gegenereerde inhoud is mogelijk onjuist.">
            <a:extLst>
              <a:ext uri="{FF2B5EF4-FFF2-40B4-BE49-F238E27FC236}">
                <a16:creationId xmlns:a16="http://schemas.microsoft.com/office/drawing/2014/main" id="{03726281-FE94-6E00-BA70-2BE546FCA065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6602646" y="2087563"/>
            <a:ext cx="4674721" cy="41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7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CB3CE-B9DC-426D-BCBD-05942FE0B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956AF3-6098-9F5F-EFD6-1369C6421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Uitwisseling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50349F-AE3D-C8F1-6437-467366FE6E4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Uitwisseling betekent dat er een </a:t>
            </a:r>
            <a:r>
              <a:rPr lang="nl-NL" b="1" dirty="0"/>
              <a:t>balans</a:t>
            </a:r>
            <a:r>
              <a:rPr lang="nl-NL" dirty="0"/>
              <a:t> is </a:t>
            </a:r>
            <a:r>
              <a:rPr lang="nl-NL" b="1" dirty="0"/>
              <a:t>tussen geven en nemen </a:t>
            </a:r>
            <a:r>
              <a:rPr lang="nl-NL" dirty="0"/>
              <a:t>in het systeem. Denk aan de uitwisseling van tijd, inzet, expertise, aandacht en verantwoordelijkheid. </a:t>
            </a:r>
          </a:p>
          <a:p>
            <a:r>
              <a:rPr lang="nl-NL" dirty="0"/>
              <a:t> </a:t>
            </a:r>
          </a:p>
          <a:p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B15C14C-018D-D109-457A-6E3DE1E63D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inhoud 7" descr="Afbeelding met kleding, schoeisel, staan, persoon&#10;&#10;Door AI gegenereerde inhoud is mogelijk onjuist.">
            <a:extLst>
              <a:ext uri="{FF2B5EF4-FFF2-40B4-BE49-F238E27FC236}">
                <a16:creationId xmlns:a16="http://schemas.microsoft.com/office/drawing/2014/main" id="{4706C763-1BE1-47EC-6C9D-835E054EFD7C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7179783" y="2206367"/>
            <a:ext cx="3520447" cy="395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50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CB3CE-B9DC-426D-BCBD-05942FE0B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956AF3-6098-9F5F-EFD6-1369C6421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 die horen bij Uitwisseling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50349F-AE3D-C8F1-6437-467366FE6E4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/>
              <a:t>Wat is een onuitgesproken verwachting over geven en nemen binnen jouw casus?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/>
              <a:t>Wie lijkt er meer te geven dan te ontvangen – en andersom?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/>
              <a:t>Wat zou er gebeuren als iedereen zou geven wat zij kunnen dragen?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/>
              <a:t>Hoe is de werkdruk verdeeld?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/>
              <a:t>Wie draagt een last die niet van hem/haar is?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35B8099-A1F2-71A1-8783-8AA4D4883A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82F609F5-09D2-00B6-F677-5C508BE46E73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" name="Afbeelding 7" descr="Afbeelding met kleding, schoeisel, staan, persoon&#10;&#10;Door AI gegenereerde inhoud is mogelijk onjuist.">
            <a:extLst>
              <a:ext uri="{FF2B5EF4-FFF2-40B4-BE49-F238E27FC236}">
                <a16:creationId xmlns:a16="http://schemas.microsoft.com/office/drawing/2014/main" id="{A17340F8-4170-34C0-C210-5E3AF3DAC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317" y="2260648"/>
            <a:ext cx="3191965" cy="358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94D7B-C5EA-81FD-8135-CF1CE17DC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1E9934-4F09-4757-7A54-6B5A7CDB6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Tweetallen (</a:t>
            </a:r>
            <a:r>
              <a:rPr lang="nl-NL" dirty="0" err="1"/>
              <a:t>Breakoutrooms</a:t>
            </a:r>
            <a:r>
              <a:rPr lang="nl-NL" dirty="0"/>
              <a:t>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595BC4-38FA-16A1-2648-969FA3C04C3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Bespreek</a:t>
            </a:r>
            <a:r>
              <a:rPr lang="en-US" dirty="0"/>
              <a:t> in </a:t>
            </a:r>
            <a:r>
              <a:rPr lang="en-US" dirty="0" err="1"/>
              <a:t>subgroepjes</a:t>
            </a:r>
            <a:r>
              <a:rPr lang="en-US" dirty="0"/>
              <a:t> van 2 met </a:t>
            </a:r>
            <a:r>
              <a:rPr lang="en-US" dirty="0" err="1"/>
              <a:t>elkaar</a:t>
            </a:r>
            <a:r>
              <a:rPr lang="en-US" dirty="0"/>
              <a:t> wat je is </a:t>
            </a:r>
            <a:r>
              <a:rPr lang="en-US" dirty="0" err="1"/>
              <a:t>opgevallen</a:t>
            </a:r>
            <a:r>
              <a:rPr lang="en-US" dirty="0"/>
              <a:t> in je casus.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Welke</a:t>
            </a:r>
            <a:r>
              <a:rPr lang="en-US" dirty="0"/>
              <a:t> </a:t>
            </a:r>
            <a:r>
              <a:rPr lang="en-US" dirty="0" err="1"/>
              <a:t>patronen</a:t>
            </a:r>
            <a:r>
              <a:rPr lang="en-US" dirty="0"/>
              <a:t> </a:t>
            </a:r>
            <a:r>
              <a:rPr lang="en-US" dirty="0" err="1"/>
              <a:t>zie</a:t>
            </a:r>
            <a:r>
              <a:rPr lang="en-US" dirty="0"/>
              <a:t> je?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Hoe </a:t>
            </a:r>
            <a:r>
              <a:rPr lang="en-US" dirty="0" err="1"/>
              <a:t>speelt</a:t>
            </a:r>
            <a:r>
              <a:rPr lang="en-US" dirty="0"/>
              <a:t> binding, </a:t>
            </a:r>
            <a:r>
              <a:rPr lang="en-US" dirty="0" err="1"/>
              <a:t>ordening</a:t>
            </a:r>
            <a:r>
              <a:rPr lang="en-US" dirty="0"/>
              <a:t>, </a:t>
            </a:r>
            <a:r>
              <a:rPr lang="en-US" dirty="0" err="1"/>
              <a:t>uitwisseling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rol</a:t>
            </a:r>
            <a:r>
              <a:rPr lang="en-US" dirty="0"/>
              <a:t>?</a:t>
            </a: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EC4D18A-F87E-EB70-8514-1C68E539C2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Tijdelijke aanduiding voor inhoud 9" descr="Afbeelding met kleding, schoeisel, persoon, tekenfilm&#10;&#10;Automatisch gegenereerde beschrijving">
            <a:extLst>
              <a:ext uri="{FF2B5EF4-FFF2-40B4-BE49-F238E27FC236}">
                <a16:creationId xmlns:a16="http://schemas.microsoft.com/office/drawing/2014/main" id="{B8AA7D16-D1F7-ECC6-0EF5-48179B316002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650" y="2159991"/>
            <a:ext cx="4187825" cy="4187825"/>
          </a:xfrm>
        </p:spPr>
      </p:pic>
    </p:spTree>
    <p:extLst>
      <p:ext uri="{BB962C8B-B14F-4D97-AF65-F5344CB8AC3E}">
        <p14:creationId xmlns:p14="http://schemas.microsoft.com/office/powerpoint/2010/main" val="255368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E00E4-654A-3D14-D0FB-93240DFC3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AD7A42-013A-3831-3B41-C1A5CBDA3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Plenair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31D9FB58-D59F-7C5F-1D61-15E37609D88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Wat is </a:t>
            </a:r>
            <a:r>
              <a:rPr lang="en-US" dirty="0" err="1"/>
              <a:t>opgevallen</a:t>
            </a:r>
            <a:r>
              <a:rPr lang="en-US" dirty="0"/>
              <a:t>? </a:t>
            </a:r>
          </a:p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BA2318F-EABE-0B35-8CBA-8E4EC5451E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Tijdelijke aanduiding voor inhoud 8" descr="Afbeelding met meubels, kleding, tafel, stoel&#10;&#10;Automatisch gegenereerde beschrijving">
            <a:extLst>
              <a:ext uri="{FF2B5EF4-FFF2-40B4-BE49-F238E27FC236}">
                <a16:creationId xmlns:a16="http://schemas.microsoft.com/office/drawing/2014/main" id="{51CCE8B3-A1C7-3D4F-6FFD-A74F90E1C27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575" y="1825462"/>
            <a:ext cx="4187825" cy="4187825"/>
          </a:xfrm>
        </p:spPr>
      </p:pic>
    </p:spTree>
    <p:extLst>
      <p:ext uri="{BB962C8B-B14F-4D97-AF65-F5344CB8AC3E}">
        <p14:creationId xmlns:p14="http://schemas.microsoft.com/office/powerpoint/2010/main" val="2742670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66945-7F92-404B-A96E-6C09A5CE2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8495CF-1C92-9DD7-6FE6-59B45A01C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eerste kleine stap ga jij nu zetten? 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F779AC66-7261-4D09-0F15-CE54D34E827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Schrijf een voornemen op naar aanleiding van </a:t>
            </a:r>
            <a:r>
              <a:rPr lang="nl-NL"/>
              <a:t>deze ochtend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Wat neem je mee uit deze workshop?</a:t>
            </a:r>
          </a:p>
          <a:p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A929238-FF16-4C88-6106-97E9F3D422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35D93070-1AF0-DD22-FE20-F8774BD262AC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F6B657F-AF16-8EAD-1524-37B914B73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300" y="2088001"/>
            <a:ext cx="4044952" cy="418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4254B0D1-B9B1-52D6-EFD3-3B372088FFC1}"/>
              </a:ext>
            </a:extLst>
          </p:cNvPr>
          <p:cNvSpPr/>
          <p:nvPr/>
        </p:nvSpPr>
        <p:spPr>
          <a:xfrm>
            <a:off x="6346966" y="4531739"/>
            <a:ext cx="961541" cy="931235"/>
          </a:xfrm>
          <a:prstGeom prst="roundRect">
            <a:avLst>
              <a:gd name="adj" fmla="val 151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Meer informatie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FEB60199-0656-419C-4AFE-40831C22D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Nieuwsgierig en wil je meer</a:t>
            </a:r>
          </a:p>
          <a:p>
            <a:r>
              <a:rPr lang="nl-NL" dirty="0"/>
              <a:t>over ons werk weten?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60D0EA7-0D58-2330-F139-7D315352CA19}"/>
              </a:ext>
            </a:extLst>
          </p:cNvPr>
          <p:cNvSpPr txBox="1"/>
          <p:nvPr/>
        </p:nvSpPr>
        <p:spPr>
          <a:xfrm>
            <a:off x="2459990" y="3097933"/>
            <a:ext cx="3636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b="1" dirty="0">
                <a:effectLst/>
                <a:latin typeface="Century Gothic" panose="020B0502020202020204" pitchFamily="34" charset="0"/>
              </a:rPr>
              <a:t>Website</a:t>
            </a:r>
            <a:endParaRPr lang="nl-NL" sz="2000" dirty="0">
              <a:latin typeface="Century Gothic" panose="020B0502020202020204" pitchFamily="34" charset="0"/>
            </a:endParaRPr>
          </a:p>
          <a:p>
            <a:r>
              <a:rPr lang="nl-NL" sz="2000" dirty="0" err="1">
                <a:effectLst/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www.aeno.nl</a:t>
            </a:r>
            <a:endParaRPr lang="nl-NL" sz="2000" dirty="0">
              <a:latin typeface="Century Gothic" panose="020B0502020202020204" pitchFamily="34" charset="0"/>
            </a:endParaRPr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81B78A90-E05F-A08E-D633-9F26147DD4E4}"/>
              </a:ext>
            </a:extLst>
          </p:cNvPr>
          <p:cNvSpPr/>
          <p:nvPr/>
        </p:nvSpPr>
        <p:spPr>
          <a:xfrm>
            <a:off x="6338418" y="2940092"/>
            <a:ext cx="961541" cy="931235"/>
          </a:xfrm>
          <a:prstGeom prst="roundRect">
            <a:avLst>
              <a:gd name="adj" fmla="val 151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5EE5C56-CF19-5A85-E13D-573CCCBD0DDC}"/>
              </a:ext>
            </a:extLst>
          </p:cNvPr>
          <p:cNvSpPr txBox="1"/>
          <p:nvPr/>
        </p:nvSpPr>
        <p:spPr>
          <a:xfrm>
            <a:off x="2400996" y="4689580"/>
            <a:ext cx="36950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b="1" dirty="0">
                <a:effectLst/>
                <a:latin typeface="Century Gothic" panose="020B0502020202020204" pitchFamily="34" charset="0"/>
              </a:rPr>
              <a:t>Community</a:t>
            </a:r>
            <a:endParaRPr lang="nl-NL" sz="2000" dirty="0">
              <a:solidFill>
                <a:srgbClr val="F1736D"/>
              </a:solidFill>
              <a:latin typeface="Century Gothic" panose="020B0502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nl-NL" sz="2000" b="0" i="0" dirty="0">
                <a:effectLst/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www.aeno.nl/communities</a:t>
            </a:r>
            <a:endParaRPr lang="nl-NL" sz="2000" dirty="0">
              <a:latin typeface="Century Gothic" panose="020B05020202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3D507B8-3A3F-B2D0-CE81-0D2A86B5DACA}"/>
              </a:ext>
            </a:extLst>
          </p:cNvPr>
          <p:cNvSpPr txBox="1"/>
          <p:nvPr/>
        </p:nvSpPr>
        <p:spPr>
          <a:xfrm>
            <a:off x="7574133" y="3097933"/>
            <a:ext cx="37780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b="1" dirty="0">
                <a:effectLst/>
                <a:latin typeface="Century Gothic" panose="020B0502020202020204" pitchFamily="34" charset="0"/>
              </a:rPr>
              <a:t>Events</a:t>
            </a:r>
            <a:endParaRPr lang="nl-NL" sz="2000" dirty="0">
              <a:solidFill>
                <a:srgbClr val="F1736D"/>
              </a:solidFill>
              <a:latin typeface="Century Gothic" panose="020B0502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nl-NL" sz="2000" b="0" i="0" dirty="0">
                <a:effectLst/>
                <a:latin typeface="Century Gothic" panose="020B0502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www.aeno.nl/agenda</a:t>
            </a:r>
            <a:endParaRPr lang="nl-NL" sz="2000" dirty="0">
              <a:latin typeface="Century Gothic" panose="020B0502020202020204" pitchFamily="34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E7118D5C-1CA1-A68B-E42E-6121B36C9692}"/>
              </a:ext>
            </a:extLst>
          </p:cNvPr>
          <p:cNvSpPr txBox="1"/>
          <p:nvPr/>
        </p:nvSpPr>
        <p:spPr>
          <a:xfrm>
            <a:off x="7515141" y="4674191"/>
            <a:ext cx="38370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b="1" dirty="0">
                <a:effectLst/>
                <a:latin typeface="Century Gothic" panose="020B0502020202020204" pitchFamily="34" charset="0"/>
              </a:rPr>
              <a:t>Nieuwsbrief</a:t>
            </a:r>
          </a:p>
          <a:p>
            <a:r>
              <a:rPr lang="nl-NL" sz="2000" b="0" i="0" dirty="0">
                <a:effectLst/>
                <a:latin typeface="Century Gothic" panose="020B0502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www.aeno.nl/nieuwsbrieven</a:t>
            </a:r>
            <a:endParaRPr lang="nl-NL" sz="2000" dirty="0">
              <a:latin typeface="Century Gothic" panose="020B0502020202020204" pitchFamily="34" charset="0"/>
            </a:endParaRPr>
          </a:p>
        </p:txBody>
      </p:sp>
      <p:pic>
        <p:nvPicPr>
          <p:cNvPr id="16" name="Graphic 15" descr="Agenda met effen opvulling">
            <a:extLst>
              <a:ext uri="{FF2B5EF4-FFF2-40B4-BE49-F238E27FC236}">
                <a16:creationId xmlns:a16="http://schemas.microsoft.com/office/drawing/2014/main" id="{33BD1C4A-7D5A-98DF-0E9E-E4F1904A7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70536" y="2948509"/>
            <a:ext cx="914400" cy="914400"/>
          </a:xfrm>
          <a:prstGeom prst="rect">
            <a:avLst/>
          </a:prstGeom>
        </p:spPr>
      </p:pic>
      <p:pic>
        <p:nvPicPr>
          <p:cNvPr id="32" name="Graphic 31" descr="Open enveloppe met effen opvulling">
            <a:extLst>
              <a:ext uri="{FF2B5EF4-FFF2-40B4-BE49-F238E27FC236}">
                <a16:creationId xmlns:a16="http://schemas.microsoft.com/office/drawing/2014/main" id="{B4FCB69C-1CDF-A017-F404-633471DDB1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55430" y="4633598"/>
            <a:ext cx="727516" cy="727516"/>
          </a:xfrm>
          <a:prstGeom prst="rect">
            <a:avLst/>
          </a:prstGeom>
        </p:spPr>
      </p:pic>
      <p:sp>
        <p:nvSpPr>
          <p:cNvPr id="42" name="Rounded Rectangle 9">
            <a:extLst>
              <a:ext uri="{FF2B5EF4-FFF2-40B4-BE49-F238E27FC236}">
                <a16:creationId xmlns:a16="http://schemas.microsoft.com/office/drawing/2014/main" id="{1AC5016C-77F1-243B-C885-BF2F68950CD4}"/>
              </a:ext>
            </a:extLst>
          </p:cNvPr>
          <p:cNvSpPr/>
          <p:nvPr/>
        </p:nvSpPr>
        <p:spPr>
          <a:xfrm>
            <a:off x="1059055" y="2940092"/>
            <a:ext cx="961541" cy="931235"/>
          </a:xfrm>
          <a:prstGeom prst="roundRect">
            <a:avLst>
              <a:gd name="adj" fmla="val 151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3" name="Rounded Rectangle 9">
            <a:extLst>
              <a:ext uri="{FF2B5EF4-FFF2-40B4-BE49-F238E27FC236}">
                <a16:creationId xmlns:a16="http://schemas.microsoft.com/office/drawing/2014/main" id="{D3E4EA06-854E-75FF-BAB5-F03B83F51270}"/>
              </a:ext>
            </a:extLst>
          </p:cNvPr>
          <p:cNvSpPr/>
          <p:nvPr/>
        </p:nvSpPr>
        <p:spPr>
          <a:xfrm>
            <a:off x="1037020" y="4531739"/>
            <a:ext cx="961541" cy="931235"/>
          </a:xfrm>
          <a:prstGeom prst="roundRect">
            <a:avLst>
              <a:gd name="adj" fmla="val 151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26" name="Graphic 25" descr="Internet met effen opvulling">
            <a:extLst>
              <a:ext uri="{FF2B5EF4-FFF2-40B4-BE49-F238E27FC236}">
                <a16:creationId xmlns:a16="http://schemas.microsoft.com/office/drawing/2014/main" id="{12040C13-86BF-7B37-AF3D-9C4837D41D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2625" y="2948509"/>
            <a:ext cx="914400" cy="914400"/>
          </a:xfrm>
          <a:prstGeom prst="rect">
            <a:avLst/>
          </a:prstGeom>
        </p:spPr>
      </p:pic>
      <p:pic>
        <p:nvPicPr>
          <p:cNvPr id="22" name="Graphic 21" descr="Verbindingen met effen opvulling">
            <a:extLst>
              <a:ext uri="{FF2B5EF4-FFF2-40B4-BE49-F238E27FC236}">
                <a16:creationId xmlns:a16="http://schemas.microsoft.com/office/drawing/2014/main" id="{100926A5-9438-530E-571A-436359158B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7020" y="454015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24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08B7A6-E083-2260-E836-B11189EF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Omdat vitaliteit ons verder brengt.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0FD710E-F4AD-6E41-1E4A-F11EB27DB4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4" t="16339" r="22304" b="11123"/>
          <a:stretch/>
        </p:blipFill>
        <p:spPr>
          <a:xfrm>
            <a:off x="-34290" y="0"/>
            <a:ext cx="6973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04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3DE053-D606-399F-CA77-40DB2BA5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9" name="Tijdelijke aanduiding voor tabel 8">
            <a:extLst>
              <a:ext uri="{FF2B5EF4-FFF2-40B4-BE49-F238E27FC236}">
                <a16:creationId xmlns:a16="http://schemas.microsoft.com/office/drawing/2014/main" id="{0399BD74-27B5-ACEC-D27F-94C0651409A1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Welkom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Kennismaken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Landen op je plek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Wat is systemisch werk?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Systemische oefening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Pauze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3 Systemische principes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Systemische tafelopstelling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Wat neem je mee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78C5E-610B-095A-3F12-F4C2100B9FA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7570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1F7F45-CBA3-9274-2F06-9005A6E4E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L" dirty="0"/>
              <a:t>Debra Verduin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AD1E3E1-4822-71C2-2D3E-4277703FA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/>
              <a:t>debra.verduin@aeno.nl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55945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114EA0C-3B4E-2998-F051-1B7D575A7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 mij 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E3E6BB3-7BEB-249E-790F-0FD05F9FDB5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Trainer &amp; Coach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Systemisch werk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Hartintelligentie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err="1"/>
              <a:t>Noloc</a:t>
            </a:r>
            <a:r>
              <a:rPr lang="nl-NL" sz="2000" dirty="0"/>
              <a:t> gecertificeerd Loopbaancoach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err="1"/>
              <a:t>Personeelwetenschappen</a:t>
            </a:r>
            <a:endParaRPr lang="nl-NL" sz="2000" dirty="0"/>
          </a:p>
          <a:p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301B229F-4819-FD0C-9D20-6FEAC73B71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nl-NL" sz="2800" b="1" dirty="0"/>
              <a:t>Eveline Glansbeek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2EB2B730-C580-D1DE-C901-9409DADE53AC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nl-NL" dirty="0" err="1"/>
              <a:t>eveline@bureauglansbeek.nl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algn="r"/>
            <a:endParaRPr lang="nl-NL" dirty="0"/>
          </a:p>
          <a:p>
            <a:pPr algn="r"/>
            <a:r>
              <a:rPr lang="nl-NL" sz="2000" dirty="0" err="1"/>
              <a:t>eveline@bureauglansbeek.nl</a:t>
            </a:r>
            <a:endParaRPr lang="nl-NL" sz="2000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7C348F6-5CCD-0E48-72EC-315578359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301" y="2088000"/>
            <a:ext cx="4839678" cy="223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73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4E7EA6-5E85-94CD-A0EF-D30662030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Kennismaken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A7844C4-F75E-8CA4-CC9E-E44E2DAE507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Wat is je naam?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Wat is je functie?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Privacy en vertrouwelijkheid</a:t>
            </a:r>
          </a:p>
          <a:p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AA6BC78-98E7-19D0-089F-76317FEFE6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Tijdelijke aanduiding voor inhoud 8" descr="Afbeelding met hond, schoeisel, tekenfilm, kleding&#10;&#10;Automatisch gegenereerde beschrijving">
            <a:extLst>
              <a:ext uri="{FF2B5EF4-FFF2-40B4-BE49-F238E27FC236}">
                <a16:creationId xmlns:a16="http://schemas.microsoft.com/office/drawing/2014/main" id="{D205988D-398B-552B-2AAC-428837A779DF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338" y="2110791"/>
            <a:ext cx="4859337" cy="4141369"/>
          </a:xfrm>
        </p:spPr>
      </p:pic>
    </p:spTree>
    <p:extLst>
      <p:ext uri="{BB962C8B-B14F-4D97-AF65-F5344CB8AC3E}">
        <p14:creationId xmlns:p14="http://schemas.microsoft.com/office/powerpoint/2010/main" val="3435931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7D5354-98E7-5B5A-0293-792CB76C3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Landen op je plek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78322C7-235C-F81B-E319-BD41418E3E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E964176-6C05-A835-D79A-0008990B1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1800" dirty="0"/>
              <a:t>Even landen en loslaten waar je net mee bezig was. </a:t>
            </a:r>
          </a:p>
          <a:p>
            <a:endParaRPr lang="nl-NL" sz="1800" i="1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AF2F8165-0BC9-50A5-B4FA-68F91FFC424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Picture 4" descr="A person sitting on a desk&#10;&#10;Description automatically generated with medium confidence">
            <a:extLst>
              <a:ext uri="{FF2B5EF4-FFF2-40B4-BE49-F238E27FC236}">
                <a16:creationId xmlns:a16="http://schemas.microsoft.com/office/drawing/2014/main" id="{2A1AA79D-3A1C-9AE9-CF1B-1451F29811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7866" r="24371"/>
          <a:stretch/>
        </p:blipFill>
        <p:spPr>
          <a:xfrm>
            <a:off x="838200" y="2085224"/>
            <a:ext cx="3000469" cy="419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44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7D5354-98E7-5B5A-0293-792CB76C3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systemisch werk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78322C7-235C-F81B-E319-BD41418E3E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E964176-6C05-A835-D79A-0008990B1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Een systeem is een geheel bestaande uit verschillende elementen die onderling verbonden zijn en voortdurend elkaar beïnvloeden.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Elk systeem is onderdeel van een ander groter systeem.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In systemen zijn er patronen.  </a:t>
            </a:r>
            <a:endParaRPr lang="nl-NL" sz="1800" b="0" i="0" u="sng" strike="noStrike" dirty="0">
              <a:solidFill>
                <a:schemeClr val="accent2">
                  <a:lumMod val="50000"/>
                </a:schemeClr>
              </a:solidFill>
              <a:effectLst/>
            </a:endParaRPr>
          </a:p>
          <a:p>
            <a:endParaRPr lang="nl-NL" sz="1800" dirty="0"/>
          </a:p>
          <a:p>
            <a:endParaRPr lang="nl-NL" sz="1800" i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2D73D45-7D2E-832B-1069-B5A814AC0A4D}"/>
              </a:ext>
            </a:extLst>
          </p:cNvPr>
          <p:cNvPicPr>
            <a:picLocks noGrp="1" noChangeAspect="1" noChangeArrowheads="1" noCrop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946" y="2088000"/>
            <a:ext cx="4501662" cy="450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471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BCE9E9-1097-DD60-B053-F4CC9713C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systemisch werk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7EF096F-3217-6548-AF38-D612503945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id="{08C98D05-6306-0D21-A516-04D2C438676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Systemisch werk gaat ervan uit dat ieder mens deel uitmaakt van verschillende systemen en dat die systemen invloed op je hebben.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 elk systeem neem je een bepaalde rol of positie in, bewust of onbewust.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Vaak herhalen patronen of rollen die je al van jongs af aan hebt aangenomen.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8334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775DA4-0746-69A2-CA5D-8BB59DCA8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311756-B73A-F97E-618A-95B9785C993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Maak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/>
              <a:t>lijst</a:t>
            </a:r>
            <a:r>
              <a:rPr lang="en-US" sz="2400" dirty="0"/>
              <a:t> van 10 </a:t>
            </a:r>
            <a:r>
              <a:rPr lang="en-US" sz="2400" dirty="0" err="1"/>
              <a:t>systemen</a:t>
            </a:r>
            <a:r>
              <a:rPr lang="en-US" sz="2400" dirty="0"/>
              <a:t> </a:t>
            </a:r>
            <a:r>
              <a:rPr lang="en-US" sz="2400" dirty="0" err="1"/>
              <a:t>waarvan</a:t>
            </a:r>
            <a:r>
              <a:rPr lang="en-US" sz="2400" dirty="0"/>
              <a:t> </a:t>
            </a:r>
            <a:r>
              <a:rPr lang="en-US" sz="2400" dirty="0" err="1"/>
              <a:t>jij</a:t>
            </a:r>
            <a:r>
              <a:rPr lang="en-US" sz="2400" dirty="0"/>
              <a:t> </a:t>
            </a:r>
            <a:r>
              <a:rPr lang="en-US" sz="2400" dirty="0" err="1"/>
              <a:t>onderdeel</a:t>
            </a:r>
            <a:r>
              <a:rPr lang="en-US" sz="2400" dirty="0"/>
              <a:t> bent.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Maak het zo </a:t>
            </a:r>
            <a:r>
              <a:rPr lang="en-US" sz="2400" dirty="0" err="1"/>
              <a:t>concreet</a:t>
            </a:r>
            <a:r>
              <a:rPr lang="en-US" sz="2400" dirty="0"/>
              <a:t> </a:t>
            </a:r>
            <a:r>
              <a:rPr lang="en-US" sz="2400" dirty="0" err="1"/>
              <a:t>mogelijk</a:t>
            </a:r>
            <a:r>
              <a:rPr lang="en-US" sz="2400" dirty="0"/>
              <a:t>. </a:t>
            </a: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7B3A4B4-3E5D-42AE-7F7D-9A293BCB8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Welke systemen horen bij jou?</a:t>
            </a:r>
          </a:p>
        </p:txBody>
      </p:sp>
    </p:spTree>
    <p:extLst>
      <p:ext uri="{BB962C8B-B14F-4D97-AF65-F5344CB8AC3E}">
        <p14:creationId xmlns:p14="http://schemas.microsoft.com/office/powerpoint/2010/main" val="3518395989"/>
      </p:ext>
    </p:extLst>
  </p:cSld>
  <p:clrMapOvr>
    <a:masterClrMapping/>
  </p:clrMapOvr>
</p:sld>
</file>

<file path=ppt/theme/theme1.xml><?xml version="1.0" encoding="utf-8"?>
<a:theme xmlns:a="http://schemas.openxmlformats.org/drawingml/2006/main" name="A&amp;O fonds">
  <a:themeElements>
    <a:clrScheme name="Custom 53">
      <a:dk1>
        <a:srgbClr val="201E5B"/>
      </a:dk1>
      <a:lt1>
        <a:srgbClr val="FFFFFF"/>
      </a:lt1>
      <a:dk2>
        <a:srgbClr val="41F7AC"/>
      </a:dk2>
      <a:lt2>
        <a:srgbClr val="A3D8E7"/>
      </a:lt2>
      <a:accent1>
        <a:srgbClr val="F9364C"/>
      </a:accent1>
      <a:accent2>
        <a:srgbClr val="F3F2E6"/>
      </a:accent2>
      <a:accent3>
        <a:srgbClr val="50C6D9"/>
      </a:accent3>
      <a:accent4>
        <a:srgbClr val="00AE78"/>
      </a:accent4>
      <a:accent5>
        <a:srgbClr val="FFB90B"/>
      </a:accent5>
      <a:accent6>
        <a:srgbClr val="D5BC93"/>
      </a:accent6>
      <a:hlink>
        <a:srgbClr val="F1736D"/>
      </a:hlink>
      <a:folHlink>
        <a:srgbClr val="918DB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A&amp;O fonds Gemeenten_240619" id="{FDDCE5AD-3864-45C7-B638-1721BD35A543}" vid="{B30643AC-B115-4EFD-9684-74AD8CA3F8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A54F322F333C469751A0A1724DAA52" ma:contentTypeVersion="14" ma:contentTypeDescription="Een nieuw document maken." ma:contentTypeScope="" ma:versionID="3f93e9adbfcef80c9fb2b60c8cea0d98">
  <xsd:schema xmlns:xsd="http://www.w3.org/2001/XMLSchema" xmlns:xs="http://www.w3.org/2001/XMLSchema" xmlns:p="http://schemas.microsoft.com/office/2006/metadata/properties" xmlns:ns2="327f5d49-c9ab-4dc5-97bb-a6608c80d292" xmlns:ns3="6b013a9b-175e-4a55-92ab-d0fcc22ee51a" targetNamespace="http://schemas.microsoft.com/office/2006/metadata/properties" ma:root="true" ma:fieldsID="cd2ac399f859da061cf7715b3cfcae7d" ns2:_="" ns3:_="">
    <xsd:import namespace="327f5d49-c9ab-4dc5-97bb-a6608c80d292"/>
    <xsd:import namespace="6b013a9b-175e-4a55-92ab-d0fcc22ee5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toegevoeg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7f5d49-c9ab-4dc5-97bb-a6608c80d2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536dc5d3-1c25-416d-9ff8-30d8d3310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toegevoegd" ma:index="20" nillable="true" ma:displayName="toegevoegd" ma:format="Dropdown" ma:internalName="toegevoegd">
      <xsd:simpleType>
        <xsd:restriction base="dms:Choice">
          <xsd:enumeration value="done"/>
          <xsd:enumeration value="Keuze 2"/>
          <xsd:enumeration value="Keuze 3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013a9b-175e-4a55-92ab-d0fcc22ee51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84dacc3-6494-4452-91af-75c5f91d98cf}" ma:internalName="TaxCatchAll" ma:showField="CatchAllData" ma:web="6b013a9b-175e-4a55-92ab-d0fcc22ee5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oegevoegd xmlns="327f5d49-c9ab-4dc5-97bb-a6608c80d292" xsi:nil="true"/>
    <lcf76f155ced4ddcb4097134ff3c332f xmlns="327f5d49-c9ab-4dc5-97bb-a6608c80d292">
      <Terms xmlns="http://schemas.microsoft.com/office/infopath/2007/PartnerControls"/>
    </lcf76f155ced4ddcb4097134ff3c332f>
    <TaxCatchAll xmlns="6b013a9b-175e-4a55-92ab-d0fcc22ee51a" xsi:nil="true"/>
  </documentManagement>
</p:properties>
</file>

<file path=customXml/itemProps1.xml><?xml version="1.0" encoding="utf-8"?>
<ds:datastoreItem xmlns:ds="http://schemas.openxmlformats.org/officeDocument/2006/customXml" ds:itemID="{ED3FB7A9-97A9-41E7-8E6C-DEAB6AC793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CA2A12-1AC7-4F65-BDA4-02199D5AE0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7f5d49-c9ab-4dc5-97bb-a6608c80d292"/>
    <ds:schemaRef ds:uri="6b013a9b-175e-4a55-92ab-d0fcc22ee5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A3B8BD-CAAF-40C0-9475-E21CA5D10736}">
  <ds:schemaRefs>
    <ds:schemaRef ds:uri="http://purl.org/dc/dcmitype/"/>
    <ds:schemaRef ds:uri="6b013a9b-175e-4a55-92ab-d0fcc22ee51a"/>
    <ds:schemaRef ds:uri="http://schemas.openxmlformats.org/package/2006/metadata/core-properties"/>
    <ds:schemaRef ds:uri="http://schemas.microsoft.com/office/2006/metadata/properties"/>
    <ds:schemaRef ds:uri="327f5d49-c9ab-4dc5-97bb-a6608c80d292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A&amp;O fonds Gemeenten_250626</Template>
  <TotalTime>8885</TotalTime>
  <Words>852</Words>
  <Application>Microsoft Office PowerPoint</Application>
  <PresentationFormat>Breedbeeld</PresentationFormat>
  <Paragraphs>121</Paragraphs>
  <Slides>30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4" baseType="lpstr">
      <vt:lpstr>Arial</vt:lpstr>
      <vt:lpstr>Calibri</vt:lpstr>
      <vt:lpstr>Century Gothic</vt:lpstr>
      <vt:lpstr>A&amp;O fonds</vt:lpstr>
      <vt:lpstr>Systemisch kijken naar je team</vt:lpstr>
      <vt:lpstr>Welkom</vt:lpstr>
      <vt:lpstr>Agenda</vt:lpstr>
      <vt:lpstr>Over mij </vt:lpstr>
      <vt:lpstr>Kennismaken</vt:lpstr>
      <vt:lpstr>Landen op je plek</vt:lpstr>
      <vt:lpstr>Wat is systemisch werk</vt:lpstr>
      <vt:lpstr>Wat is systemisch werk </vt:lpstr>
      <vt:lpstr>Stap 1</vt:lpstr>
      <vt:lpstr>Stap 2</vt:lpstr>
      <vt:lpstr>Stap 3 </vt:lpstr>
      <vt:lpstr>Stap 4 </vt:lpstr>
      <vt:lpstr>Plenair</vt:lpstr>
      <vt:lpstr>Belang van pauzes</vt:lpstr>
      <vt:lpstr>PowerPoint-presentatie</vt:lpstr>
      <vt:lpstr>3 Principes van systemisch werk </vt:lpstr>
      <vt:lpstr>Erkenning </vt:lpstr>
      <vt:lpstr>Tafelopstelling</vt:lpstr>
      <vt:lpstr>Binding </vt:lpstr>
      <vt:lpstr>Vragen die horen bij Binding </vt:lpstr>
      <vt:lpstr>Ordening </vt:lpstr>
      <vt:lpstr>Vragen die horen bij Ordening </vt:lpstr>
      <vt:lpstr>Uitwisseling </vt:lpstr>
      <vt:lpstr>Vragen die horen bij Uitwisseling </vt:lpstr>
      <vt:lpstr>Tweetallen (Breakoutrooms)</vt:lpstr>
      <vt:lpstr>Plenair</vt:lpstr>
      <vt:lpstr>Welke eerste kleine stap ga jij nu zetten? </vt:lpstr>
      <vt:lpstr>Meer informatie</vt:lpstr>
      <vt:lpstr>Omdat vitaliteit ons verder brengt.</vt:lpstr>
      <vt:lpstr>PowerPoint-presentatie</vt:lpstr>
    </vt:vector>
  </TitlesOfParts>
  <Manager/>
  <Company>AenO Fonds Gemeenten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Systemisch kijken naar je team</dc:title>
  <dc:subject>Standaardpowerpoint</dc:subject>
  <dc:creator>Debra Verduin | A&amp;O fonds Gemeenten</dc:creator>
  <cp:keywords/>
  <dc:description>Bastiaan@vandewerk.nl</dc:description>
  <cp:lastModifiedBy>Debra Verduin | A&amp;O fonds Gemeenten</cp:lastModifiedBy>
  <cp:revision>6</cp:revision>
  <dcterms:created xsi:type="dcterms:W3CDTF">2025-08-07T09:56:35Z</dcterms:created>
  <dcterms:modified xsi:type="dcterms:W3CDTF">2025-09-26T07:17:39Z</dcterms:modified>
  <cp:category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v-rimour@microsoft.com</vt:lpwstr>
  </property>
  <property fmtid="{D5CDD505-2E9C-101B-9397-08002B2CF9AE}" pid="5" name="MSIP_Label_f42aa342-8706-4288-bd11-ebb85995028c_SetDate">
    <vt:lpwstr>2018-02-19T06:21:30.1318915Z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ContentTypeId">
    <vt:lpwstr>0x01010031A54F322F333C469751A0A1724DAA52</vt:lpwstr>
  </property>
  <property fmtid="{D5CDD505-2E9C-101B-9397-08002B2CF9AE}" pid="11" name="MediaServiceImageTags">
    <vt:lpwstr/>
  </property>
</Properties>
</file>