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</p:sldMasterIdLst>
  <p:notesMasterIdLst>
    <p:notesMasterId r:id="rId14"/>
  </p:notesMasterIdLst>
  <p:handoutMasterIdLst>
    <p:handoutMasterId r:id="rId15"/>
  </p:handoutMasterIdLst>
  <p:sldIdLst>
    <p:sldId id="381" r:id="rId4"/>
    <p:sldId id="382" r:id="rId5"/>
    <p:sldId id="330" r:id="rId6"/>
    <p:sldId id="334" r:id="rId7"/>
    <p:sldId id="329" r:id="rId8"/>
    <p:sldId id="333" r:id="rId9"/>
    <p:sldId id="336" r:id="rId10"/>
    <p:sldId id="332" r:id="rId11"/>
    <p:sldId id="335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lides" id="{56F1D1F2-5D08-B04A-9441-D69A4DE12AF6}">
          <p14:sldIdLst>
            <p14:sldId id="381"/>
            <p14:sldId id="382"/>
            <p14:sldId id="330"/>
            <p14:sldId id="334"/>
            <p14:sldId id="329"/>
            <p14:sldId id="333"/>
            <p14:sldId id="336"/>
            <p14:sldId id="332"/>
            <p14:sldId id="335"/>
            <p14:sldId id="328"/>
          </p14:sldIdLst>
        </p14:section>
        <p14:section name="Extra slides" id="{1CA57801-992A-CF43-B3B0-C3BC2EBF12B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CB7"/>
    <a:srgbClr val="F36568"/>
    <a:srgbClr val="8984B3"/>
    <a:srgbClr val="F4F2E6"/>
    <a:srgbClr val="B1EDE8"/>
    <a:srgbClr val="D2B4A6"/>
    <a:srgbClr val="211E5B"/>
    <a:srgbClr val="42F7AC"/>
    <a:srgbClr val="3D387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C8082C-589D-45A7-8D02-F38BA46ADDE6}" v="8" dt="2024-10-01T11:22:16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92941" autoAdjust="0"/>
  </p:normalViewPr>
  <p:slideViewPr>
    <p:cSldViewPr snapToGrid="0">
      <p:cViewPr varScale="1">
        <p:scale>
          <a:sx n="100" d="100"/>
          <a:sy n="100" d="100"/>
        </p:scale>
        <p:origin x="69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8" d="100"/>
          <a:sy n="158" d="100"/>
        </p:scale>
        <p:origin x="54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FD8657-D98E-FC42-A24D-4BB1D2027C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B05DA-186E-5B43-B6A0-1F5B3FA0AD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4E21-E0BF-6B4A-B09B-B61201E9ED3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01889-75D2-6548-80A9-1D89E0B16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4D27C-45FB-334D-84F0-AFA6737860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FEC32-0455-DD4E-82B2-FD038F51D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Sterk vertrouwen op de inwoners en ondernemers en daarop aansluiten. Zoals je buiten denkt, zo ook binnen.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Voorbeelden regelvermogen:</a:t>
            </a:r>
          </a:p>
          <a:p>
            <a:pPr marL="171450" indent="-171450">
              <a:buFontTx/>
              <a:buChar char="-"/>
            </a:pPr>
            <a:r>
              <a:rPr lang="nl-NL" dirty="0"/>
              <a:t>Veranderen van WMO indicaties voor onbepaalde tijd</a:t>
            </a:r>
          </a:p>
          <a:p>
            <a:pPr marL="171450" indent="-171450">
              <a:buFontTx/>
              <a:buChar char="-"/>
            </a:pPr>
            <a:r>
              <a:rPr lang="nl-NL" dirty="0"/>
              <a:t>Opzetten van een tafel maatschappelijk vastgoed waar het vraagstuk tussen 2 vakteams valt</a:t>
            </a:r>
          </a:p>
          <a:p>
            <a:pPr marL="171450" indent="-171450">
              <a:buFontTx/>
              <a:buChar char="-"/>
            </a:pPr>
            <a:r>
              <a:rPr lang="nl-NL" dirty="0"/>
              <a:t>Oppakken van IHC casus: zelf opschalen</a:t>
            </a:r>
          </a:p>
          <a:p>
            <a:pPr marL="171450" indent="-171450">
              <a:buFontTx/>
              <a:buChar char="-"/>
            </a:pPr>
            <a:r>
              <a:rPr lang="nl-NL" dirty="0"/>
              <a:t>Oppakken disfunctioneren tot een grens</a:t>
            </a:r>
          </a:p>
          <a:p>
            <a:pPr marL="171450" indent="-171450">
              <a:buFontTx/>
              <a:buChar char="-"/>
            </a:pPr>
            <a:r>
              <a:rPr lang="nl-NL" dirty="0"/>
              <a:t>Voorbeeld buitendienst met begrafenissen</a:t>
            </a:r>
          </a:p>
          <a:p>
            <a:pPr marL="171450" indent="-171450">
              <a:buFontTx/>
              <a:buChar char="-"/>
            </a:pPr>
            <a:r>
              <a:rPr lang="nl-NL" dirty="0"/>
              <a:t>Kiezen hoe je je rol- en regeltaken wil organiseren</a:t>
            </a:r>
          </a:p>
          <a:p>
            <a:pPr marL="171450" indent="-171450">
              <a:buFontTx/>
              <a:buChar char="-"/>
            </a:pPr>
            <a:r>
              <a:rPr lang="nl-NL" dirty="0"/>
              <a:t>Zelf naar </a:t>
            </a:r>
            <a:r>
              <a:rPr lang="nl-NL" dirty="0" err="1"/>
              <a:t>pfo</a:t>
            </a:r>
            <a:r>
              <a:rPr lang="nl-NL" dirty="0"/>
              <a:t> als medewerker</a:t>
            </a:r>
          </a:p>
          <a:p>
            <a:pPr marL="171450" indent="-171450">
              <a:buFontTx/>
              <a:buChar char="-"/>
            </a:pPr>
            <a:r>
              <a:rPr lang="nl-NL" dirty="0"/>
              <a:t>Communicatie die focus aanbrengt en zelf vanuit training hun werk aanpassen</a:t>
            </a:r>
          </a:p>
          <a:p>
            <a:pPr marL="171450" indent="-171450">
              <a:buFontTx/>
              <a:buChar char="-"/>
            </a:pPr>
            <a:r>
              <a:rPr lang="nl-NL" dirty="0"/>
              <a:t>Besparingsproces </a:t>
            </a:r>
          </a:p>
          <a:p>
            <a:pPr marL="171450" indent="-171450">
              <a:buFontTx/>
              <a:buChar char="-"/>
            </a:pPr>
            <a:r>
              <a:rPr lang="nl-NL" dirty="0"/>
              <a:t>Invoering nieuw systeem ‘dwingt’ ICT/Functioneel Beheer om in gesprek te gaan met de lijn en om inhoud en proces af te stemmen</a:t>
            </a:r>
          </a:p>
          <a:p>
            <a:pPr marL="171450" indent="-171450">
              <a:buFontTx/>
              <a:buChar char="-"/>
            </a:pPr>
            <a:r>
              <a:rPr lang="nl-NL" dirty="0"/>
              <a:t>Beleidshuis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teamleider en spelverdeler: niet alles lezen, accorderen, maar juist aanvullen waar nodig (gevraagd en ongevraagd), teamontwikkeling, zaken bespreekbaar maken, disfunctioneren en verzuim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6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900" dirty="0">
                <a:solidFill>
                  <a:srgbClr val="211E5B"/>
                </a:solidFill>
                <a:latin typeface="Century Gothic" panose="020B0502020202020204" pitchFamily="34" charset="0"/>
              </a:rPr>
              <a:t>Herijking dienstverleningsvisie</a:t>
            </a:r>
          </a:p>
          <a:p>
            <a:pPr lvl="4"/>
            <a:endParaRPr lang="nl-NL" sz="1900" dirty="0">
              <a:solidFill>
                <a:srgbClr val="211E5B"/>
              </a:solidFill>
              <a:latin typeface="Century Gothic" panose="020B0502020202020204" pitchFamily="34" charset="0"/>
            </a:endParaRPr>
          </a:p>
          <a:p>
            <a:pPr lvl="0"/>
            <a:r>
              <a:rPr lang="nl-NL" sz="1900" dirty="0">
                <a:solidFill>
                  <a:srgbClr val="211E5B"/>
                </a:solidFill>
                <a:latin typeface="Century Gothic" panose="020B0502020202020204" pitchFamily="34" charset="0"/>
              </a:rPr>
              <a:t>Aanpak besparingsopgave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Trainingen strategisch vermogen, </a:t>
            </a:r>
            <a:r>
              <a:rPr lang="nl-NL" dirty="0" err="1"/>
              <a:t>lean</a:t>
            </a:r>
            <a:endParaRPr lang="nl-NL" dirty="0"/>
          </a:p>
          <a:p>
            <a:r>
              <a:rPr lang="nl-NL" dirty="0"/>
              <a:t>Buddy </a:t>
            </a:r>
          </a:p>
          <a:p>
            <a:r>
              <a:rPr lang="nl-NL" dirty="0" err="1"/>
              <a:t>Molenlandse</a:t>
            </a:r>
            <a:r>
              <a:rPr lang="nl-NL" dirty="0"/>
              <a:t> manier van werken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Evt. doorontwikkeling projectmatig 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3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BB27A1D-484D-D6F8-7602-9400AAA68F54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F93E84-CD16-A91B-63F7-AB7E90CBC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 (</a:t>
            </a:r>
            <a:r>
              <a:rPr lang="en-US" dirty="0" err="1"/>
              <a:t>inhoudsopgave</a:t>
            </a:r>
            <a:r>
              <a:rPr lang="en-US" dirty="0"/>
              <a:t>)</a:t>
            </a:r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9E63D5B4-43C8-C1EC-C847-9C38027E226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232000"/>
            <a:ext cx="10290242" cy="3914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223C5A-C4D6-9F48-671B-9F4F8397F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Roo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dstuk Gro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2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stul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966" y="706551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966" y="948270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Persoonlijke</a:t>
            </a:r>
            <a:r>
              <a:rPr lang="en-GB" dirty="0"/>
              <a:t> </a:t>
            </a:r>
            <a:r>
              <a:rPr lang="en-GB" dirty="0" err="1"/>
              <a:t>gegevens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27DE61-1208-B33B-88BA-43B77DE26FCB}"/>
              </a:ext>
            </a:extLst>
          </p:cNvPr>
          <p:cNvGrpSpPr/>
          <p:nvPr userDrawn="1"/>
        </p:nvGrpSpPr>
        <p:grpSpPr>
          <a:xfrm>
            <a:off x="838201" y="689789"/>
            <a:ext cx="3291114" cy="1966325"/>
            <a:chOff x="1819686" y="556015"/>
            <a:chExt cx="4141695" cy="2465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DB2521-2100-ED4A-9C6E-9E8511EFFA83}"/>
                </a:ext>
              </a:extLst>
            </p:cNvPr>
            <p:cNvSpPr txBox="1"/>
            <p:nvPr/>
          </p:nvSpPr>
          <p:spPr>
            <a:xfrm>
              <a:off x="1819686" y="556015"/>
              <a:ext cx="4141695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Fluwelen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Burgwal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58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Postbus 11560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2502 AN Den Haag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070 763 00 30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secretariaat@aeno.nl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www.aeno.nl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en-US" sz="16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B68F28-A22A-774C-A735-B7D585188F2B}"/>
                </a:ext>
              </a:extLst>
            </p:cNvPr>
            <p:cNvCxnSpPr>
              <a:cxnSpLocks/>
            </p:cNvCxnSpPr>
            <p:nvPr/>
          </p:nvCxnSpPr>
          <p:spPr>
            <a:xfrm>
              <a:off x="1819686" y="3021447"/>
              <a:ext cx="1632054" cy="0"/>
            </a:xfrm>
            <a:prstGeom prst="line">
              <a:avLst/>
            </a:prstGeom>
            <a:ln w="12700">
              <a:solidFill>
                <a:srgbClr val="42F7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7828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9" y="1015200"/>
            <a:ext cx="1051242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BF3071-9828-3BAA-0AA0-8604DE7E6B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C0AAAA-979C-33DE-E1B9-4BA512CB3A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488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156"/>
            <a:ext cx="6496567" cy="2341702"/>
            <a:chOff x="391811" y="3327607"/>
            <a:chExt cx="9396091" cy="338684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1158" y="3327607"/>
              <a:ext cx="6636744" cy="3386841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EF770E7-0A31-6601-AAA1-065B024CB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4000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48D5431F-8B1A-71F1-6DF6-72590CDD99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53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705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EDA266F-88D5-F857-932D-2FCEB84DCB06}"/>
              </a:ext>
            </a:extLst>
          </p:cNvPr>
          <p:cNvSpPr/>
          <p:nvPr userDrawn="1"/>
        </p:nvSpPr>
        <p:spPr>
          <a:xfrm rot="-300000">
            <a:off x="-639066" y="1624366"/>
            <a:ext cx="7278735" cy="6003104"/>
          </a:xfrm>
          <a:prstGeom prst="roundRect">
            <a:avLst>
              <a:gd name="adj" fmla="val 54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8691D32-1410-0CCC-797F-C48706061872}"/>
              </a:ext>
            </a:extLst>
          </p:cNvPr>
          <p:cNvSpPr/>
          <p:nvPr userDrawn="1"/>
        </p:nvSpPr>
        <p:spPr>
          <a:xfrm rot="-300000">
            <a:off x="6034187" y="1330032"/>
            <a:ext cx="7724817" cy="6003104"/>
          </a:xfrm>
          <a:prstGeom prst="roundRect">
            <a:avLst>
              <a:gd name="adj" fmla="val 54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1000844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7851" y="2088000"/>
            <a:ext cx="5076000" cy="3897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1" y="2087999"/>
            <a:ext cx="5076000" cy="3897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EA13E6-A137-BDF6-BADA-E433606A9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B8F200-2347-78F0-B71C-895382779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15201"/>
            <a:ext cx="10514013" cy="72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1988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3C469C58-C0D4-141D-32DC-2EFD0C91A854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6C6ED9D-B50C-4682-6D93-D0E81EBD353B}"/>
              </a:ext>
            </a:extLst>
          </p:cNvPr>
          <p:cNvSpPr/>
          <p:nvPr userDrawn="1"/>
        </p:nvSpPr>
        <p:spPr>
          <a:xfrm rot="-300000">
            <a:off x="6239679" y="1563548"/>
            <a:ext cx="5913112" cy="4114954"/>
          </a:xfrm>
          <a:prstGeom prst="roundRect">
            <a:avLst>
              <a:gd name="adj" fmla="val 83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2425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901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2AC0C8F-6CE3-18EE-AFCD-E58ECEA25B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71571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DC4EE78-3541-724C-F7E3-A014250CF5F0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232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77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D2ED021-EFA3-FA61-40CB-51CA5BDEE03B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865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556C78-DE83-BE74-EE84-5AEF016BC969}"/>
              </a:ext>
            </a:extLst>
          </p:cNvPr>
          <p:cNvSpPr/>
          <p:nvPr userDrawn="1"/>
        </p:nvSpPr>
        <p:spPr>
          <a:xfrm rot="-300000">
            <a:off x="6239679" y="1563548"/>
            <a:ext cx="5913112" cy="4114954"/>
          </a:xfrm>
          <a:prstGeom prst="roundRect">
            <a:avLst>
              <a:gd name="adj" fmla="val 83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2BF6C158-660D-96D6-5E16-4C240C131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076006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3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8B996F-F74E-769B-7571-E5E7337B6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88857"/>
          </a:xfrm>
          <a:solidFill>
            <a:schemeClr val="accent2"/>
          </a:solidFill>
        </p:spPr>
        <p:txBody>
          <a:bodyPr/>
          <a:lstStyle/>
          <a:p>
            <a:endParaRPr lang="en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2FB9DF-8035-4053-274A-9E543F35A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0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26D7C4-47E1-E3B3-8B89-1ED0F96FD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06292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32BD6E-A1D0-B576-0A90-05C6BCC1E9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10118-2AD8-528D-227E-41A7D8B01F4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572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4539DD49-86D2-2E17-77E5-2C50BEC5C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3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335446"/>
            <a:ext cx="105156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18252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89" r:id="rId3"/>
    <p:sldLayoutId id="2147483688" r:id="rId4"/>
    <p:sldLayoutId id="2147483697" r:id="rId5"/>
    <p:sldLayoutId id="2147483692" r:id="rId6"/>
    <p:sldLayoutId id="2147483690" r:id="rId7"/>
    <p:sldLayoutId id="2147483691" r:id="rId8"/>
    <p:sldLayoutId id="2147483685" r:id="rId9"/>
    <p:sldLayoutId id="2147483702" r:id="rId10"/>
    <p:sldLayoutId id="2147483703" r:id="rId11"/>
    <p:sldLayoutId id="2147483704" r:id="rId12"/>
    <p:sldLayoutId id="2147483677" r:id="rId13"/>
    <p:sldLayoutId id="2147483693" r:id="rId14"/>
    <p:sldLayoutId id="2147483696" r:id="rId15"/>
    <p:sldLayoutId id="2147483679" r:id="rId16"/>
    <p:sldLayoutId id="2147483680" r:id="rId17"/>
    <p:sldLayoutId id="2147483684" r:id="rId18"/>
    <p:sldLayoutId id="2147483698" r:id="rId19"/>
    <p:sldLayoutId id="2147483699" r:id="rId20"/>
    <p:sldLayoutId id="2147483695" r:id="rId21"/>
    <p:sldLayoutId id="2147483678" r:id="rId2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529" userDrawn="1">
          <p15:clr>
            <a:srgbClr val="F26B43"/>
          </p15:clr>
        </p15:guide>
        <p15:guide id="7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89137-4F90-92E5-BC9F-F0D2924F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1948C-5275-27AB-E255-C4548B66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67" y="582313"/>
            <a:ext cx="10514013" cy="720000"/>
          </a:xfrm>
        </p:spPr>
        <p:txBody>
          <a:bodyPr anchor="ctr">
            <a:normAutofit/>
          </a:bodyPr>
          <a:lstStyle/>
          <a:p>
            <a:r>
              <a:rPr lang="nl-NL" dirty="0"/>
              <a:t>Zelforganisatie @Molenlanden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A6FF2D-076E-AE9E-A4D5-47D27B402D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5967" y="2088000"/>
            <a:ext cx="5615928" cy="4187687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sz="2400" b="1" dirty="0"/>
          </a:p>
          <a:p>
            <a:r>
              <a:rPr lang="nl-NL" sz="2400" b="1" dirty="0"/>
              <a:t>Marko Does | </a:t>
            </a:r>
            <a:r>
              <a:rPr lang="nl-NL" sz="2400" dirty="0"/>
              <a:t>gemeentesecretaris</a:t>
            </a:r>
            <a:endParaRPr lang="nl-NL" sz="2400" b="1" dirty="0"/>
          </a:p>
          <a:p>
            <a:r>
              <a:rPr lang="nl-NL" sz="2400" b="1" dirty="0"/>
              <a:t>Ilona Goessens| </a:t>
            </a:r>
            <a:r>
              <a:rPr lang="nl-NL" sz="2400" dirty="0"/>
              <a:t>domeinmanager</a:t>
            </a:r>
          </a:p>
        </p:txBody>
      </p:sp>
      <p:pic>
        <p:nvPicPr>
          <p:cNvPr id="5" name="Afbeelding 4" descr="Afbeelding met kleding, tekenfilm, staan, Broek&#10;&#10;Automatisch gegenereerde beschrijving">
            <a:extLst>
              <a:ext uri="{FF2B5EF4-FFF2-40B4-BE49-F238E27FC236}">
                <a16:creationId xmlns:a16="http://schemas.microsoft.com/office/drawing/2014/main" id="{E0303472-F84B-1CA5-93F0-66C8164CF6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843"/>
          <a:stretch/>
        </p:blipFill>
        <p:spPr>
          <a:xfrm>
            <a:off x="6190135" y="1868925"/>
            <a:ext cx="5159845" cy="4187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33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Houten figuur">
            <a:extLst>
              <a:ext uri="{FF2B5EF4-FFF2-40B4-BE49-F238E27FC236}">
                <a16:creationId xmlns:a16="http://schemas.microsoft.com/office/drawing/2014/main" id="{3C599E8F-8CB1-E037-1D6F-E698EC923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0" y="2405582"/>
            <a:ext cx="5390235" cy="359349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324FE7-B12C-DCD2-5433-DC39CB3FDF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66796" y="1990756"/>
            <a:ext cx="4945278" cy="2876488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nl-NL" sz="1800" b="1" dirty="0"/>
            </a:br>
            <a:r>
              <a:rPr lang="nl-NL" sz="1800" b="1" dirty="0"/>
              <a:t>Marko Does - </a:t>
            </a:r>
            <a:r>
              <a:rPr lang="nl-NL" sz="1800" dirty="0"/>
              <a:t>Gemeentesecretaris</a:t>
            </a:r>
          </a:p>
          <a:p>
            <a:pPr>
              <a:lnSpc>
                <a:spcPct val="100000"/>
              </a:lnSpc>
            </a:pPr>
            <a:r>
              <a:rPr lang="nl-NL" sz="1800" dirty="0"/>
              <a:t>Marko.does@jouwgemeente.nl</a:t>
            </a:r>
          </a:p>
          <a:p>
            <a:pPr>
              <a:lnSpc>
                <a:spcPct val="100000"/>
              </a:lnSpc>
            </a:pPr>
            <a:r>
              <a:rPr lang="nl-NL" sz="1800" b="1" dirty="0"/>
              <a:t>Ilona Goessens - </a:t>
            </a:r>
            <a:r>
              <a:rPr lang="nl-NL" sz="1800" dirty="0"/>
              <a:t>Domeinmanager</a:t>
            </a:r>
          </a:p>
          <a:p>
            <a:pPr>
              <a:lnSpc>
                <a:spcPct val="100000"/>
              </a:lnSpc>
            </a:pPr>
            <a:r>
              <a:rPr lang="nl-NL" sz="1800" dirty="0"/>
              <a:t>Ilona.goessens@jouwgemeente.nl</a:t>
            </a:r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A939D8E6-7AAC-8107-C35A-EEBB6FD5F5A1}"/>
              </a:ext>
            </a:extLst>
          </p:cNvPr>
          <p:cNvSpPr txBox="1">
            <a:spLocks/>
          </p:cNvSpPr>
          <p:nvPr/>
        </p:nvSpPr>
        <p:spPr>
          <a:xfrm>
            <a:off x="6480000" y="2160000"/>
            <a:ext cx="4872213" cy="4187687"/>
          </a:xfrm>
          <a:prstGeom prst="rect">
            <a:avLst/>
          </a:prstGeom>
        </p:spPr>
        <p:txBody>
          <a:bodyPr t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4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66468D8-4983-CE08-3BC0-FC770EADD941}"/>
              </a:ext>
            </a:extLst>
          </p:cNvPr>
          <p:cNvSpPr txBox="1">
            <a:spLocks/>
          </p:cNvSpPr>
          <p:nvPr/>
        </p:nvSpPr>
        <p:spPr>
          <a:xfrm>
            <a:off x="10060021" y="-670219"/>
            <a:ext cx="5045444" cy="19806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b="0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b="0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b="0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b="0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260"/>
              </a:lnSpc>
            </a:pPr>
            <a:endParaRPr lang="nl-NL" sz="480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FC7E715-2DE0-E4DC-76C5-759CC28F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weten?</a:t>
            </a:r>
          </a:p>
        </p:txBody>
      </p:sp>
    </p:spTree>
    <p:extLst>
      <p:ext uri="{BB962C8B-B14F-4D97-AF65-F5344CB8AC3E}">
        <p14:creationId xmlns:p14="http://schemas.microsoft.com/office/powerpoint/2010/main" val="25400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Molenlanden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9FA3C31-AD3B-A395-54F7-E58FD8A3659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1259770" y="1938727"/>
            <a:ext cx="9524522" cy="4187825"/>
          </a:xfr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EB60199-0656-419C-4AFE-40831C22D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Sinds 01 – 01 - 2019</a:t>
            </a:r>
          </a:p>
        </p:txBody>
      </p:sp>
    </p:spTree>
    <p:extLst>
      <p:ext uri="{BB962C8B-B14F-4D97-AF65-F5344CB8AC3E}">
        <p14:creationId xmlns:p14="http://schemas.microsoft.com/office/powerpoint/2010/main" val="32713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Molenlanden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EB60199-0656-419C-4AFE-40831C22D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967074"/>
            <a:ext cx="10512425" cy="720000"/>
          </a:xfrm>
        </p:spPr>
        <p:txBody>
          <a:bodyPr/>
          <a:lstStyle/>
          <a:p>
            <a:r>
              <a:rPr lang="nl-NL" dirty="0"/>
              <a:t>Sinds 01 – 01 - 2019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E35387-187C-AB38-2F86-A3EB83276AD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19436" y="2151868"/>
            <a:ext cx="7265278" cy="3739058"/>
          </a:xfr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25E91AF-AB57-569A-62F7-B39C582AEE8F}"/>
              </a:ext>
            </a:extLst>
          </p:cNvPr>
          <p:cNvSpPr txBox="1">
            <a:spLocks/>
          </p:cNvSpPr>
          <p:nvPr/>
        </p:nvSpPr>
        <p:spPr>
          <a:xfrm>
            <a:off x="8233569" y="2851524"/>
            <a:ext cx="4346932" cy="39012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0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b="0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b="0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b="0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b="0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1" dirty="0"/>
              <a:t>In cijfers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19 dorpen, 1 stad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192 km2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45.276 inwoners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chemeClr val="tx1"/>
                </a:solidFill>
              </a:rPr>
              <a:t>310</a:t>
            </a:r>
            <a:r>
              <a:rPr lang="nl-NL" sz="1600" dirty="0"/>
              <a:t> fte</a:t>
            </a:r>
            <a:br>
              <a:rPr lang="nl-NL" sz="1600" dirty="0"/>
            </a:b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14410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 anchor="t">
            <a:normAutofit/>
          </a:bodyPr>
          <a:lstStyle/>
          <a:p>
            <a:r>
              <a:rPr lang="nl-NL" dirty="0"/>
              <a:t>Zelforganisatie – waarom?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ED7D40-0358-F667-CC25-DD7457CC40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31388" y="1932830"/>
            <a:ext cx="9853882" cy="466362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dirty="0"/>
              <a:t>Van Molenwaard en Giessenlanden naar Molenlanden</a:t>
            </a:r>
            <a:endParaRPr lang="nl-NL" sz="1900" b="0" dirty="0">
              <a:effectLst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b="0" dirty="0">
                <a:effectLst/>
              </a:rPr>
              <a:t>Opgaven in gebied staan centraal en medewerkers zijn intensief verbonden met de samenleving. Vanuit vertrouwen en ruimte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dirty="0"/>
              <a:t>Werkgeluk is leidend: ABC (‘</a:t>
            </a:r>
            <a:r>
              <a:rPr lang="nl-NL" sz="1900" i="1" dirty="0"/>
              <a:t>Zo buiten, zo binnen</a:t>
            </a:r>
            <a:r>
              <a:rPr lang="nl-NL" sz="1900" dirty="0"/>
              <a:t>’)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b="0" dirty="0">
                <a:effectLst/>
              </a:rPr>
              <a:t>Vakteams (25):</a:t>
            </a:r>
          </a:p>
          <a:p>
            <a:pPr marL="1028700" lvl="1" indent="-342900">
              <a:lnSpc>
                <a:spcPct val="120000"/>
              </a:lnSpc>
              <a:buFontTx/>
              <a:buChar char="-"/>
            </a:pPr>
            <a:r>
              <a:rPr lang="nl-NL" b="0" dirty="0">
                <a:effectLst/>
              </a:rPr>
              <a:t>Zijn verantwoordelijk voor opgaven en de kwaliteit daarbinnen</a:t>
            </a:r>
          </a:p>
          <a:p>
            <a:pPr marL="1028700" lvl="1" indent="-342900">
              <a:lnSpc>
                <a:spcPct val="120000"/>
              </a:lnSpc>
              <a:buFontTx/>
              <a:buChar char="-"/>
            </a:pPr>
            <a:r>
              <a:rPr lang="nl-NL" b="0" dirty="0">
                <a:effectLst/>
              </a:rPr>
              <a:t>Hebben regelvermogen en autonomie over proces, monitoring, problemen oplossen en verbeteren</a:t>
            </a:r>
          </a:p>
          <a:p>
            <a:pPr marL="1028700" lvl="1" indent="-342900">
              <a:lnSpc>
                <a:spcPct val="120000"/>
              </a:lnSpc>
              <a:buFontTx/>
              <a:buChar char="-"/>
            </a:pPr>
            <a:r>
              <a:rPr lang="nl-NL" b="0" dirty="0">
                <a:effectLst/>
              </a:rPr>
              <a:t>Zijn flexibel, innovatief en creatief</a:t>
            </a:r>
            <a:endParaRPr lang="nl-NL" sz="1800" b="0" dirty="0">
              <a:effectLst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nl-NL" sz="19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42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 anchor="t">
            <a:normAutofit/>
          </a:bodyPr>
          <a:lstStyle/>
          <a:p>
            <a:r>
              <a:rPr lang="nl-NL" dirty="0"/>
              <a:t>Zelforganisatie – principes 2019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ED7D40-0358-F667-CC25-DD7457CC40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8993"/>
            <a:ext cx="4860000" cy="41876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nl-NL" sz="1900" b="1" dirty="0"/>
              <a:t>Hulpstructuren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b="0" dirty="0">
                <a:effectLst/>
              </a:rPr>
              <a:t>Teamplan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dirty="0"/>
              <a:t>Rol- en regeltaken</a:t>
            </a:r>
            <a:endParaRPr lang="nl-NL" sz="1900" b="0" dirty="0">
              <a:effectLst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dirty="0"/>
              <a:t>Spelverdelers (vier)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dirty="0"/>
              <a:t>Teamcoaches </a:t>
            </a:r>
            <a:endParaRPr lang="nl-NL" sz="1900" b="0" dirty="0">
              <a:effectLst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dirty="0"/>
              <a:t>Opdrachtgeverschap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b="0" dirty="0">
                <a:effectLst/>
              </a:rPr>
              <a:t>Waarderend gesprek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dirty="0"/>
              <a:t>Leertuin en fors budget voor ontwikkeling</a:t>
            </a:r>
            <a:endParaRPr lang="nl-NL" sz="1900" b="0" dirty="0">
              <a:effectLst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nl-NL" sz="1900" b="0" dirty="0">
              <a:effectLst/>
            </a:endParaRPr>
          </a:p>
        </p:txBody>
      </p:sp>
      <p:pic>
        <p:nvPicPr>
          <p:cNvPr id="6" name="Afbeelding 5" descr="Plakjes regenboogcake op een wit bord">
            <a:extLst>
              <a:ext uri="{FF2B5EF4-FFF2-40B4-BE49-F238E27FC236}">
                <a16:creationId xmlns:a16="http://schemas.microsoft.com/office/drawing/2014/main" id="{AADCF9EA-D996-AEA7-8539-64E84B100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2" r="7589" b="-3"/>
          <a:stretch/>
        </p:blipFill>
        <p:spPr>
          <a:xfrm>
            <a:off x="6031014" y="2068992"/>
            <a:ext cx="4281452" cy="4187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125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Een zwarte muurklok op een gele achtergrond">
            <a:extLst>
              <a:ext uri="{FF2B5EF4-FFF2-40B4-BE49-F238E27FC236}">
                <a16:creationId xmlns:a16="http://schemas.microsoft.com/office/drawing/2014/main" id="{0A814F3A-17B3-6159-9133-97780586A61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818496" cy="690924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2630" y="333375"/>
            <a:ext cx="8930985" cy="720000"/>
          </a:xfrm>
        </p:spPr>
        <p:txBody>
          <a:bodyPr/>
          <a:lstStyle/>
          <a:p>
            <a:r>
              <a:rPr lang="nl-NL" dirty="0"/>
              <a:t>Een korte terugblik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D2146C1-C630-90C0-5495-8BD4928F3E2F}"/>
              </a:ext>
            </a:extLst>
          </p:cNvPr>
          <p:cNvSpPr txBox="1"/>
          <p:nvPr/>
        </p:nvSpPr>
        <p:spPr>
          <a:xfrm>
            <a:off x="3947373" y="1236371"/>
            <a:ext cx="920839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1900" dirty="0">
                <a:solidFill>
                  <a:srgbClr val="211E5B"/>
                </a:solidFill>
                <a:latin typeface="Century Gothic" panose="020B0502020202020204" pitchFamily="34" charset="0"/>
              </a:rPr>
              <a:t>1 januari 2019	Fusie Molenlanden én zelforganisatie</a:t>
            </a:r>
          </a:p>
          <a:p>
            <a:pPr marL="342900" indent="-342900">
              <a:buFontTx/>
              <a:buChar char="-"/>
            </a:pPr>
            <a:endParaRPr lang="nl-NL" sz="1900" dirty="0">
              <a:solidFill>
                <a:srgbClr val="211E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sz="1900" dirty="0">
                <a:solidFill>
                  <a:srgbClr val="211E5B"/>
                </a:solidFill>
                <a:latin typeface="Century Gothic" panose="020B0502020202020204" pitchFamily="34" charset="0"/>
              </a:rPr>
              <a:t>Medio 2021 		Tussenevaluatie zelforganisatie</a:t>
            </a:r>
          </a:p>
          <a:p>
            <a:pPr marL="800100" lvl="1" indent="-342900">
              <a:buFontTx/>
              <a:buChar char="-"/>
            </a:pPr>
            <a:r>
              <a:rPr lang="nl-NL" sz="1900" i="1" dirty="0">
                <a:solidFill>
                  <a:srgbClr val="211E5B"/>
                </a:solidFill>
                <a:latin typeface="Century Gothic" panose="020B0502020202020204" pitchFamily="34" charset="0"/>
              </a:rPr>
              <a:t>Vijf verdiepende lijnen met werkgroepen</a:t>
            </a:r>
          </a:p>
          <a:p>
            <a:pPr marL="800100" lvl="1" indent="-342900">
              <a:buFontTx/>
              <a:buChar char="-"/>
            </a:pPr>
            <a:endParaRPr lang="nl-NL" sz="1900" dirty="0">
              <a:solidFill>
                <a:srgbClr val="211E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sz="1900" dirty="0">
                <a:solidFill>
                  <a:srgbClr val="211E5B"/>
                </a:solidFill>
                <a:latin typeface="Century Gothic" panose="020B0502020202020204" pitchFamily="34" charset="0"/>
              </a:rPr>
              <a:t>Medio 2023		Behoefte onderzoek sturing en begeleiding</a:t>
            </a:r>
          </a:p>
          <a:p>
            <a:pPr marL="800100" lvl="1" indent="-342900">
              <a:buFontTx/>
              <a:buChar char="-"/>
            </a:pPr>
            <a:r>
              <a:rPr lang="nl-NL" sz="1900" i="1" dirty="0">
                <a:solidFill>
                  <a:srgbClr val="211E5B"/>
                </a:solidFill>
                <a:latin typeface="Century Gothic" panose="020B0502020202020204" pitchFamily="34" charset="0"/>
              </a:rPr>
              <a:t>Zelforganisatie is positief met aandachtpunten</a:t>
            </a:r>
          </a:p>
          <a:p>
            <a:pPr lvl="1"/>
            <a:endParaRPr lang="nl-NL" sz="1900" dirty="0">
              <a:solidFill>
                <a:srgbClr val="211E5B"/>
              </a:solidFill>
              <a:latin typeface="Century Gothic" panose="020B0502020202020204" pitchFamily="34" charset="0"/>
            </a:endParaRPr>
          </a:p>
          <a:p>
            <a:pPr lvl="1"/>
            <a:r>
              <a:rPr lang="nl-NL" sz="1900" dirty="0">
                <a:solidFill>
                  <a:srgbClr val="211E5B"/>
                </a:solidFill>
                <a:latin typeface="Century Gothic" panose="020B0502020202020204" pitchFamily="34" charset="0"/>
              </a:rPr>
              <a:t>			Organisatiegesprekken</a:t>
            </a:r>
          </a:p>
          <a:p>
            <a:pPr lvl="1"/>
            <a:endParaRPr lang="nl-NL" sz="1900" dirty="0">
              <a:solidFill>
                <a:srgbClr val="211E5B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sz="1900" dirty="0">
                <a:solidFill>
                  <a:srgbClr val="211E5B"/>
                </a:solidFill>
                <a:latin typeface="Century Gothic" panose="020B0502020202020204" pitchFamily="34" charset="0"/>
              </a:rPr>
              <a:t>Medio 2024		Vraagstuk sturing en aandacht</a:t>
            </a:r>
          </a:p>
          <a:p>
            <a:pPr lvl="4"/>
            <a:r>
              <a:rPr lang="nl-NL" sz="1900" dirty="0">
                <a:solidFill>
                  <a:srgbClr val="211E5B"/>
                </a:solidFill>
                <a:latin typeface="Century Gothic" panose="020B0502020202020204" pitchFamily="34" charset="0"/>
              </a:rPr>
              <a:t>					</a:t>
            </a:r>
          </a:p>
          <a:p>
            <a:r>
              <a:rPr lang="nl-NL" sz="1900" dirty="0">
                <a:solidFill>
                  <a:srgbClr val="211E5B"/>
                </a:solidFill>
                <a:latin typeface="Century Gothic" panose="020B0502020202020204" pitchFamily="34" charset="0"/>
              </a:rPr>
              <a:t>			Leidende principes voor samenwerking </a:t>
            </a:r>
          </a:p>
          <a:p>
            <a:endParaRPr lang="nl-NL" sz="1900" dirty="0">
              <a:solidFill>
                <a:srgbClr val="211E5B"/>
              </a:solidFill>
              <a:latin typeface="Century Gothic" panose="020B0502020202020204" pitchFamily="34" charset="0"/>
            </a:endParaRPr>
          </a:p>
          <a:p>
            <a:endParaRPr lang="nl-NL" sz="1900" dirty="0">
              <a:solidFill>
                <a:srgbClr val="211E5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4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4F557-E566-FDAC-91DA-B6187F36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21" y="222313"/>
            <a:ext cx="10514013" cy="720000"/>
          </a:xfrm>
        </p:spPr>
        <p:txBody>
          <a:bodyPr/>
          <a:lstStyle/>
          <a:p>
            <a:r>
              <a:rPr lang="nl-NL" dirty="0"/>
              <a:t>Succesfactoren versus uitdagingen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E00C96-9F5F-A10B-4D07-F00F614604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2021" y="1114236"/>
            <a:ext cx="5510333" cy="516145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sz="2000" b="1" dirty="0"/>
              <a:t>Succesfactoren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800" dirty="0"/>
              <a:t>Succeservaringen met zelforganisatie</a:t>
            </a:r>
          </a:p>
          <a:p>
            <a:pPr marL="1028700" lvl="1" indent="-342900">
              <a:lnSpc>
                <a:spcPct val="120000"/>
              </a:lnSpc>
              <a:buFontTx/>
              <a:buChar char="-"/>
            </a:pPr>
            <a:r>
              <a:rPr lang="nl-NL" dirty="0"/>
              <a:t>College is tevreden!</a:t>
            </a:r>
          </a:p>
          <a:p>
            <a:pPr marL="1028700" lvl="1" indent="-342900">
              <a:lnSpc>
                <a:spcPct val="120000"/>
              </a:lnSpc>
              <a:buFontTx/>
              <a:buChar char="-"/>
            </a:pPr>
            <a:r>
              <a:rPr lang="nl-NL" dirty="0"/>
              <a:t>Uniek concept = USP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800" dirty="0"/>
              <a:t>Vrijheid in werk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800" dirty="0"/>
              <a:t>Cultuur en sfeer	</a:t>
            </a:r>
          </a:p>
          <a:p>
            <a:pPr marL="1028700" lvl="1" indent="-342900">
              <a:lnSpc>
                <a:spcPct val="120000"/>
              </a:lnSpc>
              <a:buFontTx/>
              <a:buChar char="-"/>
            </a:pPr>
            <a:r>
              <a:rPr lang="nl-NL" dirty="0"/>
              <a:t>Cultuurdragers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800" b="0" dirty="0">
                <a:effectLst/>
              </a:rPr>
              <a:t>WIJ Molenlanden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800" dirty="0"/>
              <a:t>Ondersteuning</a:t>
            </a:r>
          </a:p>
          <a:p>
            <a:pPr marL="1028700" lvl="1" indent="-342900">
              <a:lnSpc>
                <a:spcPct val="120000"/>
              </a:lnSpc>
              <a:buFontTx/>
              <a:buChar char="-"/>
            </a:pPr>
            <a:r>
              <a:rPr lang="nl-NL" b="0" dirty="0">
                <a:effectLst/>
              </a:rPr>
              <a:t>Leertuin en o</a:t>
            </a:r>
            <a:r>
              <a:rPr lang="nl-NL" dirty="0"/>
              <a:t>ntwikkelbudget</a:t>
            </a:r>
          </a:p>
          <a:p>
            <a:pPr marL="1028700" lvl="1" indent="-342900">
              <a:lnSpc>
                <a:spcPct val="120000"/>
              </a:lnSpc>
              <a:buFontTx/>
              <a:buChar char="-"/>
            </a:pPr>
            <a:r>
              <a:rPr lang="nl-NL" b="0" dirty="0">
                <a:effectLst/>
              </a:rPr>
              <a:t>Hu</a:t>
            </a:r>
            <a:r>
              <a:rPr lang="nl-NL" dirty="0"/>
              <a:t>lpstructuren </a:t>
            </a:r>
            <a:endParaRPr lang="nl-NL" b="0" dirty="0">
              <a:effectLst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nl-NL" sz="2400" b="0" dirty="0">
              <a:effectLst/>
            </a:endParaRPr>
          </a:p>
          <a:p>
            <a:pPr>
              <a:lnSpc>
                <a:spcPct val="120000"/>
              </a:lnSpc>
            </a:pPr>
            <a:endParaRPr lang="nl-NL" sz="2400" b="0" dirty="0">
              <a:effectLst/>
            </a:endParaRPr>
          </a:p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7D2C39-24D7-75A6-5BD3-08BE4258E98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10299" y="1503201"/>
            <a:ext cx="5201287" cy="52223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sz="2000" b="1" dirty="0"/>
              <a:t>Uitdagingen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nl-NL" sz="1800" b="0" dirty="0">
                <a:effectLst/>
              </a:rPr>
              <a:t>‘Waan van de dag’ versus verbeter- en ontwikkeltijd als individu én als team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800" dirty="0"/>
              <a:t>Focus en keuzes maken op inhoud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800" dirty="0"/>
              <a:t>Sturing versus zelforganisatie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800" b="0" dirty="0" err="1">
                <a:effectLst/>
              </a:rPr>
              <a:t>Teamoverstijgende</a:t>
            </a:r>
            <a:r>
              <a:rPr lang="nl-NL" sz="1800" b="0" dirty="0">
                <a:effectLst/>
              </a:rPr>
              <a:t> opgaven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800" b="0" dirty="0">
                <a:effectLst/>
              </a:rPr>
              <a:t>Diversiteit in teams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800" dirty="0"/>
              <a:t>‘Vaste gezichten’ versus ‘stille rest’</a:t>
            </a:r>
            <a:endParaRPr lang="nl-NL" sz="1800" b="0" dirty="0">
              <a:effectLst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800" dirty="0"/>
              <a:t>Arbeidsmarkt </a:t>
            </a:r>
            <a:endParaRPr lang="nl-NL" sz="1800" b="0" dirty="0">
              <a:effectLst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53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 anchor="t">
            <a:normAutofit fontScale="90000"/>
          </a:bodyPr>
          <a:lstStyle/>
          <a:p>
            <a:r>
              <a:rPr lang="nl-NL" dirty="0"/>
              <a:t>Zelforganisatie – principes</a:t>
            </a:r>
            <a:br>
              <a:rPr lang="nl-NL" dirty="0"/>
            </a:br>
            <a:r>
              <a:rPr lang="nl-NL" dirty="0"/>
              <a:t>5 jaar later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DC91C22-88AC-3F2D-CEA9-AE6EC76837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2022" y="2088000"/>
            <a:ext cx="4860000" cy="41876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nl-NL" sz="1900" b="1" dirty="0"/>
              <a:t>Hulpstructuren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dirty="0"/>
              <a:t>Teamplannen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dirty="0"/>
              <a:t>Sturing</a:t>
            </a:r>
            <a:r>
              <a:rPr lang="nl-NL" sz="1900" b="0" dirty="0">
                <a:effectLst/>
              </a:rPr>
              <a:t>: directieplan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b="0" dirty="0">
                <a:effectLst/>
              </a:rPr>
              <a:t>Domeinmanagers (5)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b="0" dirty="0">
                <a:effectLst/>
              </a:rPr>
              <a:t>Feedback geven, vragen en ontvangen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b="0" dirty="0" err="1">
                <a:effectLst/>
              </a:rPr>
              <a:t>Teamcoaching</a:t>
            </a:r>
            <a:r>
              <a:rPr lang="nl-NL" sz="1900" b="0" dirty="0">
                <a:effectLst/>
              </a:rPr>
              <a:t> verplicht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dirty="0"/>
              <a:t>Gesprekscyclus 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b="0" dirty="0">
                <a:effectLst/>
              </a:rPr>
              <a:t>Leidende principes voor samenwerking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dirty="0"/>
              <a:t>Beleidshuis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NL" sz="1900" b="0" dirty="0">
                <a:effectLst/>
              </a:rPr>
              <a:t>Actief leren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nl-NL" sz="1900" b="0" dirty="0">
              <a:effectLst/>
            </a:endParaRPr>
          </a:p>
        </p:txBody>
      </p:sp>
      <p:pic>
        <p:nvPicPr>
          <p:cNvPr id="10" name="Afbeelding 9" descr="Bloem- en snoepcupcakes">
            <a:extLst>
              <a:ext uri="{FF2B5EF4-FFF2-40B4-BE49-F238E27FC236}">
                <a16:creationId xmlns:a16="http://schemas.microsoft.com/office/drawing/2014/main" id="{425B10D9-08E7-D806-1C65-094D53D58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" b="6667"/>
          <a:stretch/>
        </p:blipFill>
        <p:spPr>
          <a:xfrm>
            <a:off x="6262090" y="1755491"/>
            <a:ext cx="4860000" cy="4187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50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92D0FF7-F9FC-3138-FA00-A96751CC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 anchor="t">
            <a:normAutofit/>
          </a:bodyPr>
          <a:lstStyle/>
          <a:p>
            <a:r>
              <a:rPr lang="nl-NL" dirty="0"/>
              <a:t>Leiderschap binnen zelforganisatie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ECAB7DC-E1A5-25CF-1576-F024841745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2022" y="2088000"/>
            <a:ext cx="4860000" cy="418768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l-NL" dirty="0"/>
              <a:t>Focus en sturing op inhoud</a:t>
            </a:r>
          </a:p>
          <a:p>
            <a:pPr marL="342900" indent="-342900">
              <a:buFontTx/>
              <a:buChar char="-"/>
            </a:pPr>
            <a:r>
              <a:rPr lang="nl-NL" dirty="0"/>
              <a:t>Aandacht voor ontwikkeling en welzijn</a:t>
            </a:r>
          </a:p>
          <a:p>
            <a:pPr marL="342900" indent="-342900">
              <a:buFontTx/>
              <a:buChar char="-"/>
            </a:pPr>
            <a:r>
              <a:rPr lang="nl-NL" dirty="0"/>
              <a:t>Aanjagen, stimuleren, verleiden </a:t>
            </a:r>
            <a:r>
              <a:rPr lang="nl-NL"/>
              <a:t>en inspireren</a:t>
            </a:r>
          </a:p>
          <a:p>
            <a:pPr marL="342900" indent="-342900">
              <a:buFontTx/>
              <a:buChar char="-"/>
            </a:pPr>
            <a:r>
              <a:rPr lang="nl-NL"/>
              <a:t>Aanspreken</a:t>
            </a:r>
            <a:r>
              <a:rPr lang="nl-NL" dirty="0"/>
              <a:t>, feedback, samenwerken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5C27741-E6B3-5483-B5FB-B25287C98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1015719"/>
            <a:ext cx="10512425" cy="720000"/>
          </a:xfrm>
        </p:spPr>
        <p:txBody>
          <a:bodyPr/>
          <a:lstStyle/>
          <a:p>
            <a:r>
              <a:rPr lang="en-US" dirty="0" err="1"/>
              <a:t>Maximaal</a:t>
            </a:r>
            <a:r>
              <a:rPr lang="en-US" dirty="0"/>
              <a:t> </a:t>
            </a:r>
            <a:r>
              <a:rPr lang="en-US" dirty="0" err="1"/>
              <a:t>persoonlijk</a:t>
            </a:r>
            <a:r>
              <a:rPr lang="en-US" dirty="0"/>
              <a:t> </a:t>
            </a:r>
            <a:r>
              <a:rPr lang="en-US" dirty="0" err="1"/>
              <a:t>leiderschap</a:t>
            </a:r>
            <a:r>
              <a:rPr lang="en-US" dirty="0"/>
              <a:t>!</a:t>
            </a:r>
          </a:p>
        </p:txBody>
      </p:sp>
      <p:pic>
        <p:nvPicPr>
          <p:cNvPr id="13" name="Afbeelding 12" descr="Paperclips die aan elkaar vastzitten">
            <a:extLst>
              <a:ext uri="{FF2B5EF4-FFF2-40B4-BE49-F238E27FC236}">
                <a16:creationId xmlns:a16="http://schemas.microsoft.com/office/drawing/2014/main" id="{8C2E5FFE-BD31-328D-A745-458C285A2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r="-1" b="-1"/>
          <a:stretch/>
        </p:blipFill>
        <p:spPr>
          <a:xfrm>
            <a:off x="6510300" y="2088000"/>
            <a:ext cx="4860000" cy="4187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93618"/>
      </p:ext>
    </p:extLst>
  </p:cSld>
  <p:clrMapOvr>
    <a:masterClrMapping/>
  </p:clrMapOvr>
</p:sld>
</file>

<file path=ppt/theme/theme1.xml><?xml version="1.0" encoding="utf-8"?>
<a:theme xmlns:a="http://schemas.openxmlformats.org/drawingml/2006/main" name="A&amp;O fonds">
  <a:themeElements>
    <a:clrScheme name="Custom 53">
      <a:dk1>
        <a:srgbClr val="201E5B"/>
      </a:dk1>
      <a:lt1>
        <a:srgbClr val="FFFFFF"/>
      </a:lt1>
      <a:dk2>
        <a:srgbClr val="41F7AC"/>
      </a:dk2>
      <a:lt2>
        <a:srgbClr val="A3D8E7"/>
      </a:lt2>
      <a:accent1>
        <a:srgbClr val="F9364C"/>
      </a:accent1>
      <a:accent2>
        <a:srgbClr val="F3F2E6"/>
      </a:accent2>
      <a:accent3>
        <a:srgbClr val="50C6D9"/>
      </a:accent3>
      <a:accent4>
        <a:srgbClr val="00AE78"/>
      </a:accent4>
      <a:accent5>
        <a:srgbClr val="FFB90B"/>
      </a:accent5>
      <a:accent6>
        <a:srgbClr val="D5BC93"/>
      </a:accent6>
      <a:hlink>
        <a:srgbClr val="F1736D"/>
      </a:hlink>
      <a:folHlink>
        <a:srgbClr val="918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PPT2016-TakeATourTemplate-Revised2018Feb.potx" id="{F31BF39D-3D32-47FC-BFF2-1B27195AA4EF}" vid="{4B0EA534-3CB1-4DB9-8EE1-8E35FBC6C0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3F4EEC70504489C7A0EE2E1FFBC7E" ma:contentTypeVersion="18" ma:contentTypeDescription="Een nieuw document maken." ma:contentTypeScope="" ma:versionID="7c4b4d7e798d2a244bbe325bb3b81f90">
  <xsd:schema xmlns:xsd="http://www.w3.org/2001/XMLSchema" xmlns:xs="http://www.w3.org/2001/XMLSchema" xmlns:p="http://schemas.microsoft.com/office/2006/metadata/properties" xmlns:ns2="51aaa34d-740d-44f6-a0e0-0a5a2939f45c" xmlns:ns3="b125e371-af41-42ef-bf75-8ce314c28856" targetNamespace="http://schemas.microsoft.com/office/2006/metadata/properties" ma:root="true" ma:fieldsID="ac2d3787450979e52032ee2cd7ad1892" ns2:_="" ns3:_="">
    <xsd:import namespace="51aaa34d-740d-44f6-a0e0-0a5a2939f45c"/>
    <xsd:import namespace="b125e371-af41-42ef-bf75-8ce314c28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aa34d-740d-44f6-a0e0-0a5a2939f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536dc5d3-1c25-416d-9ff8-30d8d3310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5e371-af41-42ef-bf75-8ce314c28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2e0e758-1fa9-4fd7-a752-dea3ed4ffb24}" ma:internalName="TaxCatchAll" ma:showField="CatchAllData" ma:web="b125e371-af41-42ef-bf75-8ce314c288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12188A-486B-4A9E-9222-C02EAD536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95A96E-3A55-4F6D-9419-A7051EDA9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aaa34d-740d-44f6-a0e0-0a5a2939f45c"/>
    <ds:schemaRef ds:uri="b125e371-af41-42ef-bf75-8ce314c28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WelcomeDoc</Template>
  <TotalTime>344</TotalTime>
  <Words>518</Words>
  <Application>Microsoft Office PowerPoint</Application>
  <PresentationFormat>Breedbeeld</PresentationFormat>
  <Paragraphs>119</Paragraphs>
  <Slides>10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A&amp;O fonds</vt:lpstr>
      <vt:lpstr>Zelforganisatie @Molenlanden</vt:lpstr>
      <vt:lpstr>Molenlanden</vt:lpstr>
      <vt:lpstr>Molenlanden</vt:lpstr>
      <vt:lpstr>Zelforganisatie – waarom?</vt:lpstr>
      <vt:lpstr>Zelforganisatie – principes 2019</vt:lpstr>
      <vt:lpstr>Een korte terugblik</vt:lpstr>
      <vt:lpstr>Succesfactoren versus uitdagingen </vt:lpstr>
      <vt:lpstr>Zelforganisatie – principes 5 jaar later</vt:lpstr>
      <vt:lpstr>Leiderschap binnen zelforganisatie</vt:lpstr>
      <vt:lpstr>Meer weten?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A&amp;O fonds Gemeenten</dc:title>
  <dc:subject>Standaardpowerpoint</dc:subject>
  <dc:creator>Bastiaan van de Werk</dc:creator>
  <cp:keywords/>
  <dc:description>Bastiaan@vandewerk.nl</dc:description>
  <cp:lastModifiedBy>Eva van Helden | A&amp;O fonds Gemeenten</cp:lastModifiedBy>
  <cp:revision>68</cp:revision>
  <dcterms:created xsi:type="dcterms:W3CDTF">2019-01-15T13:17:09Z</dcterms:created>
  <dcterms:modified xsi:type="dcterms:W3CDTF">2024-10-08T12:27:56Z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