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DD_C624E86C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52"/>
  </p:notesMasterIdLst>
  <p:handoutMasterIdLst>
    <p:handoutMasterId r:id="rId53"/>
  </p:handoutMasterIdLst>
  <p:sldIdLst>
    <p:sldId id="273" r:id="rId5"/>
    <p:sldId id="512" r:id="rId6"/>
    <p:sldId id="514" r:id="rId7"/>
    <p:sldId id="468" r:id="rId8"/>
    <p:sldId id="469" r:id="rId9"/>
    <p:sldId id="329" r:id="rId10"/>
    <p:sldId id="482" r:id="rId11"/>
    <p:sldId id="517" r:id="rId12"/>
    <p:sldId id="483" r:id="rId13"/>
    <p:sldId id="498" r:id="rId14"/>
    <p:sldId id="516" r:id="rId15"/>
    <p:sldId id="499" r:id="rId16"/>
    <p:sldId id="492" r:id="rId17"/>
    <p:sldId id="493" r:id="rId18"/>
    <p:sldId id="494" r:id="rId19"/>
    <p:sldId id="495" r:id="rId20"/>
    <p:sldId id="496" r:id="rId21"/>
    <p:sldId id="497" r:id="rId22"/>
    <p:sldId id="487" r:id="rId23"/>
    <p:sldId id="488" r:id="rId24"/>
    <p:sldId id="489" r:id="rId25"/>
    <p:sldId id="490" r:id="rId26"/>
    <p:sldId id="515" r:id="rId27"/>
    <p:sldId id="491" r:id="rId28"/>
    <p:sldId id="526" r:id="rId29"/>
    <p:sldId id="507" r:id="rId30"/>
    <p:sldId id="510" r:id="rId31"/>
    <p:sldId id="432" r:id="rId32"/>
    <p:sldId id="513" r:id="rId33"/>
    <p:sldId id="438" r:id="rId34"/>
    <p:sldId id="433" r:id="rId35"/>
    <p:sldId id="442" r:id="rId36"/>
    <p:sldId id="354" r:id="rId37"/>
    <p:sldId id="443" r:id="rId38"/>
    <p:sldId id="521" r:id="rId39"/>
    <p:sldId id="511" r:id="rId40"/>
    <p:sldId id="518" r:id="rId41"/>
    <p:sldId id="519" r:id="rId42"/>
    <p:sldId id="522" r:id="rId43"/>
    <p:sldId id="520" r:id="rId44"/>
    <p:sldId id="523" r:id="rId45"/>
    <p:sldId id="524" r:id="rId46"/>
    <p:sldId id="525" r:id="rId47"/>
    <p:sldId id="477" r:id="rId48"/>
    <p:sldId id="320" r:id="rId49"/>
    <p:sldId id="277" r:id="rId50"/>
    <p:sldId id="325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lides" id="{56F1D1F2-5D08-B04A-9441-D69A4DE12AF6}">
          <p14:sldIdLst>
            <p14:sldId id="273"/>
            <p14:sldId id="512"/>
            <p14:sldId id="514"/>
            <p14:sldId id="468"/>
            <p14:sldId id="469"/>
            <p14:sldId id="329"/>
            <p14:sldId id="482"/>
            <p14:sldId id="517"/>
            <p14:sldId id="483"/>
            <p14:sldId id="498"/>
            <p14:sldId id="516"/>
            <p14:sldId id="499"/>
            <p14:sldId id="492"/>
            <p14:sldId id="493"/>
            <p14:sldId id="494"/>
            <p14:sldId id="495"/>
            <p14:sldId id="496"/>
            <p14:sldId id="497"/>
            <p14:sldId id="487"/>
            <p14:sldId id="488"/>
            <p14:sldId id="489"/>
            <p14:sldId id="490"/>
            <p14:sldId id="515"/>
            <p14:sldId id="491"/>
            <p14:sldId id="526"/>
            <p14:sldId id="507"/>
            <p14:sldId id="510"/>
            <p14:sldId id="432"/>
            <p14:sldId id="513"/>
            <p14:sldId id="438"/>
            <p14:sldId id="433"/>
            <p14:sldId id="442"/>
            <p14:sldId id="354"/>
            <p14:sldId id="443"/>
            <p14:sldId id="521"/>
            <p14:sldId id="511"/>
            <p14:sldId id="518"/>
            <p14:sldId id="519"/>
            <p14:sldId id="522"/>
            <p14:sldId id="520"/>
            <p14:sldId id="523"/>
            <p14:sldId id="524"/>
            <p14:sldId id="525"/>
            <p14:sldId id="477"/>
            <p14:sldId id="320"/>
            <p14:sldId id="277"/>
            <p14:sldId id="325"/>
          </p14:sldIdLst>
        </p14:section>
        <p14:section name="Extra slides" id="{1CA57801-992A-CF43-B3B0-C3BC2EBF12B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5A0389-37FA-F66F-0ED3-091BD9BDDFAD}" name="Patricia Honcoop | A&amp;O fonds Gemeenten" initials="PH" userId="S::Patricia.Honcoop@aeno.nl::4e4a1f52-f1db-41c6-9840-79df98ab80a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E5B"/>
    <a:srgbClr val="8BCCB7"/>
    <a:srgbClr val="F36568"/>
    <a:srgbClr val="8984B3"/>
    <a:srgbClr val="F4F2E6"/>
    <a:srgbClr val="B1EDE8"/>
    <a:srgbClr val="D2B4A6"/>
    <a:srgbClr val="42F7AC"/>
    <a:srgbClr val="3D387D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F00842-E2B0-4200-B053-B23C9A6A6AA4}" v="17" dt="2026-06-08T10:44:25.598"/>
    <p1510:client id="{716F3113-7080-4612-BDF5-EBE3C2B90950}" v="44" dt="2026-06-08T10:04:59.322"/>
    <p1510:client id="{CFDDE938-AE8D-4AE3-B46A-724649A17CC8}" v="2" dt="2026-06-08T11:57:33.8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16" y="8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microsoft.com/office/2018/10/relationships/authors" Target="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line van Leeuwen | A&amp;O fonds Gemeenten" userId="173a37a0-121e-414e-aa98-29718b2bd2ea" providerId="ADAL" clId="{FBB910C2-10BD-46D3-BC5D-C2D9217F4EB0}"/>
    <pc:docChg chg="custSel modSld">
      <pc:chgData name="Eveline van Leeuwen | A&amp;O fonds Gemeenten" userId="173a37a0-121e-414e-aa98-29718b2bd2ea" providerId="ADAL" clId="{FBB910C2-10BD-46D3-BC5D-C2D9217F4EB0}" dt="2026-06-08T12:01:02.748" v="88" actId="20577"/>
      <pc:docMkLst>
        <pc:docMk/>
      </pc:docMkLst>
      <pc:sldChg chg="modSp mod">
        <pc:chgData name="Eveline van Leeuwen | A&amp;O fonds Gemeenten" userId="173a37a0-121e-414e-aa98-29718b2bd2ea" providerId="ADAL" clId="{FBB910C2-10BD-46D3-BC5D-C2D9217F4EB0}" dt="2026-06-08T11:54:54.446" v="25" actId="20577"/>
        <pc:sldMkLst>
          <pc:docMk/>
          <pc:sldMk cId="331992205" sldId="432"/>
        </pc:sldMkLst>
        <pc:spChg chg="mod">
          <ac:chgData name="Eveline van Leeuwen | A&amp;O fonds Gemeenten" userId="173a37a0-121e-414e-aa98-29718b2bd2ea" providerId="ADAL" clId="{FBB910C2-10BD-46D3-BC5D-C2D9217F4EB0}" dt="2026-06-08T11:54:54.446" v="25" actId="20577"/>
          <ac:spMkLst>
            <pc:docMk/>
            <pc:sldMk cId="331992205" sldId="432"/>
            <ac:spMk id="3" creationId="{2E771C94-38A6-91AF-9E3C-BD8D7BB96673}"/>
          </ac:spMkLst>
        </pc:spChg>
      </pc:sldChg>
      <pc:sldChg chg="modSp mod">
        <pc:chgData name="Eveline van Leeuwen | A&amp;O fonds Gemeenten" userId="173a37a0-121e-414e-aa98-29718b2bd2ea" providerId="ADAL" clId="{FBB910C2-10BD-46D3-BC5D-C2D9217F4EB0}" dt="2026-06-08T11:56:35.026" v="26" actId="14100"/>
        <pc:sldMkLst>
          <pc:docMk/>
          <pc:sldMk cId="3484300817" sldId="442"/>
        </pc:sldMkLst>
        <pc:picChg chg="mod">
          <ac:chgData name="Eveline van Leeuwen | A&amp;O fonds Gemeenten" userId="173a37a0-121e-414e-aa98-29718b2bd2ea" providerId="ADAL" clId="{FBB910C2-10BD-46D3-BC5D-C2D9217F4EB0}" dt="2026-06-08T11:56:35.026" v="26" actId="14100"/>
          <ac:picMkLst>
            <pc:docMk/>
            <pc:sldMk cId="3484300817" sldId="442"/>
            <ac:picMk id="10" creationId="{EA51228E-FB59-8FCA-1708-2034B62E471C}"/>
          </ac:picMkLst>
        </pc:picChg>
      </pc:sldChg>
      <pc:sldChg chg="modSp mod">
        <pc:chgData name="Eveline van Leeuwen | A&amp;O fonds Gemeenten" userId="173a37a0-121e-414e-aa98-29718b2bd2ea" providerId="ADAL" clId="{FBB910C2-10BD-46D3-BC5D-C2D9217F4EB0}" dt="2026-06-08T12:01:02.748" v="88" actId="20577"/>
        <pc:sldMkLst>
          <pc:docMk/>
          <pc:sldMk cId="3324307564" sldId="477"/>
        </pc:sldMkLst>
        <pc:spChg chg="mod">
          <ac:chgData name="Eveline van Leeuwen | A&amp;O fonds Gemeenten" userId="173a37a0-121e-414e-aa98-29718b2bd2ea" providerId="ADAL" clId="{FBB910C2-10BD-46D3-BC5D-C2D9217F4EB0}" dt="2026-06-08T12:01:02.748" v="88" actId="20577"/>
          <ac:spMkLst>
            <pc:docMk/>
            <pc:sldMk cId="3324307564" sldId="477"/>
            <ac:spMk id="3" creationId="{ACF725A6-7D26-2BF9-4D62-4F2DEF6C152C}"/>
          </ac:spMkLst>
        </pc:spChg>
      </pc:sldChg>
      <pc:sldChg chg="delSp mod">
        <pc:chgData name="Eveline van Leeuwen | A&amp;O fonds Gemeenten" userId="173a37a0-121e-414e-aa98-29718b2bd2ea" providerId="ADAL" clId="{FBB910C2-10BD-46D3-BC5D-C2D9217F4EB0}" dt="2026-06-08T11:53:02.603" v="1" actId="478"/>
        <pc:sldMkLst>
          <pc:docMk/>
          <pc:sldMk cId="2672825438" sldId="487"/>
        </pc:sldMkLst>
        <pc:spChg chg="del">
          <ac:chgData name="Eveline van Leeuwen | A&amp;O fonds Gemeenten" userId="173a37a0-121e-414e-aa98-29718b2bd2ea" providerId="ADAL" clId="{FBB910C2-10BD-46D3-BC5D-C2D9217F4EB0}" dt="2026-06-08T11:53:02.603" v="1" actId="478"/>
          <ac:spMkLst>
            <pc:docMk/>
            <pc:sldMk cId="2672825438" sldId="487"/>
            <ac:spMk id="2" creationId="{5AA6CEB2-979B-52CF-1A34-464F7ABC5FBE}"/>
          </ac:spMkLst>
        </pc:spChg>
      </pc:sldChg>
      <pc:sldChg chg="modSp mod">
        <pc:chgData name="Eveline van Leeuwen | A&amp;O fonds Gemeenten" userId="173a37a0-121e-414e-aa98-29718b2bd2ea" providerId="ADAL" clId="{FBB910C2-10BD-46D3-BC5D-C2D9217F4EB0}" dt="2026-06-08T11:53:36.077" v="7" actId="20577"/>
        <pc:sldMkLst>
          <pc:docMk/>
          <pc:sldMk cId="1382029131" sldId="491"/>
        </pc:sldMkLst>
        <pc:spChg chg="mod">
          <ac:chgData name="Eveline van Leeuwen | A&amp;O fonds Gemeenten" userId="173a37a0-121e-414e-aa98-29718b2bd2ea" providerId="ADAL" clId="{FBB910C2-10BD-46D3-BC5D-C2D9217F4EB0}" dt="2026-06-08T11:53:36.077" v="7" actId="20577"/>
          <ac:spMkLst>
            <pc:docMk/>
            <pc:sldMk cId="1382029131" sldId="491"/>
            <ac:spMk id="2" creationId="{0D174C01-D5DE-C992-0B1B-B896C83FAE30}"/>
          </ac:spMkLst>
        </pc:spChg>
      </pc:sldChg>
      <pc:sldChg chg="delSp mod">
        <pc:chgData name="Eveline van Leeuwen | A&amp;O fonds Gemeenten" userId="173a37a0-121e-414e-aa98-29718b2bd2ea" providerId="ADAL" clId="{FBB910C2-10BD-46D3-BC5D-C2D9217F4EB0}" dt="2026-06-08T11:52:03.890" v="0" actId="478"/>
        <pc:sldMkLst>
          <pc:docMk/>
          <pc:sldMk cId="3405363605" sldId="492"/>
        </pc:sldMkLst>
        <pc:spChg chg="del">
          <ac:chgData name="Eveline van Leeuwen | A&amp;O fonds Gemeenten" userId="173a37a0-121e-414e-aa98-29718b2bd2ea" providerId="ADAL" clId="{FBB910C2-10BD-46D3-BC5D-C2D9217F4EB0}" dt="2026-06-08T11:52:03.890" v="0" actId="478"/>
          <ac:spMkLst>
            <pc:docMk/>
            <pc:sldMk cId="3405363605" sldId="492"/>
            <ac:spMk id="2" creationId="{ADD2CCC0-0B36-9877-D12A-32D12A0D4A93}"/>
          </ac:spMkLst>
        </pc:spChg>
      </pc:sldChg>
      <pc:sldChg chg="modSp mod">
        <pc:chgData name="Eveline van Leeuwen | A&amp;O fonds Gemeenten" userId="173a37a0-121e-414e-aa98-29718b2bd2ea" providerId="ADAL" clId="{FBB910C2-10BD-46D3-BC5D-C2D9217F4EB0}" dt="2026-06-08T11:58:12.183" v="30" actId="1036"/>
        <pc:sldMkLst>
          <pc:docMk/>
          <pc:sldMk cId="1234857292" sldId="518"/>
        </pc:sldMkLst>
        <pc:picChg chg="mod">
          <ac:chgData name="Eveline van Leeuwen | A&amp;O fonds Gemeenten" userId="173a37a0-121e-414e-aa98-29718b2bd2ea" providerId="ADAL" clId="{FBB910C2-10BD-46D3-BC5D-C2D9217F4EB0}" dt="2026-06-08T11:58:12.183" v="30" actId="1036"/>
          <ac:picMkLst>
            <pc:docMk/>
            <pc:sldMk cId="1234857292" sldId="518"/>
            <ac:picMk id="7" creationId="{00D08D98-EBCD-324E-CDD2-1DE32C275DF8}"/>
          </ac:picMkLst>
        </pc:picChg>
      </pc:sldChg>
      <pc:sldChg chg="modSp mod">
        <pc:chgData name="Eveline van Leeuwen | A&amp;O fonds Gemeenten" userId="173a37a0-121e-414e-aa98-29718b2bd2ea" providerId="ADAL" clId="{FBB910C2-10BD-46D3-BC5D-C2D9217F4EB0}" dt="2026-06-08T11:58:32.923" v="47" actId="20577"/>
        <pc:sldMkLst>
          <pc:docMk/>
          <pc:sldMk cId="1524555675" sldId="519"/>
        </pc:sldMkLst>
        <pc:spChg chg="mod">
          <ac:chgData name="Eveline van Leeuwen | A&amp;O fonds Gemeenten" userId="173a37a0-121e-414e-aa98-29718b2bd2ea" providerId="ADAL" clId="{FBB910C2-10BD-46D3-BC5D-C2D9217F4EB0}" dt="2026-06-08T11:58:32.923" v="47" actId="20577"/>
          <ac:spMkLst>
            <pc:docMk/>
            <pc:sldMk cId="1524555675" sldId="519"/>
            <ac:spMk id="6" creationId="{2BC946E2-8B08-1E50-503B-62E56A84D60C}"/>
          </ac:spMkLst>
        </pc:spChg>
      </pc:sldChg>
      <pc:sldChg chg="delSp modSp mod">
        <pc:chgData name="Eveline van Leeuwen | A&amp;O fonds Gemeenten" userId="173a37a0-121e-414e-aa98-29718b2bd2ea" providerId="ADAL" clId="{FBB910C2-10BD-46D3-BC5D-C2D9217F4EB0}" dt="2026-06-08T11:57:33.805" v="29" actId="1076"/>
        <pc:sldMkLst>
          <pc:docMk/>
          <pc:sldMk cId="2646223488" sldId="521"/>
        </pc:sldMkLst>
        <pc:spChg chg="del">
          <ac:chgData name="Eveline van Leeuwen | A&amp;O fonds Gemeenten" userId="173a37a0-121e-414e-aa98-29718b2bd2ea" providerId="ADAL" clId="{FBB910C2-10BD-46D3-BC5D-C2D9217F4EB0}" dt="2026-06-08T11:57:08.064" v="27" actId="478"/>
          <ac:spMkLst>
            <pc:docMk/>
            <pc:sldMk cId="2646223488" sldId="521"/>
            <ac:spMk id="7" creationId="{ECBDF907-F241-C7BB-701C-2EC0862B05B9}"/>
          </ac:spMkLst>
        </pc:spChg>
        <pc:picChg chg="mod">
          <ac:chgData name="Eveline van Leeuwen | A&amp;O fonds Gemeenten" userId="173a37a0-121e-414e-aa98-29718b2bd2ea" providerId="ADAL" clId="{FBB910C2-10BD-46D3-BC5D-C2D9217F4EB0}" dt="2026-06-08T11:57:33.805" v="29" actId="1076"/>
          <ac:picMkLst>
            <pc:docMk/>
            <pc:sldMk cId="2646223488" sldId="521"/>
            <ac:picMk id="6" creationId="{25107219-C8A8-1659-CE4F-DE20D95C4FB1}"/>
          </ac:picMkLst>
        </pc:picChg>
      </pc:sldChg>
    </pc:docChg>
  </pc:docChgLst>
</pc:chgInfo>
</file>

<file path=ppt/comments/modernComment_1DD_C624E86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4F1279C-4EE5-476B-A71F-250A505FE284}" authorId="{685A0389-37FA-F66F-0ED3-091BD9BDDFAD}" status="resolved" created="2024-05-29T13:02:13.136">
    <pc:sldMkLst xmlns:pc="http://schemas.microsoft.com/office/powerpoint/2013/main/command">
      <pc:docMk/>
      <pc:sldMk cId="3172287444" sldId="421"/>
    </pc:sldMkLst>
    <p188:txBody>
      <a:bodyPr/>
      <a:lstStyle/>
      <a:p>
        <a:r>
          <a:rPr lang="nl-NL"/>
          <a:t>Graag even de links toevoegen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0FD8657-D98E-FC42-A24D-4BB1D2027C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0B05DA-186E-5B43-B6A0-1F5B3FA0AD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14E21-E0BF-6B4A-B09B-B61201E9ED3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A01889-75D2-6548-80A9-1D89E0B168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24D27C-45FB-334D-84F0-AFA67378604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FEC32-0455-DD4E-82B2-FD038F51DF3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52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55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19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85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77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95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030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44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063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- Yannick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57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Zelfde groepje, daarna laten zien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Zelfde groepje, daarna laten zien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0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D538EFE-4CD2-8946-93B1-24C2B5C2DF9D}"/>
              </a:ext>
            </a:extLst>
          </p:cNvPr>
          <p:cNvSpPr/>
          <p:nvPr userDrawn="1"/>
        </p:nvSpPr>
        <p:spPr>
          <a:xfrm rot="-600000">
            <a:off x="1937117" y="3931190"/>
            <a:ext cx="11421220" cy="3948440"/>
          </a:xfrm>
          <a:prstGeom prst="roundRect">
            <a:avLst>
              <a:gd name="adj" fmla="val 96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entury Gothic" panose="020B0502020202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8689983-030D-DE43-9D36-9837FA95BF47}"/>
              </a:ext>
            </a:extLst>
          </p:cNvPr>
          <p:cNvSpPr/>
          <p:nvPr userDrawn="1"/>
        </p:nvSpPr>
        <p:spPr>
          <a:xfrm rot="-600000">
            <a:off x="-834646" y="4395858"/>
            <a:ext cx="4356933" cy="2989662"/>
          </a:xfrm>
          <a:prstGeom prst="roundRect">
            <a:avLst>
              <a:gd name="adj" fmla="val 1091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CDEF7EF-3947-BBD0-F20F-90B44F92A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293145"/>
            <a:ext cx="10520362" cy="115296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54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0F22098-55FA-DDAB-3564-E9DAE5F130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200" y="4876800"/>
            <a:ext cx="2845252" cy="136285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4BCC04-CBAA-9A97-9947-0C91AA416D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7966" y="4876800"/>
            <a:ext cx="2974064" cy="75826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31CDFC-F58F-E8F7-312A-9B36B81A07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1" y="2969545"/>
            <a:ext cx="5833829" cy="230855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GB" err="1"/>
              <a:t>Spreker</a:t>
            </a:r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CDBEAA3-B6E9-11E7-A177-2BBAC132AD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1851" y="3271170"/>
            <a:ext cx="5833829" cy="230855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GB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482807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51" userDrawn="1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nker Dubbel Speci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6F410286-ABC2-7446-EC5B-7A327E917CC1}"/>
              </a:ext>
            </a:extLst>
          </p:cNvPr>
          <p:cNvSpPr/>
          <p:nvPr userDrawn="1"/>
        </p:nvSpPr>
        <p:spPr>
          <a:xfrm>
            <a:off x="6103159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>
              <a:latin typeface="Century Gothic" panose="020B0502020202020204" pitchFamily="34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504342" y="2088000"/>
            <a:ext cx="4860000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52912B-8B8F-23D8-1270-8275111565B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2" y="2088000"/>
            <a:ext cx="4860000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15719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E299493-596F-55DE-91CA-8F1A4EB4D5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8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Roo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07267" y="-589010"/>
            <a:ext cx="11223467" cy="5893458"/>
          </a:xfrm>
          <a:prstGeom prst="roundRect">
            <a:avLst>
              <a:gd name="adj" fmla="val 645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26656"/>
            <a:ext cx="6734961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2709000"/>
            <a:ext cx="6731444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51EC89-BCDE-8C76-E942-6BB8FD96E7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3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dstuk Gro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07267" y="-589010"/>
            <a:ext cx="11223467" cy="5893458"/>
          </a:xfrm>
          <a:prstGeom prst="roundRect">
            <a:avLst>
              <a:gd name="adj" fmla="val 6458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26656"/>
            <a:ext cx="6734961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2709000"/>
            <a:ext cx="6731444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51EC89-BCDE-8C76-E942-6BB8FD96E7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24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stul Blau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07267" y="-589010"/>
            <a:ext cx="11223467" cy="5893458"/>
          </a:xfrm>
          <a:prstGeom prst="roundRect">
            <a:avLst>
              <a:gd name="adj" fmla="val 645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26656"/>
            <a:ext cx="6734961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2709000"/>
            <a:ext cx="6731444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51EC89-BCDE-8C76-E942-6BB8FD96E7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2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D538EFE-4CD2-8946-93B1-24C2B5C2DF9D}"/>
              </a:ext>
            </a:extLst>
          </p:cNvPr>
          <p:cNvSpPr/>
          <p:nvPr userDrawn="1"/>
        </p:nvSpPr>
        <p:spPr>
          <a:xfrm rot="-600000">
            <a:off x="1937117" y="3931190"/>
            <a:ext cx="11421220" cy="3948440"/>
          </a:xfrm>
          <a:prstGeom prst="roundRect">
            <a:avLst>
              <a:gd name="adj" fmla="val 966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entury Gothic" panose="020B0502020202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8689983-030D-DE43-9D36-9837FA95BF47}"/>
              </a:ext>
            </a:extLst>
          </p:cNvPr>
          <p:cNvSpPr/>
          <p:nvPr userDrawn="1"/>
        </p:nvSpPr>
        <p:spPr>
          <a:xfrm rot="-600000">
            <a:off x="-834646" y="4395858"/>
            <a:ext cx="4356933" cy="2989662"/>
          </a:xfrm>
          <a:prstGeom prst="roundRect">
            <a:avLst>
              <a:gd name="adj" fmla="val 1091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entury Gothic" panose="020B050202020202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0F22098-55FA-DDAB-3564-E9DAE5F130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200" y="4876800"/>
            <a:ext cx="2845252" cy="136285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4BCC04-CBAA-9A97-9947-0C91AA416D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7966" y="4876800"/>
            <a:ext cx="2974064" cy="75826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31CDFC-F58F-E8F7-312A-9B36B81A07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7966" y="706551"/>
            <a:ext cx="3994144" cy="230855"/>
          </a:xfrm>
        </p:spPr>
        <p:txBody>
          <a:bodyPr>
            <a:no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GB" err="1"/>
              <a:t>Spreker</a:t>
            </a:r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CDBEAA3-B6E9-11E7-A177-2BBAC132AD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7966" y="948270"/>
            <a:ext cx="3994144" cy="230855"/>
          </a:xfrm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GB" err="1"/>
              <a:t>Persoonlijke</a:t>
            </a:r>
            <a:r>
              <a:rPr lang="en-GB"/>
              <a:t> </a:t>
            </a:r>
            <a:r>
              <a:rPr lang="en-GB" err="1"/>
              <a:t>gegevens</a:t>
            </a:r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27DE61-1208-B33B-88BA-43B77DE26FCB}"/>
              </a:ext>
            </a:extLst>
          </p:cNvPr>
          <p:cNvGrpSpPr/>
          <p:nvPr userDrawn="1"/>
        </p:nvGrpSpPr>
        <p:grpSpPr>
          <a:xfrm>
            <a:off x="838201" y="689789"/>
            <a:ext cx="3291114" cy="1966325"/>
            <a:chOff x="1819686" y="556015"/>
            <a:chExt cx="4141695" cy="24654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DB2521-2100-ED4A-9C6E-9E8511EFFA83}"/>
                </a:ext>
              </a:extLst>
            </p:cNvPr>
            <p:cNvSpPr txBox="1"/>
            <p:nvPr/>
          </p:nvSpPr>
          <p:spPr>
            <a:xfrm>
              <a:off x="1819686" y="556015"/>
              <a:ext cx="4141695" cy="22159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" sz="160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Fluwelen</a:t>
              </a:r>
              <a:r>
                <a:rPr lang="de" sz="160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de" sz="160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Burgwal</a:t>
              </a:r>
              <a:r>
                <a:rPr lang="de" sz="1600">
                  <a:solidFill>
                    <a:schemeClr val="bg1"/>
                  </a:solidFill>
                  <a:latin typeface="Century Gothic" panose="020B0502020202020204" pitchFamily="34" charset="0"/>
                </a:rPr>
                <a:t> 58</a:t>
              </a:r>
            </a:p>
            <a:p>
              <a:r>
                <a:rPr lang="de" sz="1600">
                  <a:solidFill>
                    <a:schemeClr val="bg1"/>
                  </a:solidFill>
                  <a:latin typeface="Century Gothic" panose="020B0502020202020204" pitchFamily="34" charset="0"/>
                </a:rPr>
                <a:t>Postbus 11560</a:t>
              </a:r>
            </a:p>
            <a:p>
              <a:r>
                <a:rPr lang="de" sz="1600">
                  <a:solidFill>
                    <a:schemeClr val="bg1"/>
                  </a:solidFill>
                  <a:latin typeface="Century Gothic" panose="020B0502020202020204" pitchFamily="34" charset="0"/>
                </a:rPr>
                <a:t>2502 AN Den Haag</a:t>
              </a:r>
            </a:p>
            <a:p>
              <a:endParaRPr lang="de" sz="160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de" sz="1600">
                  <a:solidFill>
                    <a:schemeClr val="bg1"/>
                  </a:solidFill>
                  <a:latin typeface="Century Gothic" panose="020B0502020202020204" pitchFamily="34" charset="0"/>
                </a:rPr>
                <a:t>070 763 00 30</a:t>
              </a:r>
            </a:p>
            <a:p>
              <a:endParaRPr lang="de" sz="160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de" sz="160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secretariaat@aeno.nl</a:t>
              </a:r>
              <a:endParaRPr lang="de" sz="160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de" sz="160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www.aeno.nl</a:t>
              </a:r>
              <a:endParaRPr lang="de" sz="160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endParaRPr lang="en-US" sz="1600">
                <a:latin typeface="Century Gothic" panose="020B0502020202020204" pitchFamily="34" charset="0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4B68F28-A22A-774C-A735-B7D585188F2B}"/>
                </a:ext>
              </a:extLst>
            </p:cNvPr>
            <p:cNvCxnSpPr>
              <a:cxnSpLocks/>
            </p:cNvCxnSpPr>
            <p:nvPr/>
          </p:nvCxnSpPr>
          <p:spPr>
            <a:xfrm>
              <a:off x="1819686" y="3021447"/>
              <a:ext cx="1632054" cy="0"/>
            </a:xfrm>
            <a:prstGeom prst="line">
              <a:avLst/>
            </a:prstGeom>
            <a:ln w="12700">
              <a:solidFill>
                <a:srgbClr val="42F7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7828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Speciaal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1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9" y="1015200"/>
            <a:ext cx="10512424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51EC89-BCDE-8C76-E942-6BB8FD96E7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01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Speciaal Dub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6F410286-ABC2-7446-EC5B-7A327E917CC1}"/>
              </a:ext>
            </a:extLst>
          </p:cNvPr>
          <p:cNvSpPr/>
          <p:nvPr userDrawn="1"/>
        </p:nvSpPr>
        <p:spPr>
          <a:xfrm>
            <a:off x="0" y="1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>
              <a:latin typeface="Century Gothic" panose="020B0502020202020204" pitchFamily="34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4800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15719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E299493-596F-55DE-91CA-8F1A4EB4D5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BF3071-9828-3BAA-0AA0-8604DE7E6B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04342" y="2088000"/>
            <a:ext cx="4860000" cy="415324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C0AAAA-979C-33DE-E1B9-4BA512CB3A2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2" y="2088000"/>
            <a:ext cx="4860000" cy="415324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14885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D738187-49FB-BCAE-021D-4D67C9CFFC22}"/>
              </a:ext>
            </a:extLst>
          </p:cNvPr>
          <p:cNvGrpSpPr/>
          <p:nvPr userDrawn="1"/>
        </p:nvGrpSpPr>
        <p:grpSpPr>
          <a:xfrm>
            <a:off x="6180015" y="5013156"/>
            <a:ext cx="6496567" cy="2341702"/>
            <a:chOff x="391811" y="3327607"/>
            <a:chExt cx="9396091" cy="3386841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83C1F19-3064-5900-0E8F-50F5A4D2C38C}"/>
                </a:ext>
              </a:extLst>
            </p:cNvPr>
            <p:cNvSpPr/>
            <p:nvPr userDrawn="1"/>
          </p:nvSpPr>
          <p:spPr>
            <a:xfrm rot="21000000">
              <a:off x="3151158" y="3327607"/>
              <a:ext cx="6636744" cy="3386841"/>
            </a:xfrm>
            <a:prstGeom prst="roundRect">
              <a:avLst>
                <a:gd name="adj" fmla="val 96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entury Gothic" panose="020B050202020202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6357DE4-C2C5-0C1A-6A4C-47E2FE10E7E1}"/>
                </a:ext>
              </a:extLst>
            </p:cNvPr>
            <p:cNvSpPr/>
            <p:nvPr userDrawn="1"/>
          </p:nvSpPr>
          <p:spPr>
            <a:xfrm rot="-600000">
              <a:off x="391811" y="3372600"/>
              <a:ext cx="4356933" cy="2989662"/>
            </a:xfrm>
            <a:prstGeom prst="roundRect">
              <a:avLst>
                <a:gd name="adj" fmla="val 1418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tx2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675386F-720C-AA1D-3D05-C675A852FA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064657" y="3853542"/>
              <a:ext cx="2845252" cy="1362852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EEEA455-9B2C-C37E-F6E0-6235405AE9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939711" y="3863476"/>
              <a:ext cx="2855618" cy="728062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AEF770E7-0A31-6601-AAA1-065B024CB1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000" y="684000"/>
            <a:ext cx="4015573" cy="3600000"/>
          </a:xfrm>
        </p:spPr>
        <p:txBody>
          <a:bodyPr/>
          <a:lstStyle>
            <a:lvl1pPr>
              <a:defRPr/>
            </a:lvl1pPr>
          </a:lstStyle>
          <a:p>
            <a:r>
              <a:rPr lang="en-US" sz="4000" b="1" i="0" err="1">
                <a:solidFill>
                  <a:schemeClr val="bg1"/>
                </a:solidFill>
                <a:latin typeface="Century Gothic" panose="020B0502020202020204" pitchFamily="34" charset="0"/>
              </a:rPr>
              <a:t>Omdat</a:t>
            </a:r>
            <a:r>
              <a:rPr lang="en-US" sz="4000" b="1" i="0">
                <a:solidFill>
                  <a:schemeClr val="bg1"/>
                </a:solidFill>
                <a:latin typeface="Century Gothic" panose="020B0502020202020204" pitchFamily="34" charset="0"/>
              </a:rPr>
              <a:t>…</a:t>
            </a:r>
            <a:endParaRPr lang="en-NL" sz="4000" b="1" i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jdelijke aanduiding voor afbeelding 6">
            <a:extLst>
              <a:ext uri="{FF2B5EF4-FFF2-40B4-BE49-F238E27FC236}">
                <a16:creationId xmlns:a16="http://schemas.microsoft.com/office/drawing/2014/main" id="{48D5431F-8B1A-71F1-6DF6-72590CDD99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73888" cy="6858000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853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63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D738187-49FB-BCAE-021D-4D67C9CFFC22}"/>
              </a:ext>
            </a:extLst>
          </p:cNvPr>
          <p:cNvGrpSpPr/>
          <p:nvPr userDrawn="1"/>
        </p:nvGrpSpPr>
        <p:grpSpPr>
          <a:xfrm>
            <a:off x="6180015" y="5013665"/>
            <a:ext cx="6490747" cy="2336580"/>
            <a:chOff x="391811" y="3328343"/>
            <a:chExt cx="9387674" cy="337943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83C1F19-3064-5900-0E8F-50F5A4D2C38C}"/>
                </a:ext>
              </a:extLst>
            </p:cNvPr>
            <p:cNvSpPr/>
            <p:nvPr userDrawn="1"/>
          </p:nvSpPr>
          <p:spPr>
            <a:xfrm rot="21000000">
              <a:off x="3150573" y="3328343"/>
              <a:ext cx="6628912" cy="3379433"/>
            </a:xfrm>
            <a:prstGeom prst="roundRect">
              <a:avLst>
                <a:gd name="adj" fmla="val 96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entury Gothic" panose="020B050202020202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6357DE4-C2C5-0C1A-6A4C-47E2FE10E7E1}"/>
                </a:ext>
              </a:extLst>
            </p:cNvPr>
            <p:cNvSpPr/>
            <p:nvPr userDrawn="1"/>
          </p:nvSpPr>
          <p:spPr>
            <a:xfrm rot="-600000">
              <a:off x="391811" y="3372600"/>
              <a:ext cx="4356933" cy="2989662"/>
            </a:xfrm>
            <a:prstGeom prst="roundRect">
              <a:avLst>
                <a:gd name="adj" fmla="val 1418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tx2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675386F-720C-AA1D-3D05-C675A852FA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064657" y="3853542"/>
              <a:ext cx="2845252" cy="1362852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EEEA455-9B2C-C37E-F6E0-6235405AE9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939711" y="3863476"/>
              <a:ext cx="2855618" cy="728062"/>
            </a:xfrm>
            <a:prstGeom prst="rect">
              <a:avLst/>
            </a:prstGeom>
          </p:spPr>
        </p:pic>
      </p:grpSp>
      <p:sp>
        <p:nvSpPr>
          <p:cNvPr id="7" name="Titel 1">
            <a:extLst>
              <a:ext uri="{FF2B5EF4-FFF2-40B4-BE49-F238E27FC236}">
                <a16:creationId xmlns:a16="http://schemas.microsoft.com/office/drawing/2014/main" id="{FED56B51-757A-5CF3-9F8B-23C380FA4D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000" y="683999"/>
            <a:ext cx="4015573" cy="3600000"/>
          </a:xfrm>
        </p:spPr>
        <p:txBody>
          <a:bodyPr/>
          <a:lstStyle>
            <a:lvl1pPr>
              <a:defRPr/>
            </a:lvl1pPr>
          </a:lstStyle>
          <a:p>
            <a:r>
              <a:rPr lang="en-US" sz="4000" b="1" i="0" err="1">
                <a:solidFill>
                  <a:schemeClr val="bg1"/>
                </a:solidFill>
                <a:latin typeface="Century Gothic" panose="020B0502020202020204" pitchFamily="34" charset="0"/>
              </a:rPr>
              <a:t>Omdat</a:t>
            </a:r>
            <a:r>
              <a:rPr lang="en-US" sz="4000" b="1" i="0">
                <a:solidFill>
                  <a:schemeClr val="bg1"/>
                </a:solidFill>
                <a:latin typeface="Century Gothic" panose="020B0502020202020204" pitchFamily="34" charset="0"/>
              </a:rPr>
              <a:t>…</a:t>
            </a:r>
            <a:endParaRPr lang="en-NL" sz="4000" b="1" i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ijdelijke aanduiding voor afbeelding 6">
            <a:extLst>
              <a:ext uri="{FF2B5EF4-FFF2-40B4-BE49-F238E27FC236}">
                <a16:creationId xmlns:a16="http://schemas.microsoft.com/office/drawing/2014/main" id="{F781DA98-087C-9AF8-3F72-54E77C0815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73888" cy="6858000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9705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eld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D738187-49FB-BCAE-021D-4D67C9CFFC22}"/>
              </a:ext>
            </a:extLst>
          </p:cNvPr>
          <p:cNvGrpSpPr/>
          <p:nvPr userDrawn="1"/>
        </p:nvGrpSpPr>
        <p:grpSpPr>
          <a:xfrm>
            <a:off x="6180015" y="5013665"/>
            <a:ext cx="6490747" cy="2336580"/>
            <a:chOff x="391811" y="3328343"/>
            <a:chExt cx="9387674" cy="337943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83C1F19-3064-5900-0E8F-50F5A4D2C38C}"/>
                </a:ext>
              </a:extLst>
            </p:cNvPr>
            <p:cNvSpPr/>
            <p:nvPr userDrawn="1"/>
          </p:nvSpPr>
          <p:spPr>
            <a:xfrm rot="21000000">
              <a:off x="3150573" y="3328343"/>
              <a:ext cx="6628912" cy="3379433"/>
            </a:xfrm>
            <a:prstGeom prst="roundRect">
              <a:avLst>
                <a:gd name="adj" fmla="val 96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entury Gothic" panose="020B050202020202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6357DE4-C2C5-0C1A-6A4C-47E2FE10E7E1}"/>
                </a:ext>
              </a:extLst>
            </p:cNvPr>
            <p:cNvSpPr/>
            <p:nvPr userDrawn="1"/>
          </p:nvSpPr>
          <p:spPr>
            <a:xfrm rot="-600000">
              <a:off x="391811" y="3372600"/>
              <a:ext cx="4356933" cy="2989662"/>
            </a:xfrm>
            <a:prstGeom prst="roundRect">
              <a:avLst>
                <a:gd name="adj" fmla="val 1418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tx2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675386F-720C-AA1D-3D05-C675A852FA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064657" y="3853542"/>
              <a:ext cx="2845252" cy="1362852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EEEA455-9B2C-C37E-F6E0-6235405AE9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939711" y="3863476"/>
              <a:ext cx="2855618" cy="728062"/>
            </a:xfrm>
            <a:prstGeom prst="rect">
              <a:avLst/>
            </a:prstGeom>
          </p:spPr>
        </p:pic>
      </p:grpSp>
      <p:sp>
        <p:nvSpPr>
          <p:cNvPr id="7" name="Titel 1">
            <a:extLst>
              <a:ext uri="{FF2B5EF4-FFF2-40B4-BE49-F238E27FC236}">
                <a16:creationId xmlns:a16="http://schemas.microsoft.com/office/drawing/2014/main" id="{FED56B51-757A-5CF3-9F8B-23C380FA4D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000" y="683999"/>
            <a:ext cx="4015573" cy="3600000"/>
          </a:xfrm>
        </p:spPr>
        <p:txBody>
          <a:bodyPr/>
          <a:lstStyle>
            <a:lvl1pPr>
              <a:defRPr/>
            </a:lvl1pPr>
          </a:lstStyle>
          <a:p>
            <a:r>
              <a:rPr lang="en-US" sz="4000" b="1" i="0" err="1">
                <a:solidFill>
                  <a:schemeClr val="bg1"/>
                </a:solidFill>
                <a:latin typeface="Century Gothic" panose="020B0502020202020204" pitchFamily="34" charset="0"/>
              </a:rPr>
              <a:t>Omdat</a:t>
            </a:r>
            <a:r>
              <a:rPr lang="en-US" sz="4000" b="1" i="0">
                <a:solidFill>
                  <a:schemeClr val="bg1"/>
                </a:solidFill>
                <a:latin typeface="Century Gothic" panose="020B0502020202020204" pitchFamily="34" charset="0"/>
              </a:rPr>
              <a:t>…</a:t>
            </a:r>
            <a:endParaRPr lang="en-NL" sz="4000" b="1" i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ijdelijke aanduiding voor afbeelding 6">
            <a:extLst>
              <a:ext uri="{FF2B5EF4-FFF2-40B4-BE49-F238E27FC236}">
                <a16:creationId xmlns:a16="http://schemas.microsoft.com/office/drawing/2014/main" id="{F781DA98-087C-9AF8-3F72-54E77C0815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73888" cy="6858000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2002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">
            <a:extLst>
              <a:ext uri="{FF2B5EF4-FFF2-40B4-BE49-F238E27FC236}">
                <a16:creationId xmlns:a16="http://schemas.microsoft.com/office/drawing/2014/main" id="{0BB27A1D-484D-D6F8-7602-9400AAA68F54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8F93E84-CD16-A91B-63F7-AB7E90CBC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 (</a:t>
            </a:r>
            <a:r>
              <a:rPr lang="en-US" err="1"/>
              <a:t>inhoudsopgave</a:t>
            </a:r>
            <a:r>
              <a:rPr lang="en-US"/>
              <a:t>)</a:t>
            </a:r>
          </a:p>
        </p:txBody>
      </p:sp>
      <p:sp>
        <p:nvSpPr>
          <p:cNvPr id="20" name="Table Placeholder 19">
            <a:extLst>
              <a:ext uri="{FF2B5EF4-FFF2-40B4-BE49-F238E27FC236}">
                <a16:creationId xmlns:a16="http://schemas.microsoft.com/office/drawing/2014/main" id="{9E63D5B4-43C8-C1EC-C847-9C38027E226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2232000"/>
            <a:ext cx="10290242" cy="391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1223C5A-C4D6-9F48-671B-9F4F8397F0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756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eld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D738187-49FB-BCAE-021D-4D67C9CFFC22}"/>
              </a:ext>
            </a:extLst>
          </p:cNvPr>
          <p:cNvGrpSpPr/>
          <p:nvPr userDrawn="1"/>
        </p:nvGrpSpPr>
        <p:grpSpPr>
          <a:xfrm>
            <a:off x="6180015" y="5013665"/>
            <a:ext cx="6490747" cy="2336580"/>
            <a:chOff x="391811" y="3328343"/>
            <a:chExt cx="9387674" cy="337943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83C1F19-3064-5900-0E8F-50F5A4D2C38C}"/>
                </a:ext>
              </a:extLst>
            </p:cNvPr>
            <p:cNvSpPr/>
            <p:nvPr userDrawn="1"/>
          </p:nvSpPr>
          <p:spPr>
            <a:xfrm rot="21000000">
              <a:off x="3150573" y="3328343"/>
              <a:ext cx="6628912" cy="3379433"/>
            </a:xfrm>
            <a:prstGeom prst="roundRect">
              <a:avLst>
                <a:gd name="adj" fmla="val 96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entury Gothic" panose="020B050202020202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6357DE4-C2C5-0C1A-6A4C-47E2FE10E7E1}"/>
                </a:ext>
              </a:extLst>
            </p:cNvPr>
            <p:cNvSpPr/>
            <p:nvPr userDrawn="1"/>
          </p:nvSpPr>
          <p:spPr>
            <a:xfrm rot="-600000">
              <a:off x="391811" y="3372600"/>
              <a:ext cx="4356933" cy="2989662"/>
            </a:xfrm>
            <a:prstGeom prst="roundRect">
              <a:avLst>
                <a:gd name="adj" fmla="val 141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tx2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675386F-720C-AA1D-3D05-C675A852FA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064657" y="3853542"/>
              <a:ext cx="2845252" cy="1362852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EEEA455-9B2C-C37E-F6E0-6235405AE9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939711" y="3863476"/>
              <a:ext cx="2855618" cy="728062"/>
            </a:xfrm>
            <a:prstGeom prst="rect">
              <a:avLst/>
            </a:prstGeom>
          </p:spPr>
        </p:pic>
      </p:grpSp>
      <p:sp>
        <p:nvSpPr>
          <p:cNvPr id="7" name="Titel 1">
            <a:extLst>
              <a:ext uri="{FF2B5EF4-FFF2-40B4-BE49-F238E27FC236}">
                <a16:creationId xmlns:a16="http://schemas.microsoft.com/office/drawing/2014/main" id="{FED56B51-757A-5CF3-9F8B-23C380FA4D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000" y="683999"/>
            <a:ext cx="4015573" cy="3600000"/>
          </a:xfrm>
        </p:spPr>
        <p:txBody>
          <a:bodyPr/>
          <a:lstStyle>
            <a:lvl1pPr>
              <a:defRPr/>
            </a:lvl1pPr>
          </a:lstStyle>
          <a:p>
            <a:r>
              <a:rPr lang="en-US" sz="4000" b="1" i="0" err="1">
                <a:solidFill>
                  <a:schemeClr val="bg1"/>
                </a:solidFill>
                <a:latin typeface="Century Gothic" panose="020B0502020202020204" pitchFamily="34" charset="0"/>
              </a:rPr>
              <a:t>Omdat</a:t>
            </a:r>
            <a:r>
              <a:rPr lang="en-US" sz="4000" b="1" i="0">
                <a:solidFill>
                  <a:schemeClr val="bg1"/>
                </a:solidFill>
                <a:latin typeface="Century Gothic" panose="020B0502020202020204" pitchFamily="34" charset="0"/>
              </a:rPr>
              <a:t>…</a:t>
            </a:r>
            <a:endParaRPr lang="en-NL" sz="4000" b="1" i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ijdelijke aanduiding voor afbeelding 6">
            <a:extLst>
              <a:ext uri="{FF2B5EF4-FFF2-40B4-BE49-F238E27FC236}">
                <a16:creationId xmlns:a16="http://schemas.microsoft.com/office/drawing/2014/main" id="{F781DA98-087C-9AF8-3F72-54E77C0815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73888" cy="6858000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720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eld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D738187-49FB-BCAE-021D-4D67C9CFFC22}"/>
              </a:ext>
            </a:extLst>
          </p:cNvPr>
          <p:cNvGrpSpPr/>
          <p:nvPr userDrawn="1"/>
        </p:nvGrpSpPr>
        <p:grpSpPr>
          <a:xfrm>
            <a:off x="6180015" y="5013665"/>
            <a:ext cx="6490747" cy="2336580"/>
            <a:chOff x="391811" y="3328343"/>
            <a:chExt cx="9387674" cy="337943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83C1F19-3064-5900-0E8F-50F5A4D2C38C}"/>
                </a:ext>
              </a:extLst>
            </p:cNvPr>
            <p:cNvSpPr/>
            <p:nvPr userDrawn="1"/>
          </p:nvSpPr>
          <p:spPr>
            <a:xfrm rot="21000000">
              <a:off x="3150573" y="3328343"/>
              <a:ext cx="6628912" cy="3379433"/>
            </a:xfrm>
            <a:prstGeom prst="roundRect">
              <a:avLst>
                <a:gd name="adj" fmla="val 96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entury Gothic" panose="020B050202020202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6357DE4-C2C5-0C1A-6A4C-47E2FE10E7E1}"/>
                </a:ext>
              </a:extLst>
            </p:cNvPr>
            <p:cNvSpPr/>
            <p:nvPr userDrawn="1"/>
          </p:nvSpPr>
          <p:spPr>
            <a:xfrm rot="-600000">
              <a:off x="391811" y="3372600"/>
              <a:ext cx="4356933" cy="2989662"/>
            </a:xfrm>
            <a:prstGeom prst="roundRect">
              <a:avLst>
                <a:gd name="adj" fmla="val 1418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tx2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675386F-720C-AA1D-3D05-C675A852FA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064657" y="3853542"/>
              <a:ext cx="2845252" cy="1362852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EEEA455-9B2C-C37E-F6E0-6235405AE9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939711" y="3863476"/>
              <a:ext cx="2855618" cy="728062"/>
            </a:xfrm>
            <a:prstGeom prst="rect">
              <a:avLst/>
            </a:prstGeom>
          </p:spPr>
        </p:pic>
      </p:grpSp>
      <p:sp>
        <p:nvSpPr>
          <p:cNvPr id="7" name="Titel 1">
            <a:extLst>
              <a:ext uri="{FF2B5EF4-FFF2-40B4-BE49-F238E27FC236}">
                <a16:creationId xmlns:a16="http://schemas.microsoft.com/office/drawing/2014/main" id="{FED56B51-757A-5CF3-9F8B-23C380FA4D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000" y="683999"/>
            <a:ext cx="4015573" cy="3600000"/>
          </a:xfrm>
        </p:spPr>
        <p:txBody>
          <a:bodyPr/>
          <a:lstStyle>
            <a:lvl1pPr>
              <a:defRPr/>
            </a:lvl1pPr>
          </a:lstStyle>
          <a:p>
            <a:r>
              <a:rPr lang="en-US" sz="4000" b="1" i="0" err="1">
                <a:solidFill>
                  <a:schemeClr val="bg1"/>
                </a:solidFill>
                <a:latin typeface="Century Gothic" panose="020B0502020202020204" pitchFamily="34" charset="0"/>
              </a:rPr>
              <a:t>Omdat</a:t>
            </a:r>
            <a:r>
              <a:rPr lang="en-US" sz="4000" b="1" i="0">
                <a:solidFill>
                  <a:schemeClr val="bg1"/>
                </a:solidFill>
                <a:latin typeface="Century Gothic" panose="020B0502020202020204" pitchFamily="34" charset="0"/>
              </a:rPr>
              <a:t>…</a:t>
            </a:r>
            <a:endParaRPr lang="en-NL" sz="4000" b="1" i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ijdelijke aanduiding voor afbeelding 6">
            <a:extLst>
              <a:ext uri="{FF2B5EF4-FFF2-40B4-BE49-F238E27FC236}">
                <a16:creationId xmlns:a16="http://schemas.microsoft.com/office/drawing/2014/main" id="{F781DA98-087C-9AF8-3F72-54E77C0815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73888" cy="6858000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6057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jzond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6EDA266F-88D5-F857-932D-2FCEB84DCB06}"/>
              </a:ext>
            </a:extLst>
          </p:cNvPr>
          <p:cNvSpPr/>
          <p:nvPr userDrawn="1"/>
        </p:nvSpPr>
        <p:spPr>
          <a:xfrm rot="-300000">
            <a:off x="-639066" y="1624366"/>
            <a:ext cx="7278735" cy="6003104"/>
          </a:xfrm>
          <a:prstGeom prst="roundRect">
            <a:avLst>
              <a:gd name="adj" fmla="val 54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B8691D32-1410-0CCC-797F-C48706061872}"/>
              </a:ext>
            </a:extLst>
          </p:cNvPr>
          <p:cNvSpPr/>
          <p:nvPr userDrawn="1"/>
        </p:nvSpPr>
        <p:spPr>
          <a:xfrm rot="-300000">
            <a:off x="6034187" y="1330032"/>
            <a:ext cx="7724817" cy="6003104"/>
          </a:xfrm>
          <a:prstGeom prst="roundRect">
            <a:avLst>
              <a:gd name="adj" fmla="val 54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4800"/>
            <a:ext cx="11000844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27851" y="2088000"/>
            <a:ext cx="5076000" cy="3897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52912B-8B8F-23D8-1270-8275111565B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1" y="2087999"/>
            <a:ext cx="5076000" cy="38976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6EA13E6-A137-BDF6-BADA-E433606A92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03B8F200-2347-78F0-B71C-8953827797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015201"/>
            <a:ext cx="10514013" cy="72000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nl-NL"/>
              <a:t>Uitleg</a:t>
            </a:r>
          </a:p>
        </p:txBody>
      </p:sp>
    </p:spTree>
    <p:extLst>
      <p:ext uri="{BB962C8B-B14F-4D97-AF65-F5344CB8AC3E}">
        <p14:creationId xmlns:p14="http://schemas.microsoft.com/office/powerpoint/2010/main" val="1519880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jzonde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3C469C58-C0D4-141D-32DC-2EFD0C91A854}"/>
              </a:ext>
            </a:extLst>
          </p:cNvPr>
          <p:cNvSpPr/>
          <p:nvPr userDrawn="1"/>
        </p:nvSpPr>
        <p:spPr>
          <a:xfrm rot="21311498">
            <a:off x="-912945" y="-926512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F6C6ED9D-B50C-4682-6D93-D0E81EBD353B}"/>
              </a:ext>
            </a:extLst>
          </p:cNvPr>
          <p:cNvSpPr/>
          <p:nvPr userDrawn="1"/>
        </p:nvSpPr>
        <p:spPr>
          <a:xfrm rot="-300000">
            <a:off x="6238399" y="1534243"/>
            <a:ext cx="6585581" cy="4114954"/>
          </a:xfrm>
          <a:prstGeom prst="roundRect">
            <a:avLst>
              <a:gd name="adj" fmla="val 83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4800"/>
            <a:ext cx="10512425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52912B-8B8F-23D8-1270-8275111565B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2" y="2340000"/>
            <a:ext cx="5141299" cy="390124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7E46079-5958-6944-C94D-18B61AAFBB3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246722" y="2340000"/>
            <a:ext cx="3881721" cy="2876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aseline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aseline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aseline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E38AB7E-36FF-28AF-C8CF-4667D0DA93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32AC0C8F-6CE3-18EE-AFCD-E58ECEA25B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8" y="1015200"/>
            <a:ext cx="10512425" cy="720000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Uitleg</a:t>
            </a:r>
          </a:p>
        </p:txBody>
      </p:sp>
    </p:spTree>
    <p:extLst>
      <p:ext uri="{BB962C8B-B14F-4D97-AF65-F5344CB8AC3E}">
        <p14:creationId xmlns:p14="http://schemas.microsoft.com/office/powerpoint/2010/main" val="17157101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jzonder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7D2ED021-EFA3-FA61-40CB-51CA5BDEE03B}"/>
              </a:ext>
            </a:extLst>
          </p:cNvPr>
          <p:cNvSpPr/>
          <p:nvPr userDrawn="1"/>
        </p:nvSpPr>
        <p:spPr>
          <a:xfrm rot="21311498">
            <a:off x="-912945" y="-926512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4800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52912B-8B8F-23D8-1270-8275111565B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2" y="2340000"/>
            <a:ext cx="5141299" cy="386524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8556C78-DE83-BE74-EE84-5AEF016BC969}"/>
              </a:ext>
            </a:extLst>
          </p:cNvPr>
          <p:cNvSpPr/>
          <p:nvPr userDrawn="1"/>
        </p:nvSpPr>
        <p:spPr>
          <a:xfrm rot="-300000">
            <a:off x="6238193" y="1529517"/>
            <a:ext cx="6694029" cy="4114954"/>
          </a:xfrm>
          <a:prstGeom prst="roundRect">
            <a:avLst>
              <a:gd name="adj" fmla="val 83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7E46079-5958-6944-C94D-18B61AAFBB3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246722" y="2340000"/>
            <a:ext cx="3881721" cy="2876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E38AB7E-36FF-28AF-C8CF-4667D0DA93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  <p:sp>
        <p:nvSpPr>
          <p:cNvPr id="7" name="Tijdelijke aanduiding voor tekst 12">
            <a:extLst>
              <a:ext uri="{FF2B5EF4-FFF2-40B4-BE49-F238E27FC236}">
                <a16:creationId xmlns:a16="http://schemas.microsoft.com/office/drawing/2014/main" id="{2BF6C158-660D-96D6-5E16-4C240C131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8" y="1015719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nl-NL"/>
              <a:t>Uitleg</a:t>
            </a:r>
          </a:p>
        </p:txBody>
      </p:sp>
    </p:spTree>
    <p:extLst>
      <p:ext uri="{BB962C8B-B14F-4D97-AF65-F5344CB8AC3E}">
        <p14:creationId xmlns:p14="http://schemas.microsoft.com/office/powerpoint/2010/main" val="10760065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15719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51EC89-BCDE-8C76-E942-6BB8FD96E7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239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8B996F-F74E-769B-7571-E5E7337B62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188857"/>
          </a:xfrm>
          <a:solidFill>
            <a:schemeClr val="accent2"/>
          </a:solidFill>
        </p:spPr>
        <p:txBody>
          <a:bodyPr/>
          <a:lstStyle/>
          <a:p>
            <a:endParaRPr lang="en-NL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2FB9DF-8035-4053-274A-9E543F35A6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100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cht Norm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ADC4EE78-3541-724C-F7E3-A014250CF5F0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52912B-8B8F-23D8-1270-8275111565B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2" y="2232000"/>
            <a:ext cx="10510191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15719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51EC89-BCDE-8C76-E942-6BB8FD96E7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77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cht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15719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B26D7C4-47E1-E3B3-8B89-1ED0F96FD3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cht Dub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12945" y="-926512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52912B-8B8F-23D8-1270-8275111565B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2" y="2088000"/>
            <a:ext cx="4860000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15719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8D248-CAAE-34CA-E505-BC50569360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510300" y="2088000"/>
            <a:ext cx="4860000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EA721CC-F625-D85E-87F9-7EAFF7B9F5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63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cht Dubbel Speci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6F410286-ABC2-7446-EC5B-7A327E917CC1}"/>
              </a:ext>
            </a:extLst>
          </p:cNvPr>
          <p:cNvSpPr/>
          <p:nvPr userDrawn="1"/>
        </p:nvSpPr>
        <p:spPr>
          <a:xfrm>
            <a:off x="6103159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>
              <a:latin typeface="Century Gothic" panose="020B0502020202020204" pitchFamily="34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06292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E299493-596F-55DE-91CA-8F1A4EB4D5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232BD6E-A1D0-B576-0A90-05C6BCC1E9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04342" y="2088000"/>
            <a:ext cx="4860000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1B10118-2AD8-528D-227E-41A7D8B01F4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2" y="2088000"/>
            <a:ext cx="4860000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2572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nker Norm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52912B-8B8F-23D8-1270-8275111565B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2" y="2088000"/>
            <a:ext cx="10510191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15719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51EC89-BCDE-8C76-E942-6BB8FD96E7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09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nker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15200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4539DD49-86D2-2E17-77E5-2C50BEC5CF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9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nker Dub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A26332F4-9057-F4E5-A3F5-75F19D85311C}"/>
              </a:ext>
            </a:extLst>
          </p:cNvPr>
          <p:cNvSpPr/>
          <p:nvPr userDrawn="1"/>
        </p:nvSpPr>
        <p:spPr>
          <a:xfrm rot="21311498">
            <a:off x="-912945" y="-838410"/>
            <a:ext cx="10302922" cy="2601345"/>
          </a:xfrm>
          <a:prstGeom prst="roundRect">
            <a:avLst>
              <a:gd name="adj" fmla="val 1167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33375"/>
            <a:ext cx="10514013" cy="72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Kop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52912B-8B8F-23D8-1270-8275111565B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42022" y="2088000"/>
            <a:ext cx="4860000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BF8846E9-8D03-C7D8-BF0E-F99DFEA0C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88" y="1015719"/>
            <a:ext cx="10512425" cy="720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Uitleg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8D248-CAAE-34CA-E505-BC50569360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510300" y="2088000"/>
            <a:ext cx="4860000" cy="4187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="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EA721CC-F625-D85E-87F9-7EAFF7B9F5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26108" y="6082539"/>
            <a:ext cx="105221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3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9788" y="335446"/>
            <a:ext cx="10515600" cy="720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800" y="1825200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7" r:id="rId3"/>
    <p:sldLayoutId id="2147483689" r:id="rId4"/>
    <p:sldLayoutId id="2147483688" r:id="rId5"/>
    <p:sldLayoutId id="2147483697" r:id="rId6"/>
    <p:sldLayoutId id="2147483692" r:id="rId7"/>
    <p:sldLayoutId id="2147483690" r:id="rId8"/>
    <p:sldLayoutId id="2147483691" r:id="rId9"/>
    <p:sldLayoutId id="2147483685" r:id="rId10"/>
    <p:sldLayoutId id="2147483702" r:id="rId11"/>
    <p:sldLayoutId id="2147483703" r:id="rId12"/>
    <p:sldLayoutId id="2147483704" r:id="rId13"/>
    <p:sldLayoutId id="2147483677" r:id="rId14"/>
    <p:sldLayoutId id="2147483693" r:id="rId15"/>
    <p:sldLayoutId id="2147483696" r:id="rId16"/>
    <p:sldLayoutId id="2147483679" r:id="rId17"/>
    <p:sldLayoutId id="2147483680" r:id="rId18"/>
    <p:sldLayoutId id="2147483705" r:id="rId19"/>
    <p:sldLayoutId id="2147483706" r:id="rId20"/>
    <p:sldLayoutId id="2147483707" r:id="rId21"/>
    <p:sldLayoutId id="2147483684" r:id="rId22"/>
    <p:sldLayoutId id="2147483698" r:id="rId23"/>
    <p:sldLayoutId id="2147483699" r:id="rId24"/>
    <p:sldLayoutId id="2147483695" r:id="rId25"/>
    <p:sldLayoutId id="2147483678" r:id="rId26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210" userDrawn="1">
          <p15:clr>
            <a:srgbClr val="F26B43"/>
          </p15:clr>
        </p15:guide>
        <p15:guide id="4" pos="211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pos="529" userDrawn="1">
          <p15:clr>
            <a:srgbClr val="F26B43"/>
          </p15:clr>
        </p15:guide>
        <p15:guide id="7" pos="71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nH6dP1lAT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personeelsmonitorgemeenten.incijfers.nl/home" TargetMode="Externa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personeelsmonitorgemeenten.incijfers.nl/home" TargetMode="Externa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personeelsmonitorgemeenten.incijfers.nl/home" TargetMode="Externa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eno.nl/personeelsmonito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eno.nl/drie-nieuwe-leernetwerken-hr-analytics-voor-gemeenten" TargetMode="External"/><Relationship Id="rId3" Type="http://schemas.openxmlformats.org/officeDocument/2006/relationships/hyperlink" Target="https://personeelsmonitorgemeenten.incijfers.nl/" TargetMode="External"/><Relationship Id="rId7" Type="http://schemas.openxmlformats.org/officeDocument/2006/relationships/hyperlink" Target="https://www.aeno.nl/agenda/leernetwerk-jumpstart-arbeidsmarktstrategie" TargetMode="External"/><Relationship Id="rId2" Type="http://schemas.microsoft.com/office/2018/10/relationships/comments" Target="../comments/modernComment_1DD_C624E86C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eno.nl/werkboek-succesvol-de-arbeidsmarkt-op-is-uit" TargetMode="External"/><Relationship Id="rId5" Type="http://schemas.openxmlformats.org/officeDocument/2006/relationships/hyperlink" Target="https://www.aeno.nl/hr-brainstormtool" TargetMode="External"/><Relationship Id="rId4" Type="http://schemas.openxmlformats.org/officeDocument/2006/relationships/hyperlink" Target="https://www.aeno.nl/de-toekomst-van-de-gemeentelijke-arbeidsmarkt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hyperlink" Target="http://www.aeno.nl/" TargetMode="External"/><Relationship Id="rId7" Type="http://schemas.openxmlformats.org/officeDocument/2006/relationships/image" Target="../media/image4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aeno.nl/nieuwsbrieven" TargetMode="External"/><Relationship Id="rId5" Type="http://schemas.openxmlformats.org/officeDocument/2006/relationships/hyperlink" Target="https://www.aeno.nl/agenda" TargetMode="External"/><Relationship Id="rId10" Type="http://schemas.openxmlformats.org/officeDocument/2006/relationships/image" Target="../media/image45.svg"/><Relationship Id="rId4" Type="http://schemas.openxmlformats.org/officeDocument/2006/relationships/hyperlink" Target="http://www.aeno.nl/communities" TargetMode="External"/><Relationship Id="rId9" Type="http://schemas.openxmlformats.org/officeDocument/2006/relationships/image" Target="../media/image44.sv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851" y="1293145"/>
            <a:ext cx="11182671" cy="1152968"/>
          </a:xfrm>
        </p:spPr>
        <p:txBody>
          <a:bodyPr/>
          <a:lstStyle/>
          <a:p>
            <a:r>
              <a:rPr lang="en-US" dirty="0"/>
              <a:t>HR-data in </a:t>
            </a:r>
            <a:r>
              <a:rPr lang="en-US" dirty="0" err="1"/>
              <a:t>beweging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1FA1E8-50EE-D345-DDB3-3F1FA83078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Inspiratiedag</a:t>
            </a:r>
            <a:r>
              <a:rPr lang="nl-NL" dirty="0"/>
              <a:t> 2026 - HR aan zet</a:t>
            </a:r>
            <a:endParaRPr lang="en-N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75008E-4454-FB0A-24BB-B0233B7132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11 juni</a:t>
            </a:r>
            <a:r>
              <a:rPr lang="en-NL" dirty="0"/>
              <a:t> 20</a:t>
            </a:r>
            <a:r>
              <a:rPr lang="nl-NL" dirty="0"/>
              <a:t>26</a:t>
            </a:r>
            <a:r>
              <a:rPr lang="en-NL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34B572-BABB-1840-BC17-8CA1353D8906}"/>
              </a:ext>
            </a:extLst>
          </p:cNvPr>
          <p:cNvSpPr txBox="1"/>
          <p:nvPr/>
        </p:nvSpPr>
        <p:spPr>
          <a:xfrm>
            <a:off x="4974336" y="881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31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BE754F-6690-8064-7589-558260771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602" y="104775"/>
            <a:ext cx="10956796" cy="720000"/>
          </a:xfrm>
        </p:spPr>
        <p:txBody>
          <a:bodyPr/>
          <a:lstStyle/>
          <a:p>
            <a:r>
              <a:rPr lang="nl-NL" dirty="0">
                <a:latin typeface="Century Gothic"/>
              </a:rPr>
              <a:t>Verwachte groei vooral in                                           Ruimtelijke ordening, ICT en Wonen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E8CBB509-4101-2AE0-A26B-D54F7A55848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191491" y="1185723"/>
            <a:ext cx="11379792" cy="640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71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4F1C0-7D90-89D3-9DA9-1AC204CBE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Juist waar personeelstekorten het                      meest voelbaar zijn 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85D0C27-9641-67A8-7A27-E85886D8CDF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224728" y="884402"/>
            <a:ext cx="11379792" cy="640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79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8DD183-B80A-3135-5A7F-0B5764B77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Personeelstekorten blijven een    belangrijk vraagstuk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0CDD37D-2D35-4797-498C-9B75F2425A8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616056" y="-1943117"/>
            <a:ext cx="16256846" cy="914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6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2CB1187-7EC2-58FE-F897-B49900960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2.  Gemiddelde leeftijd daalt, vergrijzing blijft groot</a:t>
            </a:r>
          </a:p>
        </p:txBody>
      </p:sp>
    </p:spTree>
    <p:extLst>
      <p:ext uri="{BB962C8B-B14F-4D97-AF65-F5344CB8AC3E}">
        <p14:creationId xmlns:p14="http://schemas.microsoft.com/office/powerpoint/2010/main" val="3405363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7D52B1F-51D6-BEB9-2750-F0A49E429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Gemiddelde leeftijd naar 46,2                        jaar 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6AFC80B-39E3-2EEF-C534-92D70B69C36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305927" y="463297"/>
            <a:ext cx="12802266" cy="720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45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85083-8FEA-3393-AC52-8297E7E92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Gemeentelijk personeelsbestand                 meer vergrijsd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C60918A-BB13-832A-AD6D-74DE658C64D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393174" y="96254"/>
            <a:ext cx="13615108" cy="765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64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638F9-1994-4B7C-52C6-9D672F4C3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Minder dynamiek, meer                              stabiliteit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62380FB-C076-4E2D-7E65-42C53FD521E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230788" y="1173161"/>
            <a:ext cx="11176581" cy="628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27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277989-2B0F-C050-F95E-F316A6B1C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Arbeidsvoorwaarden vaker reden             voor vertrek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71F735B-CE3B-F140-CCD7-2B7E380988F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534529" y="-1001142"/>
            <a:ext cx="14427950" cy="811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03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A7244-0E4A-28AC-2437-BF8ADE87E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Jongeren missen                     carrièreperspectief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5BB2CDB-5CFB-0C46-660D-EA8A26D3503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477396" y="-1371617"/>
            <a:ext cx="15037582" cy="845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00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D1F7F41-F389-D2A0-0C03-A13B5F478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3. Verzuim op hoogste niveau in 20 jaar</a:t>
            </a:r>
          </a:p>
        </p:txBody>
      </p:sp>
    </p:spTree>
    <p:extLst>
      <p:ext uri="{BB962C8B-B14F-4D97-AF65-F5344CB8AC3E}">
        <p14:creationId xmlns:p14="http://schemas.microsoft.com/office/powerpoint/2010/main" val="267282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9DF652-7F17-9F6B-3D49-69A08158C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Vandaag</a:t>
            </a:r>
          </a:p>
        </p:txBody>
      </p:sp>
      <p:sp>
        <p:nvSpPr>
          <p:cNvPr id="3" name="Tijdelijke aanduiding voor tabel 2">
            <a:extLst>
              <a:ext uri="{FF2B5EF4-FFF2-40B4-BE49-F238E27FC236}">
                <a16:creationId xmlns:a16="http://schemas.microsoft.com/office/drawing/2014/main" id="{42233161-044A-9132-FFA6-78EF5DEAE49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b="1" dirty="0"/>
              <a:t>Inzicht	</a:t>
            </a:r>
            <a:r>
              <a:rPr lang="nl-NL" dirty="0"/>
              <a:t>– De belangrijkste resultaten van de Personeelsmonitor 2025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b="1" dirty="0"/>
              <a:t>Overzicht</a:t>
            </a:r>
            <a:r>
              <a:rPr lang="nl-NL" dirty="0"/>
              <a:t> – De mogelijkheden van het dashboard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b="1" dirty="0"/>
              <a:t>Ervaring	</a:t>
            </a:r>
            <a:r>
              <a:rPr lang="nl-NL" dirty="0"/>
              <a:t>– Zelf werken met dashboard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b="1" dirty="0"/>
              <a:t>Toepassing</a:t>
            </a:r>
            <a:r>
              <a:rPr lang="nl-NL" dirty="0"/>
              <a:t> – Hoe gemeenten PM-cijfers gebruiken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b="1" dirty="0"/>
              <a:t>Inspiratie	</a:t>
            </a:r>
            <a:r>
              <a:rPr lang="nl-NL" dirty="0"/>
              <a:t>– Praktijkvoorbeelden van HR-</a:t>
            </a:r>
            <a:r>
              <a:rPr lang="nl-NL" dirty="0" err="1"/>
              <a:t>analytics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8268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EFE205C-0C26-0B31-88E3-3E0FD836D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Hoger dan landelijk gemiddelde</a:t>
            </a:r>
          </a:p>
        </p:txBody>
      </p:sp>
      <p:pic>
        <p:nvPicPr>
          <p:cNvPr id="11" name="Tijdelijke aanduiding voor inhoud 10">
            <a:extLst>
              <a:ext uri="{FF2B5EF4-FFF2-40B4-BE49-F238E27FC236}">
                <a16:creationId xmlns:a16="http://schemas.microsoft.com/office/drawing/2014/main" id="{99343E1B-8EEE-6714-B92E-9E731DB80C3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405206" y="0"/>
            <a:ext cx="14021529" cy="788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4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165E31-4AB2-C7AD-EE35-B5DD31CC3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Stijging het sterkst bij grotere                   gemeenten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E4A5550-BAEB-00CE-F931-D2CCB062A7F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-429271" y="-649713"/>
            <a:ext cx="13818319" cy="777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48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77C6B-7FE1-9C33-8CFD-FE60A6A24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Toename vooral in langdurig </a:t>
            </a:r>
            <a:br>
              <a:rPr lang="nl-NL"/>
            </a:br>
            <a:r>
              <a:rPr lang="nl-NL"/>
              <a:t>verzuim</a:t>
            </a:r>
          </a:p>
        </p:txBody>
      </p:sp>
      <p:pic>
        <p:nvPicPr>
          <p:cNvPr id="9" name="Tijdelijke aanduiding voor inhoud 8" descr="Afbeelding met tekst, schermopname, Rechthoek, plein&#10;&#10;Door AI gegenereerde inhoud is mogelijk onjuist.">
            <a:extLst>
              <a:ext uri="{FF2B5EF4-FFF2-40B4-BE49-F238E27FC236}">
                <a16:creationId xmlns:a16="http://schemas.microsoft.com/office/drawing/2014/main" id="{DAAB9D6E-99C1-4B5A-3D57-688D0BB60F0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2374543" y="2088000"/>
            <a:ext cx="7445149" cy="4187687"/>
          </a:xfrm>
          <a:prstGeom prst="rect">
            <a:avLst/>
          </a:prstGeom>
        </p:spPr>
      </p:pic>
      <p:pic>
        <p:nvPicPr>
          <p:cNvPr id="10" name="Afbeelding 9" descr="Afbeelding met tekst, schermopname, Rechthoek, plein&#10;&#10;Door AI gegenereerde inhoud is mogelijk onjuist.">
            <a:extLst>
              <a:ext uri="{FF2B5EF4-FFF2-40B4-BE49-F238E27FC236}">
                <a16:creationId xmlns:a16="http://schemas.microsoft.com/office/drawing/2014/main" id="{50F14513-712B-3130-9748-3FB30CCCC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371" y="696857"/>
            <a:ext cx="12192000" cy="685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72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0872BF-47EC-B38C-CBFF-FB1CFF90D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Opvallende stijging medewerkers                  25 - 45 jaar en bij vrouwen</a:t>
            </a:r>
            <a:br>
              <a:rPr lang="nl-NL" dirty="0"/>
            </a:br>
            <a:endParaRPr lang="nl-NL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08BA7925-AF5E-8190-A214-C009C9E879D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669903" y="-794093"/>
            <a:ext cx="15444003" cy="868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336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174C01-D5DE-C992-0B1B-B896C83FA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63" y="357438"/>
            <a:ext cx="10514013" cy="720000"/>
          </a:xfrm>
        </p:spPr>
        <p:txBody>
          <a:bodyPr/>
          <a:lstStyle/>
          <a:p>
            <a:r>
              <a:rPr lang="nl-NL" dirty="0"/>
              <a:t>Werkdruk, -stress en privésituatie                vaker oorzaak</a:t>
            </a:r>
            <a:br>
              <a:rPr lang="nl-NL" dirty="0"/>
            </a:br>
            <a:endParaRPr lang="nl-NL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4C1399B0-AC09-1458-8CF2-86BDB346484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152538" y="1642394"/>
            <a:ext cx="10160529" cy="571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29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12E902-0225-57B7-7482-F3637AD6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Century Gothic"/>
              </a:rPr>
              <a:t>Samenvatting</a:t>
            </a:r>
            <a:endParaRPr lang="nl-NL"/>
          </a:p>
        </p:txBody>
      </p:sp>
      <p:pic>
        <p:nvPicPr>
          <p:cNvPr id="5" name="Tijdelijke aanduiding voor inhoud 4" descr="Afbeelding met kleding, persoon, Menselijk gezicht, schermopname">
            <a:extLst>
              <a:ext uri="{FF2B5EF4-FFF2-40B4-BE49-F238E27FC236}">
                <a16:creationId xmlns:a16="http://schemas.microsoft.com/office/drawing/2014/main" id="{1FE3E0A3-422F-0892-09FE-16CC7E90A5C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1819874" y="1826743"/>
            <a:ext cx="7444142" cy="418768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6EBED26-6551-19D1-34BC-A2D462EEB4D3}"/>
              </a:ext>
            </a:extLst>
          </p:cNvPr>
          <p:cNvSpPr txBox="1"/>
          <p:nvPr/>
        </p:nvSpPr>
        <p:spPr>
          <a:xfrm>
            <a:off x="1970314" y="6215743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3"/>
              </a:rPr>
              <a:t>https://youtu.be/-nH6dP1lATs</a:t>
            </a:r>
            <a:endParaRPr lang="en-US"/>
          </a:p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001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A8CE552-9EEF-A68A-1CB2-2D2920849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6656"/>
            <a:ext cx="8408670" cy="720000"/>
          </a:xfrm>
        </p:spPr>
        <p:txBody>
          <a:bodyPr/>
          <a:lstStyle/>
          <a:p>
            <a:r>
              <a:rPr lang="nl-NL" dirty="0"/>
              <a:t>Overzicht -                                              </a:t>
            </a:r>
            <a:r>
              <a:rPr lang="nl-NL" b="0" dirty="0"/>
              <a:t>De</a:t>
            </a:r>
            <a:r>
              <a:rPr lang="nl-NL" dirty="0"/>
              <a:t> </a:t>
            </a:r>
            <a:r>
              <a:rPr lang="nl-NL" b="0" dirty="0"/>
              <a:t>mogelijkheden van Personeelsmonitor dashboard</a:t>
            </a:r>
          </a:p>
        </p:txBody>
      </p:sp>
    </p:spTree>
    <p:extLst>
      <p:ext uri="{BB962C8B-B14F-4D97-AF65-F5344CB8AC3E}">
        <p14:creationId xmlns:p14="http://schemas.microsoft.com/office/powerpoint/2010/main" val="7245944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18C6458-E22A-24DB-46A5-21CAA16E3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Personeelsmonitor Dashboard</a:t>
            </a:r>
            <a:br>
              <a:rPr lang="nl-NL"/>
            </a:br>
            <a:br>
              <a:rPr lang="nl-NL"/>
            </a:br>
            <a:endParaRPr lang="nl-NL" sz="220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9BACD95-D11A-C1D9-F1A6-F28F968A81EA}"/>
              </a:ext>
            </a:extLst>
          </p:cNvPr>
          <p:cNvSpPr txBox="1"/>
          <p:nvPr/>
        </p:nvSpPr>
        <p:spPr>
          <a:xfrm>
            <a:off x="520650" y="2052990"/>
            <a:ext cx="5720130" cy="5179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rgbClr val="211E5B"/>
                </a:solidFill>
                <a:latin typeface="Century Gothic" panose="020B0502020202020204" pitchFamily="34" charset="0"/>
              </a:rPr>
              <a:t>Cijfers </a:t>
            </a:r>
            <a:r>
              <a:rPr lang="nl-NL" sz="22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2025</a:t>
            </a:r>
            <a:r>
              <a:rPr lang="nl-NL" sz="2200" dirty="0">
                <a:solidFill>
                  <a:srgbClr val="211E5B"/>
                </a:solidFill>
                <a:latin typeface="Century Gothic" panose="020B0502020202020204" pitchFamily="34" charset="0"/>
              </a:rPr>
              <a:t> en </a:t>
            </a:r>
            <a:r>
              <a:rPr lang="nl-NL" sz="22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eerdere jaren</a:t>
            </a:r>
          </a:p>
          <a:p>
            <a:pPr marL="342900" indent="-34290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2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Openbaar dashboard </a:t>
            </a:r>
            <a:r>
              <a:rPr lang="nl-NL" sz="2200" dirty="0">
                <a:solidFill>
                  <a:srgbClr val="211E5B"/>
                </a:solidFill>
                <a:latin typeface="Century Gothic" panose="020B0502020202020204" pitchFamily="34" charset="0"/>
              </a:rPr>
              <a:t>en besloten individueel dashboard (login noodzakelijk!)</a:t>
            </a:r>
          </a:p>
          <a:p>
            <a:pPr marL="342900" indent="-34290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2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Benchmarkopties:</a:t>
            </a:r>
            <a:r>
              <a:rPr lang="nl-NL" sz="2200" dirty="0">
                <a:solidFill>
                  <a:srgbClr val="211E5B"/>
                </a:solidFill>
                <a:latin typeface="Century Gothic" panose="020B0502020202020204" pitchFamily="34" charset="0"/>
              </a:rPr>
              <a:t> landelijk, gemeentegrootteklasse, provincie,                 arbeidsmarktregio en eigen beheer</a:t>
            </a:r>
          </a:p>
          <a:p>
            <a:pPr marL="342900" indent="-34290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2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Vergelijkingsmodule </a:t>
            </a:r>
            <a:r>
              <a:rPr lang="nl-NL" sz="2200" dirty="0">
                <a:solidFill>
                  <a:srgbClr val="211E5B"/>
                </a:solidFill>
                <a:latin typeface="Century Gothic" panose="020B0502020202020204" pitchFamily="34" charset="0"/>
              </a:rPr>
              <a:t>&amp;</a:t>
            </a:r>
            <a:r>
              <a:rPr lang="nl-NL" sz="2200" b="1" dirty="0">
                <a:solidFill>
                  <a:srgbClr val="211E5B"/>
                </a:solidFill>
                <a:latin typeface="Century Gothic" panose="020B0502020202020204" pitchFamily="34" charset="0"/>
              </a:rPr>
              <a:t> Digitale factsheet</a:t>
            </a:r>
          </a:p>
          <a:p>
            <a: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</a:pPr>
            <a:endParaRPr lang="nl-NL" sz="2000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D182BD2-5592-38A8-9994-CE64F2611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775" y="2052990"/>
            <a:ext cx="6250225" cy="394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8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D08003-D561-9428-E8BE-2D895FA8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Century Gothic"/>
              </a:rPr>
              <a:t>Nog geen account?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771C94-38A6-91AF-9E3C-BD8D7BB9667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42900" indent="-342900">
              <a:buChar char="•"/>
            </a:pPr>
            <a:r>
              <a:rPr lang="nl-NL" dirty="0">
                <a:latin typeface="Century Gothic"/>
              </a:rPr>
              <a:t>Vraag de contactpersoon Personeelsmonitor van jouw gemeente</a:t>
            </a:r>
            <a:endParaRPr lang="nl-NL" dirty="0"/>
          </a:p>
          <a:p>
            <a:pPr marL="342900" indent="-342900">
              <a:buChar char="•"/>
            </a:pPr>
            <a:r>
              <a:rPr lang="nl-NL" dirty="0">
                <a:latin typeface="Century Gothic"/>
              </a:rPr>
              <a:t>Lukt dat niet? Gebruik het registratieformulier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rgbClr val="FF0000"/>
                </a:solidFill>
                <a:latin typeface="Century Gothic" panose="020B0502020202020204" pitchFamily="34" charset="0"/>
              </a:rPr>
              <a:t>LET OP: </a:t>
            </a:r>
            <a:r>
              <a:rPr lang="nl-NL" dirty="0">
                <a:solidFill>
                  <a:srgbClr val="FF0000"/>
                </a:solidFill>
                <a:latin typeface="Century Gothic" panose="020B0502020202020204" pitchFamily="34" charset="0"/>
              </a:rPr>
              <a:t>dashboard vereist een a</a:t>
            </a:r>
            <a:r>
              <a:rPr lang="nl-NL" dirty="0">
                <a:solidFill>
                  <a:srgbClr val="FF0000"/>
                </a:solidFill>
              </a:rPr>
              <a:t>ndere</a:t>
            </a:r>
            <a:r>
              <a:rPr lang="nl-NL" dirty="0">
                <a:solidFill>
                  <a:srgbClr val="FF0000"/>
                </a:solidFill>
                <a:latin typeface="Century Gothic" panose="020B0502020202020204" pitchFamily="34" charset="0"/>
              </a:rPr>
              <a:t> login dan reguliere A&amp;O account</a:t>
            </a:r>
          </a:p>
          <a:p>
            <a:pPr marL="342900" indent="-342900">
              <a:buChar char="•"/>
            </a:pPr>
            <a:endParaRPr lang="nl-NL" sz="2400" b="1" dirty="0"/>
          </a:p>
        </p:txBody>
      </p:sp>
      <p:pic>
        <p:nvPicPr>
          <p:cNvPr id="6" name="Tijdelijke aanduiding voor inhoud 5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617447F2-C3F2-CB16-5084-003156B3D935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3"/>
          <a:stretch>
            <a:fillRect/>
          </a:stretch>
        </p:blipFill>
        <p:spPr>
          <a:xfrm>
            <a:off x="5547806" y="2368799"/>
            <a:ext cx="6342793" cy="2910364"/>
          </a:xfr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60D6C0DC-C8A5-8827-AD08-D1FD87820F96}"/>
              </a:ext>
            </a:extLst>
          </p:cNvPr>
          <p:cNvCxnSpPr>
            <a:cxnSpLocks/>
          </p:cNvCxnSpPr>
          <p:nvPr/>
        </p:nvCxnSpPr>
        <p:spPr>
          <a:xfrm flipV="1">
            <a:off x="9591675" y="4257675"/>
            <a:ext cx="257175" cy="7715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922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FBBCF6D-FF4E-D23E-7A27-1E4182F29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026656"/>
            <a:ext cx="6585284" cy="720000"/>
          </a:xfrm>
        </p:spPr>
        <p:txBody>
          <a:bodyPr/>
          <a:lstStyle/>
          <a:p>
            <a:r>
              <a:rPr lang="nl-NL" dirty="0"/>
              <a:t>Ervaring </a:t>
            </a:r>
            <a:r>
              <a:rPr lang="nl-NL" b="0" dirty="0"/>
              <a:t>–                          Zelf werken met dashboard</a:t>
            </a:r>
          </a:p>
        </p:txBody>
      </p:sp>
    </p:spTree>
    <p:extLst>
      <p:ext uri="{BB962C8B-B14F-4D97-AF65-F5344CB8AC3E}">
        <p14:creationId xmlns:p14="http://schemas.microsoft.com/office/powerpoint/2010/main" val="4038103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B132530-029C-0814-494F-92EC41DC8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Inzicht -                     </a:t>
            </a:r>
            <a:r>
              <a:rPr lang="nl-NL" b="0" dirty="0"/>
              <a:t>Belangrijkste resultaten Personeelsmonitor 2025</a:t>
            </a:r>
          </a:p>
        </p:txBody>
      </p:sp>
    </p:spTree>
    <p:extLst>
      <p:ext uri="{BB962C8B-B14F-4D97-AF65-F5344CB8AC3E}">
        <p14:creationId xmlns:p14="http://schemas.microsoft.com/office/powerpoint/2010/main" val="4869312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A30076-B60D-4D35-72FF-0111CD381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Basis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CA79606-9FFC-39A2-2628-E05FA0F9694C}"/>
              </a:ext>
            </a:extLst>
          </p:cNvPr>
          <p:cNvSpPr txBox="1"/>
          <p:nvPr/>
        </p:nvSpPr>
        <p:spPr>
          <a:xfrm>
            <a:off x="1731184" y="5886860"/>
            <a:ext cx="8401803" cy="520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</a:pPr>
            <a:r>
              <a:rPr lang="nl-NL" sz="2400" b="1" dirty="0">
                <a:solidFill>
                  <a:srgbClr val="211E5B"/>
                </a:solidFill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https://personeelsmonitorgemeenten.incijfers.nl/home</a:t>
            </a:r>
            <a:endParaRPr lang="nl-NL" sz="2400" b="1" dirty="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Tijdelijke aanduiding voor inhoud 17">
            <a:extLst>
              <a:ext uri="{FF2B5EF4-FFF2-40B4-BE49-F238E27FC236}">
                <a16:creationId xmlns:a16="http://schemas.microsoft.com/office/drawing/2014/main" id="{CCC00A41-B34A-675F-3CA1-9F2FD0EAB76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2001861" y="1261823"/>
            <a:ext cx="7576574" cy="441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5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E9E0A-F0AE-EE6F-0BD4-81CD30EC9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nl-NL"/>
              <a:t>Aan de slag!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27DFF8-FDA1-33D3-822C-DD71A220314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vert="horz" lIns="0" tIns="0" rIns="0" bIns="0" rtlCol="0">
            <a:normAutofit/>
          </a:bodyPr>
          <a:lstStyle/>
          <a:p>
            <a:pPr marL="342900" indent="-342900">
              <a:buChar char="•"/>
            </a:pPr>
            <a:r>
              <a:rPr lang="nl-NL" dirty="0"/>
              <a:t>Wat is de </a:t>
            </a:r>
            <a:r>
              <a:rPr lang="nl-NL" b="1" dirty="0"/>
              <a:t>bezetting in fte per 1000 inwoners</a:t>
            </a:r>
            <a:r>
              <a:rPr lang="nl-NL" dirty="0"/>
              <a:t> van alle gemeenten?</a:t>
            </a:r>
          </a:p>
          <a:p>
            <a:pPr marL="342900" indent="-342900">
              <a:buChar char="•"/>
            </a:pPr>
            <a:r>
              <a:rPr lang="nl-NL" dirty="0"/>
              <a:t>Wat is het aandeel </a:t>
            </a:r>
            <a:r>
              <a:rPr lang="nl-NL" b="1" dirty="0" err="1"/>
              <a:t>nulverzuim</a:t>
            </a:r>
            <a:r>
              <a:rPr lang="nl-NL" b="1" dirty="0"/>
              <a:t> </a:t>
            </a:r>
            <a:r>
              <a:rPr lang="nl-NL" dirty="0"/>
              <a:t>van alle gemeenten?</a:t>
            </a:r>
          </a:p>
          <a:p>
            <a:endParaRPr lang="nl-NL" dirty="0"/>
          </a:p>
          <a:p>
            <a:pPr marL="342900" indent="-342900">
              <a:buChar char="•"/>
            </a:pP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4CD3AD0-C363-0E4E-F3F9-E32D0740E9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2" r="3" b="3"/>
          <a:stretch/>
        </p:blipFill>
        <p:spPr>
          <a:xfrm>
            <a:off x="6095206" y="1811189"/>
            <a:ext cx="4934146" cy="42516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10689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4A862-9C7F-2CC6-CCAE-EA93EA2E7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9197B6-9DEC-A427-3C44-EB3481FBE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Benchmarken: 4 niveaus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1EDBEC4-1A9B-00ED-8497-91BA78DDC165}"/>
              </a:ext>
            </a:extLst>
          </p:cNvPr>
          <p:cNvSpPr txBox="1"/>
          <p:nvPr/>
        </p:nvSpPr>
        <p:spPr>
          <a:xfrm>
            <a:off x="2166891" y="6252721"/>
            <a:ext cx="7856630" cy="485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</a:pPr>
            <a:r>
              <a:rPr lang="nl-NL" sz="2200">
                <a:solidFill>
                  <a:srgbClr val="211E5B"/>
                </a:solidFill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https://personeelsmonitorgemeenten.incijfers.nl/home</a:t>
            </a:r>
            <a:endParaRPr lang="nl-NL" sz="220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Tijdelijke aanduiding voor inhoud 9">
            <a:hlinkClick r:id="rId2"/>
            <a:extLst>
              <a:ext uri="{FF2B5EF4-FFF2-40B4-BE49-F238E27FC236}">
                <a16:creationId xmlns:a16="http://schemas.microsoft.com/office/drawing/2014/main" id="{EA51228E-FB59-8FCA-1708-2034B62E471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263850" y="1376062"/>
            <a:ext cx="10441913" cy="4717026"/>
          </a:xfrm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BAD2810E-6B63-BA94-606B-2130572A32D1}"/>
              </a:ext>
            </a:extLst>
          </p:cNvPr>
          <p:cNvSpPr/>
          <p:nvPr/>
        </p:nvSpPr>
        <p:spPr>
          <a:xfrm>
            <a:off x="263850" y="2242686"/>
            <a:ext cx="2440849" cy="5775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4300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112493D-E094-E201-8FB7-FA6062B54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nl-NL"/>
              <a:t>Aan de slag!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5CD1D933-2534-D6D8-443A-9E01029B85F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42022" y="2088000"/>
            <a:ext cx="6574778" cy="4861440"/>
          </a:xfrm>
        </p:spPr>
        <p:txBody>
          <a:bodyPr vert="horz" lIns="0" tIns="0" rIns="0" bIns="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Wat is het verschil tussen het  </a:t>
            </a:r>
            <a:r>
              <a:rPr lang="nl-NL" b="1" dirty="0"/>
              <a:t>doorstroom</a:t>
            </a:r>
            <a:r>
              <a:rPr lang="nl-NL" dirty="0"/>
              <a:t>percentage van de </a:t>
            </a:r>
            <a:r>
              <a:rPr lang="nl-NL" b="1" dirty="0"/>
              <a:t>G4 </a:t>
            </a:r>
            <a:r>
              <a:rPr lang="nl-NL" dirty="0"/>
              <a:t> en dat van gemeenten &lt; </a:t>
            </a:r>
            <a:r>
              <a:rPr lang="nl-NL" b="1" dirty="0"/>
              <a:t>20.000 inwoners</a:t>
            </a:r>
            <a:r>
              <a:rPr lang="nl-NL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Wat is het verschil tussen het percentage </a:t>
            </a:r>
            <a:r>
              <a:rPr lang="nl-NL" b="1" dirty="0"/>
              <a:t>externe inzet </a:t>
            </a:r>
            <a:r>
              <a:rPr lang="nl-NL" dirty="0"/>
              <a:t>van provincie </a:t>
            </a:r>
            <a:r>
              <a:rPr lang="nl-NL" b="1" dirty="0"/>
              <a:t>Friesland </a:t>
            </a:r>
            <a:r>
              <a:rPr lang="nl-NL" dirty="0"/>
              <a:t>en dat van </a:t>
            </a:r>
            <a:r>
              <a:rPr lang="nl-NL" b="1" dirty="0"/>
              <a:t>Zuid-Holland?</a:t>
            </a:r>
          </a:p>
          <a:p>
            <a:endParaRPr lang="nl-NL" dirty="0"/>
          </a:p>
          <a:p>
            <a:pPr>
              <a:lnSpc>
                <a:spcPct val="120000"/>
              </a:lnSpc>
            </a:pPr>
            <a:endParaRPr lang="nl-NL" sz="1400" dirty="0"/>
          </a:p>
        </p:txBody>
      </p:sp>
      <p:pic>
        <p:nvPicPr>
          <p:cNvPr id="7" name="Afbeelding 6" descr="Afbeelding met schoeisel, Dans, kleding, dansen">
            <a:extLst>
              <a:ext uri="{FF2B5EF4-FFF2-40B4-BE49-F238E27FC236}">
                <a16:creationId xmlns:a16="http://schemas.microsoft.com/office/drawing/2014/main" id="{F007DFE8-FD87-6989-FE38-073C1320F8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406" y="1573650"/>
            <a:ext cx="4187687" cy="4187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6219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B33D0-9AB9-3DC4-B1DB-072B4A2ED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3A7E42-2582-6F8F-933C-D5006453B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Tips &amp; Tricks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64ED98A-CE2D-9BD9-B396-955953BFE103}"/>
              </a:ext>
            </a:extLst>
          </p:cNvPr>
          <p:cNvSpPr txBox="1"/>
          <p:nvPr/>
        </p:nvSpPr>
        <p:spPr>
          <a:xfrm>
            <a:off x="2069690" y="6111760"/>
            <a:ext cx="7856630" cy="485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</a:pPr>
            <a:r>
              <a:rPr lang="nl-NL" sz="2200">
                <a:solidFill>
                  <a:srgbClr val="211E5B"/>
                </a:solidFill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https://personeelsmonitorgemeenten.incijfers.nl/home</a:t>
            </a:r>
            <a:endParaRPr lang="nl-NL" sz="2200">
              <a:solidFill>
                <a:srgbClr val="211E5B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Afbeelding 6">
            <a:hlinkClick r:id="rId2"/>
            <a:extLst>
              <a:ext uri="{FF2B5EF4-FFF2-40B4-BE49-F238E27FC236}">
                <a16:creationId xmlns:a16="http://schemas.microsoft.com/office/drawing/2014/main" id="{261C343D-C64A-19CA-620E-12C99353D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551" y="1162951"/>
            <a:ext cx="8309039" cy="494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784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040786-4494-29A3-0D3F-69662EA6F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Vergelijkingsmodule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5107219-C8A8-1659-CE4F-DE20D95C4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435" y="1053375"/>
            <a:ext cx="7668314" cy="564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223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720B02-CC18-FE89-4EEF-38F533566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Hulp nodig?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CCE486-E8DD-0011-EEC3-3F1A0AF4157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336938"/>
            <a:ext cx="4860000" cy="41876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Tutorial met voorbeelden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Spreekuren voor vragen en persoonlijke begeleiding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7AE0E3AC-6B1F-80C9-D916-376C5BAAED6B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5409152" y="2143853"/>
            <a:ext cx="4800847" cy="438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41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4BFFA5-B6BF-6355-0243-A98FBC103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Binnenkort - Prognosetool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00D08D98-EBCD-324E-CDD2-1DE32C275DF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t="1643" b="2831"/>
          <a:stretch>
            <a:fillRect/>
          </a:stretch>
        </p:blipFill>
        <p:spPr>
          <a:xfrm>
            <a:off x="509905" y="1162523"/>
            <a:ext cx="10171635" cy="572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57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BBB64-E9FD-86DE-14FB-529DE2632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BC946E2-8B08-1E50-503B-62E56A84D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026656"/>
            <a:ext cx="6585284" cy="720000"/>
          </a:xfrm>
        </p:spPr>
        <p:txBody>
          <a:bodyPr/>
          <a:lstStyle/>
          <a:p>
            <a:r>
              <a:rPr lang="nl-NL" dirty="0"/>
              <a:t>Toepassing –                               </a:t>
            </a:r>
            <a:r>
              <a:rPr lang="nl-NL" b="0" dirty="0"/>
              <a:t>Hoe gemeenten Personeelsmonitor-cijfers gebruiken</a:t>
            </a:r>
            <a:br>
              <a:rPr lang="nl-NL" dirty="0"/>
            </a:br>
            <a:endParaRPr lang="nl-NL" b="0" dirty="0"/>
          </a:p>
        </p:txBody>
      </p:sp>
    </p:spTree>
    <p:extLst>
      <p:ext uri="{BB962C8B-B14F-4D97-AF65-F5344CB8AC3E}">
        <p14:creationId xmlns:p14="http://schemas.microsoft.com/office/powerpoint/2010/main" val="15245556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685EA03-E0E0-0174-3E97-381ED956C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186" y="0"/>
            <a:ext cx="7022592" cy="702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49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8">
            <a:extLst>
              <a:ext uri="{FF2B5EF4-FFF2-40B4-BE49-F238E27FC236}">
                <a16:creationId xmlns:a16="http://schemas.microsoft.com/office/drawing/2014/main" id="{7DF1D647-5776-F462-B13F-B8C4DAC0D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Personeelsmonitor Gemeenten</a:t>
            </a:r>
            <a:endParaRPr lang="nl-NL" dirty="0"/>
          </a:p>
        </p:txBody>
      </p:sp>
      <p:sp>
        <p:nvSpPr>
          <p:cNvPr id="21" name="Tijdelijke aanduiding voor inhoud 20">
            <a:extLst>
              <a:ext uri="{FF2B5EF4-FFF2-40B4-BE49-F238E27FC236}">
                <a16:creationId xmlns:a16="http://schemas.microsoft.com/office/drawing/2014/main" id="{B3FD7E1C-3994-4C2C-23A0-4810C7DA8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433" y="2087999"/>
            <a:ext cx="5729020" cy="4187687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Century Gothic"/>
              </a:rPr>
              <a:t>Dé</a:t>
            </a:r>
            <a:r>
              <a:rPr lang="en-US" dirty="0">
                <a:latin typeface="Century Gothic"/>
              </a:rPr>
              <a:t> benchmark </a:t>
            </a:r>
            <a:r>
              <a:rPr lang="en-US" dirty="0" err="1">
                <a:latin typeface="Century Gothic"/>
              </a:rPr>
              <a:t>voor</a:t>
            </a:r>
            <a:r>
              <a:rPr lang="en-US" dirty="0">
                <a:latin typeface="Century Gothic"/>
              </a:rPr>
              <a:t> (</a:t>
            </a:r>
            <a:r>
              <a:rPr lang="en-US" dirty="0" err="1">
                <a:latin typeface="Century Gothic"/>
              </a:rPr>
              <a:t>gemeentelijke</a:t>
            </a:r>
            <a:r>
              <a:rPr lang="en-US" dirty="0">
                <a:latin typeface="Century Gothic"/>
              </a:rPr>
              <a:t>) HR-</a:t>
            </a:r>
            <a:r>
              <a:rPr lang="en-US" dirty="0" err="1">
                <a:latin typeface="Century Gothic"/>
              </a:rPr>
              <a:t>kengetallen</a:t>
            </a:r>
            <a:endParaRPr lang="en-US" dirty="0">
              <a:latin typeface="Century Gothic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27ste </a:t>
            </a:r>
            <a:r>
              <a:rPr lang="en-US" dirty="0" err="1"/>
              <a:t>editie</a:t>
            </a:r>
            <a:endParaRPr lang="en-US" dirty="0">
              <a:latin typeface="Century Gothic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Salarisbestanden</a:t>
            </a:r>
            <a:r>
              <a:rPr lang="en-US" dirty="0"/>
              <a:t> + </a:t>
            </a:r>
            <a:r>
              <a:rPr lang="en-US" dirty="0" err="1"/>
              <a:t>vragenlijst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entury Gothic"/>
              </a:rPr>
              <a:t>Hoge </a:t>
            </a:r>
            <a:r>
              <a:rPr lang="en-US" dirty="0" err="1">
                <a:latin typeface="Century Gothic"/>
              </a:rPr>
              <a:t>respons</a:t>
            </a:r>
            <a:r>
              <a:rPr lang="en-US" dirty="0">
                <a:latin typeface="Century Gothic"/>
              </a:rPr>
              <a:t> = </a:t>
            </a:r>
            <a:r>
              <a:rPr lang="en-US" dirty="0" err="1">
                <a:latin typeface="Century Gothic"/>
              </a:rPr>
              <a:t>betrouwbaar</a:t>
            </a:r>
            <a:r>
              <a:rPr lang="en-US" dirty="0">
                <a:latin typeface="Century Gothic"/>
              </a:rPr>
              <a:t> </a:t>
            </a:r>
            <a:r>
              <a:rPr lang="en-US" dirty="0" err="1">
                <a:latin typeface="Century Gothic"/>
              </a:rPr>
              <a:t>beeld</a:t>
            </a:r>
            <a:r>
              <a:rPr lang="en-US" dirty="0">
                <a:latin typeface="Century Gothic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Boekje</a:t>
            </a:r>
            <a:r>
              <a:rPr lang="en-US" dirty="0"/>
              <a:t> + dashboard</a:t>
            </a:r>
          </a:p>
          <a:p>
            <a:endParaRPr lang="nl-NL" dirty="0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51F3132-B5D9-72FB-4928-7B624B96FAD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73E874D-B3E4-AB8E-2A3B-0474E8632C5A}"/>
              </a:ext>
            </a:extLst>
          </p:cNvPr>
          <p:cNvSpPr txBox="1"/>
          <p:nvPr/>
        </p:nvSpPr>
        <p:spPr>
          <a:xfrm>
            <a:off x="1394433" y="6278622"/>
            <a:ext cx="640079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entury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fonds Gemeenten</a:t>
            </a:r>
            <a:endParaRPr lang="en-US" sz="2200" dirty="0">
              <a:solidFill>
                <a:schemeClr val="bg1"/>
              </a:solidFill>
              <a:latin typeface="Century Gothic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1F34746-E0BA-0CB5-C314-0A16AF4D8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153" y="2219592"/>
            <a:ext cx="3968954" cy="3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192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74C941-70F9-B8D8-9968-5A660B7CC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Praktijkvoorbeelden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4F35CAF-C191-178D-5C86-7CCFA5921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36" y="2490288"/>
            <a:ext cx="3530781" cy="53977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F6B4965-C2B3-8A9E-803C-456C3028BD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466"/>
          <a:stretch>
            <a:fillRect/>
          </a:stretch>
        </p:blipFill>
        <p:spPr>
          <a:xfrm>
            <a:off x="733171" y="3429000"/>
            <a:ext cx="6566492" cy="2817657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422421F-9DBE-8DEB-A0D7-75B1356BC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329" y="1458360"/>
            <a:ext cx="4953255" cy="206385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A641A3B-617C-D2A3-B940-0EF0AC9FB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6872" y="506152"/>
            <a:ext cx="2387723" cy="863644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8F07A71-76CB-E41D-6035-D0031223F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0472" y="3324048"/>
            <a:ext cx="3886400" cy="531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034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1248A-0672-8456-124B-756FFCDC0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1ADB38D-0393-C49F-8F7B-217707ADA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026656"/>
            <a:ext cx="6585284" cy="720000"/>
          </a:xfrm>
        </p:spPr>
        <p:txBody>
          <a:bodyPr/>
          <a:lstStyle/>
          <a:p>
            <a:r>
              <a:rPr lang="nl-NL" dirty="0"/>
              <a:t>Inspiratie	– </a:t>
            </a:r>
            <a:r>
              <a:rPr lang="nl-NL" b="0" dirty="0"/>
              <a:t>Praktijkvoorbeelden van HR-</a:t>
            </a:r>
            <a:r>
              <a:rPr lang="nl-NL" b="0" dirty="0" err="1"/>
              <a:t>analytics</a:t>
            </a:r>
            <a:br>
              <a:rPr lang="nl-NL" dirty="0"/>
            </a:br>
            <a:endParaRPr lang="nl-NL" b="0" dirty="0"/>
          </a:p>
        </p:txBody>
      </p:sp>
    </p:spTree>
    <p:extLst>
      <p:ext uri="{BB962C8B-B14F-4D97-AF65-F5344CB8AC3E}">
        <p14:creationId xmlns:p14="http://schemas.microsoft.com/office/powerpoint/2010/main" val="6773806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CAADB52-DE3A-1BAF-0105-72D13A208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Van cijfers naar datagedreven                   advies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27546B6-56CC-DE47-74C9-2523F5949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464" y="2714904"/>
            <a:ext cx="12345034" cy="227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50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301798-0E12-E627-9B67-BD4C71EF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Praktijkvoorbeelden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E69462D-D4A6-52EC-619C-6774DC0F2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419124"/>
            <a:ext cx="9980809" cy="477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2325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AA0FFE-9F24-CCB3-1F43-07C08443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entury Gothic"/>
              </a:rPr>
              <a:t>A&amp;O hulp bij (datagedreven)           strategische keuzes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F725A6-7D26-2BF9-4D62-4F2DEF6C152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>
                <a:latin typeface="Century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Personeelsmonitor Dashboard</a:t>
            </a:r>
            <a:endParaRPr lang="nl-NL" b="1" dirty="0">
              <a:latin typeface="Century Gothic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latin typeface="Century Gothic"/>
              </a:rPr>
              <a:t>Toekomstverkenning gemeentelijke arbeidsmarkt  </a:t>
            </a:r>
            <a:r>
              <a:rPr lang="nl-NL" b="1" dirty="0">
                <a:latin typeface="Century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</a:t>
            </a:r>
            <a:r>
              <a:rPr lang="nl-NL" b="1" dirty="0" err="1">
                <a:latin typeface="Century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Scenariodenken</a:t>
            </a:r>
            <a:endParaRPr lang="nl-NL" b="1" dirty="0">
              <a:latin typeface="Century Gothic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>
              <a:buFont typeface="Arial,Sans-Serif"/>
              <a:buChar char="•"/>
            </a:pPr>
            <a:r>
              <a:rPr lang="nl-NL" b="1" dirty="0">
                <a:latin typeface="Century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HR-brainstormtool</a:t>
            </a:r>
            <a:r>
              <a:rPr lang="nl-NL" dirty="0">
                <a:solidFill>
                  <a:srgbClr val="F1736D"/>
                </a:solidFill>
                <a:latin typeface="Century Gothic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nl-NL" dirty="0">
              <a:latin typeface="Century Gothic"/>
            </a:endParaRPr>
          </a:p>
          <a:p>
            <a:pPr marL="342900" indent="-342900">
              <a:buFont typeface="Arial,Sans-Serif"/>
              <a:buChar char="•"/>
            </a:pPr>
            <a:r>
              <a:rPr lang="nl-NL" dirty="0">
                <a:latin typeface="Century Gothic"/>
              </a:rPr>
              <a:t>Werkboek arbeidsmarktstrategie</a:t>
            </a:r>
            <a:r>
              <a:rPr lang="nl-NL" b="1" dirty="0">
                <a:latin typeface="Century Gothic"/>
              </a:rPr>
              <a:t> </a:t>
            </a:r>
            <a:r>
              <a:rPr lang="en-US" b="1" dirty="0">
                <a:latin typeface="Century Gothic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'</a:t>
            </a:r>
            <a:r>
              <a:rPr lang="en-US" b="1" dirty="0" err="1">
                <a:latin typeface="Century Gothic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Succesvol</a:t>
            </a:r>
            <a:r>
              <a:rPr lang="en-US" b="1" dirty="0">
                <a:latin typeface="Century Gothic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Arbeidsmarkt op!’</a:t>
            </a:r>
            <a:endParaRPr lang="nl-NL" b="1" dirty="0">
              <a:latin typeface="Century Gothic"/>
            </a:endParaRPr>
          </a:p>
          <a:p>
            <a:pPr marL="342900" indent="-342900">
              <a:buFont typeface="Arial,Sans-Serif"/>
              <a:buChar char="•"/>
            </a:pPr>
            <a:r>
              <a:rPr lang="nl-NL" dirty="0">
                <a:latin typeface="Century Gothic"/>
              </a:rPr>
              <a:t>Leernetwerk </a:t>
            </a:r>
            <a:r>
              <a:rPr lang="nl-NL" b="1" dirty="0">
                <a:latin typeface="Century Gothic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Jumpstart Arbeidsmarktstrategie </a:t>
            </a:r>
            <a:r>
              <a:rPr lang="nl-NL" sz="1800" dirty="0">
                <a:latin typeface="Century Gothic"/>
              </a:rPr>
              <a:t>(inschrijven via agenda aeno</a:t>
            </a:r>
            <a:r>
              <a:rPr lang="nl-NL" sz="1800">
                <a:latin typeface="Century Gothic"/>
              </a:rPr>
              <a:t>.nl)</a:t>
            </a:r>
            <a:endParaRPr lang="nl-NL" sz="1800" dirty="0">
              <a:latin typeface="Century Gothic"/>
            </a:endParaRPr>
          </a:p>
          <a:p>
            <a:pPr marL="342900" indent="-342900">
              <a:buFont typeface="Arial,Sans-Serif"/>
              <a:buChar char="•"/>
            </a:pPr>
            <a:r>
              <a:rPr lang="nl-NL" dirty="0">
                <a:latin typeface="Century Gothic"/>
              </a:rPr>
              <a:t>Leernetwerk</a:t>
            </a:r>
            <a:r>
              <a:rPr lang="nl-NL" b="1" dirty="0">
                <a:latin typeface="Century Gothic"/>
              </a:rPr>
              <a:t> </a:t>
            </a:r>
            <a:r>
              <a:rPr lang="nl-NL" b="1" dirty="0">
                <a:latin typeface="Century Gothic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HR- </a:t>
            </a:r>
            <a:r>
              <a:rPr lang="nl-NL" b="1" dirty="0" err="1">
                <a:latin typeface="Century Gothic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analytics</a:t>
            </a:r>
            <a:r>
              <a:rPr lang="nl-NL" b="1" dirty="0">
                <a:latin typeface="Century Gothic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voor gemeenten</a:t>
            </a:r>
            <a:endParaRPr lang="nl-NL" b="1" dirty="0">
              <a:latin typeface="Century Gothic"/>
            </a:endParaRPr>
          </a:p>
          <a:p>
            <a:pPr marL="342900" indent="-342900">
              <a:buFont typeface="Arial,Sans-Serif"/>
              <a:buChar char="•"/>
            </a:pPr>
            <a:r>
              <a:rPr lang="nl-NL" dirty="0">
                <a:latin typeface="Century Gothic"/>
              </a:rPr>
              <a:t>Binnenkort:</a:t>
            </a:r>
            <a:r>
              <a:rPr lang="nl-NL" dirty="0">
                <a:latin typeface="Century Gothic"/>
                <a:sym typeface="Wingdings" panose="05000000000000000000" pitchFamily="2" charset="2"/>
              </a:rPr>
              <a:t> Prognosetool</a:t>
            </a:r>
            <a:endParaRPr lang="nl-NL" dirty="0"/>
          </a:p>
          <a:p>
            <a:pPr marL="342900" indent="-342900">
              <a:buFont typeface="Arial,Sans-Serif"/>
              <a:buChar char="•"/>
            </a:pPr>
            <a:endParaRPr lang="nl-NL" dirty="0">
              <a:solidFill>
                <a:srgbClr val="201E5B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3075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4254B0D1-B9B1-52D6-EFD3-3B372088FFC1}"/>
              </a:ext>
            </a:extLst>
          </p:cNvPr>
          <p:cNvSpPr/>
          <p:nvPr/>
        </p:nvSpPr>
        <p:spPr>
          <a:xfrm>
            <a:off x="6346966" y="4531739"/>
            <a:ext cx="961541" cy="931235"/>
          </a:xfrm>
          <a:prstGeom prst="roundRect">
            <a:avLst>
              <a:gd name="adj" fmla="val 151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Meer informatie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FEB60199-0656-419C-4AFE-40831C22D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/>
              <a:t>Nieuwsgierig en wil je meer</a:t>
            </a:r>
          </a:p>
          <a:p>
            <a:r>
              <a:rPr lang="nl-NL"/>
              <a:t>over ons werk weten?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60D0EA7-0D58-2330-F139-7D315352CA19}"/>
              </a:ext>
            </a:extLst>
          </p:cNvPr>
          <p:cNvSpPr txBox="1"/>
          <p:nvPr/>
        </p:nvSpPr>
        <p:spPr>
          <a:xfrm>
            <a:off x="2459990" y="3097933"/>
            <a:ext cx="36360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b="1">
                <a:effectLst/>
                <a:latin typeface="Century Gothic" panose="020B0502020202020204" pitchFamily="34" charset="0"/>
              </a:rPr>
              <a:t>Website</a:t>
            </a:r>
            <a:endParaRPr lang="nl-NL" sz="2000">
              <a:latin typeface="Century Gothic" panose="020B0502020202020204" pitchFamily="34" charset="0"/>
            </a:endParaRPr>
          </a:p>
          <a:p>
            <a:r>
              <a:rPr lang="nl-NL" sz="2000" err="1">
                <a:effectLst/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www.aeno.nl</a:t>
            </a:r>
            <a:endParaRPr lang="nl-NL" sz="2000">
              <a:latin typeface="Century Gothic" panose="020B0502020202020204" pitchFamily="34" charset="0"/>
            </a:endParaRPr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81B78A90-E05F-A08E-D633-9F26147DD4E4}"/>
              </a:ext>
            </a:extLst>
          </p:cNvPr>
          <p:cNvSpPr/>
          <p:nvPr/>
        </p:nvSpPr>
        <p:spPr>
          <a:xfrm>
            <a:off x="6338418" y="2940092"/>
            <a:ext cx="961541" cy="931235"/>
          </a:xfrm>
          <a:prstGeom prst="roundRect">
            <a:avLst>
              <a:gd name="adj" fmla="val 151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5EE5C56-CF19-5A85-E13D-573CCCBD0DDC}"/>
              </a:ext>
            </a:extLst>
          </p:cNvPr>
          <p:cNvSpPr txBox="1"/>
          <p:nvPr/>
        </p:nvSpPr>
        <p:spPr>
          <a:xfrm>
            <a:off x="2400996" y="4689580"/>
            <a:ext cx="36950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b="1">
                <a:effectLst/>
                <a:latin typeface="Century Gothic" panose="020B0502020202020204" pitchFamily="34" charset="0"/>
              </a:rPr>
              <a:t>Community</a:t>
            </a:r>
            <a:endParaRPr lang="nl-NL" sz="2000">
              <a:solidFill>
                <a:srgbClr val="F1736D"/>
              </a:solidFill>
              <a:latin typeface="Century Gothic" panose="020B0502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nl-NL" sz="2000" b="0" i="0">
                <a:effectLst/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www.aeno.nl/communities</a:t>
            </a:r>
            <a:endParaRPr lang="nl-NL" sz="2000">
              <a:latin typeface="Century Gothic" panose="020B0502020202020204" pitchFamily="34" charset="0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3D507B8-3A3F-B2D0-CE81-0D2A86B5DACA}"/>
              </a:ext>
            </a:extLst>
          </p:cNvPr>
          <p:cNvSpPr txBox="1"/>
          <p:nvPr/>
        </p:nvSpPr>
        <p:spPr>
          <a:xfrm>
            <a:off x="7574133" y="3097933"/>
            <a:ext cx="37780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b="1">
                <a:effectLst/>
                <a:latin typeface="Century Gothic" panose="020B0502020202020204" pitchFamily="34" charset="0"/>
              </a:rPr>
              <a:t>Events</a:t>
            </a:r>
            <a:endParaRPr lang="nl-NL" sz="2000">
              <a:solidFill>
                <a:srgbClr val="F1736D"/>
              </a:solidFill>
              <a:latin typeface="Century Gothic" panose="020B050202020202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nl-NL" sz="2000" b="0" i="0">
                <a:effectLst/>
                <a:latin typeface="Century Gothic" panose="020B0502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www.aeno.nl/agenda</a:t>
            </a:r>
            <a:endParaRPr lang="nl-NL" sz="2000">
              <a:latin typeface="Century Gothic" panose="020B0502020202020204" pitchFamily="34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7118D5C-1CA1-A68B-E42E-6121B36C9692}"/>
              </a:ext>
            </a:extLst>
          </p:cNvPr>
          <p:cNvSpPr txBox="1"/>
          <p:nvPr/>
        </p:nvSpPr>
        <p:spPr>
          <a:xfrm>
            <a:off x="7515141" y="4674191"/>
            <a:ext cx="38370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b="1">
                <a:effectLst/>
                <a:latin typeface="Century Gothic" panose="020B0502020202020204" pitchFamily="34" charset="0"/>
              </a:rPr>
              <a:t>Nieuwsbrief</a:t>
            </a:r>
          </a:p>
          <a:p>
            <a:r>
              <a:rPr lang="nl-NL" sz="2000" b="0" i="0">
                <a:effectLst/>
                <a:latin typeface="Century Gothic" panose="020B0502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www.aeno.nl/nieuwsbrieven</a:t>
            </a:r>
            <a:endParaRPr lang="nl-NL" sz="2000">
              <a:latin typeface="Century Gothic" panose="020B0502020202020204" pitchFamily="34" charset="0"/>
            </a:endParaRPr>
          </a:p>
        </p:txBody>
      </p:sp>
      <p:pic>
        <p:nvPicPr>
          <p:cNvPr id="16" name="Graphic 15" descr="Agenda met effen opvulling">
            <a:extLst>
              <a:ext uri="{FF2B5EF4-FFF2-40B4-BE49-F238E27FC236}">
                <a16:creationId xmlns:a16="http://schemas.microsoft.com/office/drawing/2014/main" id="{33BD1C4A-7D5A-98DF-0E9E-E4F1904A7A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70536" y="2948509"/>
            <a:ext cx="914400" cy="914400"/>
          </a:xfrm>
          <a:prstGeom prst="rect">
            <a:avLst/>
          </a:prstGeom>
        </p:spPr>
      </p:pic>
      <p:pic>
        <p:nvPicPr>
          <p:cNvPr id="32" name="Graphic 31" descr="Open enveloppe met effen opvulling">
            <a:extLst>
              <a:ext uri="{FF2B5EF4-FFF2-40B4-BE49-F238E27FC236}">
                <a16:creationId xmlns:a16="http://schemas.microsoft.com/office/drawing/2014/main" id="{B4FCB69C-1CDF-A017-F404-633471DDB1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55430" y="4633598"/>
            <a:ext cx="727516" cy="727516"/>
          </a:xfrm>
          <a:prstGeom prst="rect">
            <a:avLst/>
          </a:prstGeom>
        </p:spPr>
      </p:pic>
      <p:sp>
        <p:nvSpPr>
          <p:cNvPr id="42" name="Rounded Rectangle 9">
            <a:extLst>
              <a:ext uri="{FF2B5EF4-FFF2-40B4-BE49-F238E27FC236}">
                <a16:creationId xmlns:a16="http://schemas.microsoft.com/office/drawing/2014/main" id="{1AC5016C-77F1-243B-C885-BF2F68950CD4}"/>
              </a:ext>
            </a:extLst>
          </p:cNvPr>
          <p:cNvSpPr/>
          <p:nvPr/>
        </p:nvSpPr>
        <p:spPr>
          <a:xfrm>
            <a:off x="1059055" y="2940092"/>
            <a:ext cx="961541" cy="931235"/>
          </a:xfrm>
          <a:prstGeom prst="roundRect">
            <a:avLst>
              <a:gd name="adj" fmla="val 151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43" name="Rounded Rectangle 9">
            <a:extLst>
              <a:ext uri="{FF2B5EF4-FFF2-40B4-BE49-F238E27FC236}">
                <a16:creationId xmlns:a16="http://schemas.microsoft.com/office/drawing/2014/main" id="{D3E4EA06-854E-75FF-BAB5-F03B83F51270}"/>
              </a:ext>
            </a:extLst>
          </p:cNvPr>
          <p:cNvSpPr/>
          <p:nvPr/>
        </p:nvSpPr>
        <p:spPr>
          <a:xfrm>
            <a:off x="1037020" y="4531739"/>
            <a:ext cx="961541" cy="931235"/>
          </a:xfrm>
          <a:prstGeom prst="roundRect">
            <a:avLst>
              <a:gd name="adj" fmla="val 151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26" name="Graphic 25" descr="Internet met effen opvulling">
            <a:extLst>
              <a:ext uri="{FF2B5EF4-FFF2-40B4-BE49-F238E27FC236}">
                <a16:creationId xmlns:a16="http://schemas.microsoft.com/office/drawing/2014/main" id="{12040C13-86BF-7B37-AF3D-9C4837D41D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2625" y="2948509"/>
            <a:ext cx="914400" cy="914400"/>
          </a:xfrm>
          <a:prstGeom prst="rect">
            <a:avLst/>
          </a:prstGeom>
        </p:spPr>
      </p:pic>
      <p:pic>
        <p:nvPicPr>
          <p:cNvPr id="22" name="Graphic 21" descr="Verbindingen met effen opvulling">
            <a:extLst>
              <a:ext uri="{FF2B5EF4-FFF2-40B4-BE49-F238E27FC236}">
                <a16:creationId xmlns:a16="http://schemas.microsoft.com/office/drawing/2014/main" id="{100926A5-9438-530E-571A-436359158B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7020" y="45401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240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91F7F45-CBA3-9274-2F06-9005A6E4E2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Personeelsmonitor</a:t>
            </a:r>
            <a:endParaRPr lang="en-NL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AD1E3E1-4822-71C2-2D3E-4277703FA5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personeelsmonitor@aeno.nl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559450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8B7A6-E083-2260-E836-B11189EF6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bg1"/>
                </a:solidFill>
              </a:rPr>
              <a:t>Omdat je soms vooruit moet denken.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0FD710E-F4AD-6E41-1E4A-F11EB27DB46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7" t="7804" r="16957" b="17546"/>
          <a:stretch/>
        </p:blipFill>
        <p:spPr>
          <a:xfrm>
            <a:off x="0" y="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465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AC99-F59A-F2A0-35A6-C0AA1B744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D31AB43-8B8A-BEAC-3EC6-5A7F481F8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Century Gothic"/>
              </a:rPr>
              <a:t>1.  Groei zet door, maar in </a:t>
            </a:r>
            <a:r>
              <a:rPr lang="nl-NL" dirty="0">
                <a:latin typeface="Century Gothic"/>
              </a:rPr>
              <a:t>lager tempo</a:t>
            </a:r>
            <a:br>
              <a:rPr lang="nl-NL" dirty="0">
                <a:latin typeface="Century Gothic"/>
              </a:rPr>
            </a:br>
            <a:endParaRPr lang="nl-NL" sz="27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803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475F8-93F0-0757-D8A7-3F85C59CE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Bezetting steeg naar 207.950            medewerkers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11F2F88B-3BEB-D36C-3D94-9754F4690BC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219358" y="1217677"/>
            <a:ext cx="11176581" cy="628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73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91A11-208F-8183-F2A3-8B3AB8BF7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Groei minder vanuit taken, meer          door ‘verambtelijking’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BF82CE5-B701-007A-C367-6129A6B3D4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9559" y="-1548549"/>
            <a:ext cx="15727832" cy="884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36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DCFE4C-72D0-ADA7-E223-A560574A3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grip op externe inzet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0EB53CAF-3522-7A62-76AC-3DD64C42648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429269" y="-342908"/>
            <a:ext cx="13411898" cy="754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61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DFDD4-D08C-3235-0FDD-7D59B5FB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Minder gemeenten verwachten          verdere groei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C69CC650-3804-37B8-23F6-0C209BFBC3B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77" y="-159925"/>
            <a:ext cx="14142857" cy="795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32854"/>
      </p:ext>
    </p:extLst>
  </p:cSld>
  <p:clrMapOvr>
    <a:masterClrMapping/>
  </p:clrMapOvr>
</p:sld>
</file>

<file path=ppt/theme/theme1.xml><?xml version="1.0" encoding="utf-8"?>
<a:theme xmlns:a="http://schemas.openxmlformats.org/drawingml/2006/main" name="A&amp;O fonds">
  <a:themeElements>
    <a:clrScheme name="Custom 53">
      <a:dk1>
        <a:srgbClr val="201E5B"/>
      </a:dk1>
      <a:lt1>
        <a:srgbClr val="FFFFFF"/>
      </a:lt1>
      <a:dk2>
        <a:srgbClr val="41F7AC"/>
      </a:dk2>
      <a:lt2>
        <a:srgbClr val="A3D8E7"/>
      </a:lt2>
      <a:accent1>
        <a:srgbClr val="F9364C"/>
      </a:accent1>
      <a:accent2>
        <a:srgbClr val="F3F2E6"/>
      </a:accent2>
      <a:accent3>
        <a:srgbClr val="50C6D9"/>
      </a:accent3>
      <a:accent4>
        <a:srgbClr val="00AE78"/>
      </a:accent4>
      <a:accent5>
        <a:srgbClr val="FFB90B"/>
      </a:accent5>
      <a:accent6>
        <a:srgbClr val="D5BC93"/>
      </a:accent6>
      <a:hlink>
        <a:srgbClr val="F1736D"/>
      </a:hlink>
      <a:folHlink>
        <a:srgbClr val="918DB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PPT2016-TakeATourTemplate-Revised2018Feb.potx" id="{F31BF39D-3D32-47FC-BFF2-1B27195AA4EF}" vid="{4B0EA534-3CB1-4DB9-8EE1-8E35FBC6C0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7f5d49-c9ab-4dc5-97bb-a6608c80d292">
      <Terms xmlns="http://schemas.microsoft.com/office/infopath/2007/PartnerControls"/>
    </lcf76f155ced4ddcb4097134ff3c332f>
    <TaxCatchAll xmlns="6b013a9b-175e-4a55-92ab-d0fcc22ee51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A54F322F333C469751A0A1724DAA52" ma:contentTypeVersion="14" ma:contentTypeDescription="Een nieuw document maken." ma:contentTypeScope="" ma:versionID="01945dc0be4d94e55214ffa8e9862517">
  <xsd:schema xmlns:xsd="http://www.w3.org/2001/XMLSchema" xmlns:xs="http://www.w3.org/2001/XMLSchema" xmlns:p="http://schemas.microsoft.com/office/2006/metadata/properties" xmlns:ns2="327f5d49-c9ab-4dc5-97bb-a6608c80d292" xmlns:ns3="6b013a9b-175e-4a55-92ab-d0fcc22ee51a" targetNamespace="http://schemas.microsoft.com/office/2006/metadata/properties" ma:root="true" ma:fieldsID="b523dd6265971cf28a7512ca7a31aa78" ns2:_="" ns3:_="">
    <xsd:import namespace="327f5d49-c9ab-4dc5-97bb-a6608c80d292"/>
    <xsd:import namespace="6b013a9b-175e-4a55-92ab-d0fcc22ee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7f5d49-c9ab-4dc5-97bb-a6608c80d2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36dc5d3-1c25-416d-9ff8-30d8d33104e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13a9b-175e-4a55-92ab-d0fcc22ee5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2d4ec00-7d0b-452c-a7c6-667c8a70bd36}" ma:internalName="TaxCatchAll" ma:showField="CatchAllData" ma:web="6b013a9b-175e-4a55-92ab-d0fcc22ee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3B8BD-CAAF-40C0-9475-E21CA5D10736}">
  <ds:schemaRefs>
    <ds:schemaRef ds:uri="http://schemas.openxmlformats.org/package/2006/metadata/core-properties"/>
    <ds:schemaRef ds:uri="http://purl.org/dc/terms/"/>
    <ds:schemaRef ds:uri="6b013a9b-175e-4a55-92ab-d0fcc22ee51a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27f5d49-c9ab-4dc5-97bb-a6608c80d29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87F10F-5545-47A7-BFB2-D1FC53D2A1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7f5d49-c9ab-4dc5-97bb-a6608c80d292"/>
    <ds:schemaRef ds:uri="6b013a9b-175e-4a55-92ab-d0fcc22ee5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3FB7A9-97A9-41E7-8E6C-DEAB6AC793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WelcomeDoc</Template>
  <TotalTime>436</TotalTime>
  <Words>564</Words>
  <Application>Microsoft Office PowerPoint</Application>
  <PresentationFormat>Breedbeeld</PresentationFormat>
  <Paragraphs>112</Paragraphs>
  <Slides>47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47</vt:i4>
      </vt:variant>
    </vt:vector>
  </HeadingPairs>
  <TitlesOfParts>
    <vt:vector size="52" baseType="lpstr">
      <vt:lpstr>Arial</vt:lpstr>
      <vt:lpstr>Arial,Sans-Serif</vt:lpstr>
      <vt:lpstr>Calibri</vt:lpstr>
      <vt:lpstr>Century Gothic</vt:lpstr>
      <vt:lpstr>A&amp;O fonds</vt:lpstr>
      <vt:lpstr>HR-data in beweging </vt:lpstr>
      <vt:lpstr>Vandaag</vt:lpstr>
      <vt:lpstr>Inzicht -                     Belangrijkste resultaten Personeelsmonitor 2025</vt:lpstr>
      <vt:lpstr>Personeelsmonitor Gemeenten</vt:lpstr>
      <vt:lpstr>1.  Groei zet door, maar in lager tempo </vt:lpstr>
      <vt:lpstr>Bezetting steeg naar 207.950            medewerkers</vt:lpstr>
      <vt:lpstr>Groei minder vanuit taken, meer          door ‘verambtelijking’</vt:lpstr>
      <vt:lpstr>Meer grip op externe inzet</vt:lpstr>
      <vt:lpstr>Minder gemeenten verwachten          verdere groei</vt:lpstr>
      <vt:lpstr>Verwachte groei vooral in                                           Ruimtelijke ordening, ICT en Wonen</vt:lpstr>
      <vt:lpstr>Juist waar personeelstekorten het                      meest voelbaar zijn </vt:lpstr>
      <vt:lpstr>Personeelstekorten blijven een    belangrijk vraagstuk</vt:lpstr>
      <vt:lpstr>2.  Gemiddelde leeftijd daalt, vergrijzing blijft groot</vt:lpstr>
      <vt:lpstr>Gemiddelde leeftijd naar 46,2                        jaar </vt:lpstr>
      <vt:lpstr>Gemeentelijk personeelsbestand                 meer vergrijsd</vt:lpstr>
      <vt:lpstr>Minder dynamiek, meer                              stabiliteit</vt:lpstr>
      <vt:lpstr>Arbeidsvoorwaarden vaker reden             voor vertrek</vt:lpstr>
      <vt:lpstr>Jongeren missen                     carrièreperspectief</vt:lpstr>
      <vt:lpstr>3. Verzuim op hoogste niveau in 20 jaar</vt:lpstr>
      <vt:lpstr>Hoger dan landelijk gemiddelde</vt:lpstr>
      <vt:lpstr>Stijging het sterkst bij grotere                   gemeenten</vt:lpstr>
      <vt:lpstr>Toename vooral in langdurig  verzuim</vt:lpstr>
      <vt:lpstr>Opvallende stijging medewerkers                  25 - 45 jaar en bij vrouwen </vt:lpstr>
      <vt:lpstr>Werkdruk, -stress en privésituatie                vaker oorzaak </vt:lpstr>
      <vt:lpstr>Samenvatting</vt:lpstr>
      <vt:lpstr>Overzicht -                                              De mogelijkheden van Personeelsmonitor dashboard</vt:lpstr>
      <vt:lpstr>Personeelsmonitor Dashboard  </vt:lpstr>
      <vt:lpstr>Nog geen account?</vt:lpstr>
      <vt:lpstr>Ervaring –                          Zelf werken met dashboard</vt:lpstr>
      <vt:lpstr>Basis</vt:lpstr>
      <vt:lpstr>Aan de slag!</vt:lpstr>
      <vt:lpstr>Benchmarken: 4 niveaus</vt:lpstr>
      <vt:lpstr>Aan de slag!</vt:lpstr>
      <vt:lpstr>Tips &amp; Tricks</vt:lpstr>
      <vt:lpstr>Vergelijkingsmodule</vt:lpstr>
      <vt:lpstr>Hulp nodig?</vt:lpstr>
      <vt:lpstr>Binnenkort - Prognosetool</vt:lpstr>
      <vt:lpstr>Toepassing –                               Hoe gemeenten Personeelsmonitor-cijfers gebruiken </vt:lpstr>
      <vt:lpstr>PowerPoint-presentatie</vt:lpstr>
      <vt:lpstr>Praktijkvoorbeelden</vt:lpstr>
      <vt:lpstr>Inspiratie – Praktijkvoorbeelden van HR-analytics </vt:lpstr>
      <vt:lpstr>Van cijfers naar datagedreven                   advies</vt:lpstr>
      <vt:lpstr>Praktijkvoorbeelden</vt:lpstr>
      <vt:lpstr>A&amp;O hulp bij (datagedreven)           strategische keuzes</vt:lpstr>
      <vt:lpstr>Meer informatie</vt:lpstr>
      <vt:lpstr>PowerPoint-presentatie</vt:lpstr>
      <vt:lpstr>Omdat je soms vooruit moet denken.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A&amp;O fonds Gemeenten</dc:title>
  <dc:subject>Standaardpowerpoint</dc:subject>
  <dc:creator>Bastiaan van de Werk</dc:creator>
  <cp:keywords/>
  <dc:description>Bastiaan@vandewerk.nl</dc:description>
  <cp:lastModifiedBy>Eveline van Leeuwen | A&amp;O fonds Gemeenten</cp:lastModifiedBy>
  <cp:revision>36</cp:revision>
  <dcterms:created xsi:type="dcterms:W3CDTF">2019-01-15T13:17:09Z</dcterms:created>
  <dcterms:modified xsi:type="dcterms:W3CDTF">2026-06-08T12:01:05Z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v-rimour@microsoft.com</vt:lpwstr>
  </property>
  <property fmtid="{D5CDD505-2E9C-101B-9397-08002B2CF9AE}" pid="5" name="MSIP_Label_f42aa342-8706-4288-bd11-ebb85995028c_SetDate">
    <vt:lpwstr>2018-02-19T06:21:30.1318915Z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  <property fmtid="{D5CDD505-2E9C-101B-9397-08002B2CF9AE}" pid="10" name="ContentTypeId">
    <vt:lpwstr>0x01010031A54F322F333C469751A0A1724DAA52</vt:lpwstr>
  </property>
  <property fmtid="{D5CDD505-2E9C-101B-9397-08002B2CF9AE}" pid="11" name="MediaServiceImageTags">
    <vt:lpwstr/>
  </property>
</Properties>
</file>