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0"/>
  </p:notesMasterIdLst>
  <p:handoutMasterIdLst>
    <p:handoutMasterId r:id="rId21"/>
  </p:handoutMasterIdLst>
  <p:sldIdLst>
    <p:sldId id="1039" r:id="rId5"/>
    <p:sldId id="273" r:id="rId6"/>
    <p:sldId id="838" r:id="rId7"/>
    <p:sldId id="510" r:id="rId8"/>
    <p:sldId id="1012" r:id="rId9"/>
    <p:sldId id="1035" r:id="rId10"/>
    <p:sldId id="1023" r:id="rId11"/>
    <p:sldId id="1016" r:id="rId12"/>
    <p:sldId id="1031" r:id="rId13"/>
    <p:sldId id="1036" r:id="rId14"/>
    <p:sldId id="1037" r:id="rId15"/>
    <p:sldId id="1009" r:id="rId16"/>
    <p:sldId id="1038" r:id="rId17"/>
    <p:sldId id="1002"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kom" id="{E75E278A-FF0E-49A4-B170-79828D63BBAD}">
          <p14:sldIdLst>
            <p14:sldId id="1039"/>
            <p14:sldId id="273"/>
            <p14:sldId id="838"/>
            <p14:sldId id="510"/>
            <p14:sldId id="1012"/>
            <p14:sldId id="1035"/>
            <p14:sldId id="1023"/>
            <p14:sldId id="1016"/>
            <p14:sldId id="1031"/>
            <p14:sldId id="1036"/>
            <p14:sldId id="1037"/>
            <p14:sldId id="1009"/>
            <p14:sldId id="1038"/>
            <p14:sldId id="1002"/>
          </p14:sldIdLst>
        </p14:section>
        <p14:section name="Standaard pagina" id="{B9B51309-D148-4332-87C2-07BE32FBCA3B}">
          <p14:sldIdLst/>
        </p14:section>
        <p14:section name="Standaard pagina met illustratie" id="{4DD6C464-E629-49F4-A335-C96BFB1463CD}">
          <p14:sldIdLst/>
        </p14:section>
        <p14:section name="Vaste einddia" id="{A68ACBD1-9E52-4E10-A1CF-F7DAE33C4559}">
          <p14:sldIdLst>
            <p14:sldId id="2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1E5B"/>
    <a:srgbClr val="F8F8F8"/>
    <a:srgbClr val="42F7AC"/>
    <a:srgbClr val="B1EDE8"/>
    <a:srgbClr val="F4F2E6"/>
    <a:srgbClr val="3D387D"/>
    <a:srgbClr val="EBEBEB"/>
    <a:srgbClr val="D24726"/>
    <a:srgbClr val="D2B4A6"/>
    <a:srgbClr val="734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447" autoAdjust="0"/>
  </p:normalViewPr>
  <p:slideViewPr>
    <p:cSldViewPr snapToGrid="0">
      <p:cViewPr varScale="1">
        <p:scale>
          <a:sx n="98" d="100"/>
          <a:sy n="98" d="100"/>
        </p:scale>
        <p:origin x="1014" y="114"/>
      </p:cViewPr>
      <p:guideLst>
        <p:guide orient="horz" pos="2160"/>
        <p:guide pos="3840"/>
      </p:guideLst>
    </p:cSldViewPr>
  </p:slideViewPr>
  <p:outlineViewPr>
    <p:cViewPr>
      <p:scale>
        <a:sx n="33" d="100"/>
        <a:sy n="33" d="100"/>
      </p:scale>
      <p:origin x="0" y="0"/>
    </p:cViewPr>
  </p:outlineViewPr>
  <p:notesTextViewPr>
    <p:cViewPr>
      <p:scale>
        <a:sx n="1" d="1"/>
        <a:sy n="1" d="1"/>
      </p:scale>
      <p:origin x="0" y="-168"/>
    </p:cViewPr>
  </p:notesTextViewPr>
  <p:sorterViewPr>
    <p:cViewPr>
      <p:scale>
        <a:sx n="66" d="100"/>
        <a:sy n="66" d="100"/>
      </p:scale>
      <p:origin x="0" y="0"/>
    </p:cViewPr>
  </p:sorterViewPr>
  <p:notesViewPr>
    <p:cSldViewPr snapToGrid="0">
      <p:cViewPr varScale="1">
        <p:scale>
          <a:sx n="108" d="100"/>
          <a:sy n="108" d="100"/>
        </p:scale>
        <p:origin x="3488"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marie Schrijen | A&amp;O fonds Gemeenten" userId="d13cb1cf-b7fb-4e26-8c90-21596d41fdd2" providerId="ADAL" clId="{255397DD-6A4A-4620-B7F7-66AA9869C919}"/>
    <pc:docChg chg="custSel addSld modSld sldOrd modSection">
      <pc:chgData name="Annemarie Schrijen | A&amp;O fonds Gemeenten" userId="d13cb1cf-b7fb-4e26-8c90-21596d41fdd2" providerId="ADAL" clId="{255397DD-6A4A-4620-B7F7-66AA9869C919}" dt="2023-10-09T09:31:56.579" v="657" actId="20577"/>
      <pc:docMkLst>
        <pc:docMk/>
      </pc:docMkLst>
      <pc:sldChg chg="modNotesTx">
        <pc:chgData name="Annemarie Schrijen | A&amp;O fonds Gemeenten" userId="d13cb1cf-b7fb-4e26-8c90-21596d41fdd2" providerId="ADAL" clId="{255397DD-6A4A-4620-B7F7-66AA9869C919}" dt="2023-10-09T09:31:56.579" v="657" actId="20577"/>
        <pc:sldMkLst>
          <pc:docMk/>
          <pc:sldMk cId="3932566400" sldId="1035"/>
        </pc:sldMkLst>
      </pc:sldChg>
      <pc:sldChg chg="modSp new mod ord">
        <pc:chgData name="Annemarie Schrijen | A&amp;O fonds Gemeenten" userId="d13cb1cf-b7fb-4e26-8c90-21596d41fdd2" providerId="ADAL" clId="{255397DD-6A4A-4620-B7F7-66AA9869C919}" dt="2023-10-09T09:31:03.152" v="631" actId="20577"/>
        <pc:sldMkLst>
          <pc:docMk/>
          <pc:sldMk cId="2769662117" sldId="1039"/>
        </pc:sldMkLst>
        <pc:spChg chg="mod">
          <ac:chgData name="Annemarie Schrijen | A&amp;O fonds Gemeenten" userId="d13cb1cf-b7fb-4e26-8c90-21596d41fdd2" providerId="ADAL" clId="{255397DD-6A4A-4620-B7F7-66AA9869C919}" dt="2023-10-09T09:28:06.446" v="35" actId="20577"/>
          <ac:spMkLst>
            <pc:docMk/>
            <pc:sldMk cId="2769662117" sldId="1039"/>
            <ac:spMk id="2" creationId="{563C0C49-D4A3-9E44-B821-C631DCDA068C}"/>
          </ac:spMkLst>
        </pc:spChg>
        <pc:spChg chg="mod">
          <ac:chgData name="Annemarie Schrijen | A&amp;O fonds Gemeenten" userId="d13cb1cf-b7fb-4e26-8c90-21596d41fdd2" providerId="ADAL" clId="{255397DD-6A4A-4620-B7F7-66AA9869C919}" dt="2023-10-09T09:31:03.152" v="631" actId="20577"/>
          <ac:spMkLst>
            <pc:docMk/>
            <pc:sldMk cId="2769662117" sldId="1039"/>
            <ac:spMk id="3" creationId="{1E07C398-C895-B4F4-09DB-22016304C7E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FD8657-D98E-FC42-A24D-4BB1D2027C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00B05DA-186E-5B43-B6A0-1F5B3FA0AD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A14E21-E0BF-6B4A-B09B-B61201E9ED3A}" type="datetimeFigureOut">
              <a:rPr lang="en-US" smtClean="0"/>
              <a:t>10/9/2023</a:t>
            </a:fld>
            <a:endParaRPr lang="en-US"/>
          </a:p>
        </p:txBody>
      </p:sp>
      <p:sp>
        <p:nvSpPr>
          <p:cNvPr id="4" name="Footer Placeholder 3">
            <a:extLst>
              <a:ext uri="{FF2B5EF4-FFF2-40B4-BE49-F238E27FC236}">
                <a16:creationId xmlns:a16="http://schemas.microsoft.com/office/drawing/2014/main" id="{E4A01889-75D2-6548-80A9-1D89E0B168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E24D27C-45FB-334D-84F0-AFA6737860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FFEC32-0455-DD4E-82B2-FD038F51DF3F}" type="slidenum">
              <a:rPr lang="en-US" smtClean="0"/>
              <a:t>‹nr.›</a:t>
            </a:fld>
            <a:endParaRPr lang="en-US"/>
          </a:p>
        </p:txBody>
      </p:sp>
    </p:spTree>
    <p:extLst>
      <p:ext uri="{BB962C8B-B14F-4D97-AF65-F5344CB8AC3E}">
        <p14:creationId xmlns:p14="http://schemas.microsoft.com/office/powerpoint/2010/main" val="4192052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10/9/2023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‹nr.›</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dirty="0"/>
              <a:t>Doel: Ophalen van informatie wat de gemeente concreet kan doen om duurzame inzetbaarheid te vergroten binnen de organisatie. </a:t>
            </a:r>
          </a:p>
          <a:p>
            <a:pPr marL="0" marR="0" indent="0" algn="l" defTabSz="914400" rtl="0" eaLnBrk="0" fontAlgn="base" latinLnBrk="0" hangingPunct="0">
              <a:lnSpc>
                <a:spcPct val="100000"/>
              </a:lnSpc>
              <a:spcBef>
                <a:spcPct val="30000"/>
              </a:spcBef>
              <a:spcAft>
                <a:spcPct val="0"/>
              </a:spcAft>
              <a:buClrTx/>
              <a:buSzTx/>
              <a:buFontTx/>
              <a:buNone/>
              <a:tabLst/>
              <a:defRPr/>
            </a:pPr>
            <a:r>
              <a:rPr lang="nl-NL" dirty="0"/>
              <a:t>Resultaat: de gemeente heeft input opgehaald bij een groep medewerkers, die een afspiegeling zijn van de organisatie, waarmee zij concrete acties verder kunnen ontwikkelen en vormgeven gericht op het vergroten van duurzame inzetbaarheid.  </a:t>
            </a:r>
          </a:p>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2</a:t>
            </a:fld>
            <a:endParaRPr lang="en-US"/>
          </a:p>
        </p:txBody>
      </p:sp>
    </p:spTree>
    <p:extLst>
      <p:ext uri="{BB962C8B-B14F-4D97-AF65-F5344CB8AC3E}">
        <p14:creationId xmlns:p14="http://schemas.microsoft.com/office/powerpoint/2010/main" val="2370055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000" i="0" dirty="0">
                <a:latin typeface="+mn-lt"/>
                <a:ea typeface="+mn-ea"/>
                <a:cs typeface="+mn-cs"/>
              </a:rPr>
              <a:t>Doel: verzamelen van relevante, belangrijke organisatiefactoren/gedrag en kenmerken die duurzame inzetbaarheid vergroten</a:t>
            </a:r>
          </a:p>
          <a:p>
            <a:pPr marL="171450" indent="-171450">
              <a:buFont typeface="Arial" panose="020B0604020202020204" pitchFamily="34" charset="0"/>
              <a:buChar char="•"/>
            </a:pPr>
            <a:r>
              <a:rPr lang="nl-NL" sz="1000" dirty="0"/>
              <a:t>Deelnemers gaan eerst zelf aan de slag met deze vragen. Zij noteren de antwoorden op post-its.</a:t>
            </a:r>
          </a:p>
          <a:p>
            <a:pPr marL="171450" indent="-171450">
              <a:buFont typeface="Arial" panose="020B0604020202020204" pitchFamily="34" charset="0"/>
              <a:buChar char="•"/>
            </a:pPr>
            <a:r>
              <a:rPr lang="nl-NL" sz="1000" dirty="0"/>
              <a:t>Vervolgens gaan de deelnemers in twee groepen alle post-its verzamelen, toelichten en groeperen</a:t>
            </a:r>
          </a:p>
          <a:p>
            <a:endParaRPr lang="nl-NL" dirty="0"/>
          </a:p>
        </p:txBody>
      </p:sp>
      <p:sp>
        <p:nvSpPr>
          <p:cNvPr id="4" name="Tijdelijke aanduiding voor dianummer 3"/>
          <p:cNvSpPr>
            <a:spLocks noGrp="1"/>
          </p:cNvSpPr>
          <p:nvPr>
            <p:ph type="sldNum" sz="quarter" idx="5"/>
          </p:nvPr>
        </p:nvSpPr>
        <p:spPr/>
        <p:txBody>
          <a:bodyPr/>
          <a:lstStyle/>
          <a:p>
            <a:pPr>
              <a:defRPr/>
            </a:pPr>
            <a:fld id="{E7245AC4-BFBC-8E42-B561-7B888266682C}" type="slidenum">
              <a:rPr lang="en-US" smtClean="0"/>
              <a:pPr>
                <a:defRPr/>
              </a:pPr>
              <a:t>11</a:t>
            </a:fld>
            <a:endParaRPr lang="en-US"/>
          </a:p>
        </p:txBody>
      </p:sp>
    </p:spTree>
    <p:extLst>
      <p:ext uri="{BB962C8B-B14F-4D97-AF65-F5344CB8AC3E}">
        <p14:creationId xmlns:p14="http://schemas.microsoft.com/office/powerpoint/2010/main" val="1399654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Doel: samenvatten wat er allemaal is opgehaald en prioriteren.</a:t>
            </a:r>
          </a:p>
          <a:p>
            <a:pPr marL="171450" indent="-171450">
              <a:buFont typeface="Arial" panose="020B0604020202020204" pitchFamily="34" charset="0"/>
              <a:buChar char="•"/>
            </a:pPr>
            <a:r>
              <a:rPr lang="nl-NL" dirty="0"/>
              <a:t>Facilitator vat samen welke stappen er allemaal gezet zijn gedurende de ontwerpsessie</a:t>
            </a:r>
          </a:p>
          <a:p>
            <a:pPr marL="171450" indent="-171450">
              <a:buFont typeface="Arial" panose="020B0604020202020204" pitchFamily="34" charset="0"/>
              <a:buChar char="•"/>
            </a:pPr>
            <a:r>
              <a:rPr lang="nl-NL" dirty="0"/>
              <a:t>Facilitator inventariseert wat er echt niet mag ontbreken</a:t>
            </a:r>
          </a:p>
          <a:p>
            <a:pPr marL="171450" indent="-171450">
              <a:buFont typeface="Arial" panose="020B0604020202020204" pitchFamily="34" charset="0"/>
              <a:buChar char="•"/>
            </a:pPr>
            <a:r>
              <a:rPr lang="nl-NL" dirty="0"/>
              <a:t>Facilitator haalt op wat de volgende acties zijn in het proces naar concrete interventies op gebied van DI</a:t>
            </a:r>
          </a:p>
          <a:p>
            <a:pPr marL="171450" indent="-171450">
              <a:buFont typeface="Arial" panose="020B0604020202020204" pitchFamily="34" charset="0"/>
              <a:buChar char="•"/>
            </a:pPr>
            <a:r>
              <a:rPr lang="nl-NL" dirty="0"/>
              <a:t>Gezamenlijk afsluiten met een pakkende slogan voor duurzame inzetbaarheid binnen de gemeente</a:t>
            </a:r>
          </a:p>
        </p:txBody>
      </p:sp>
      <p:sp>
        <p:nvSpPr>
          <p:cNvPr id="4" name="Tijdelijke aanduiding voor dianummer 3"/>
          <p:cNvSpPr>
            <a:spLocks noGrp="1"/>
          </p:cNvSpPr>
          <p:nvPr>
            <p:ph type="sldNum" sz="quarter" idx="5"/>
          </p:nvPr>
        </p:nvSpPr>
        <p:spPr/>
        <p:txBody>
          <a:bodyPr/>
          <a:lstStyle/>
          <a:p>
            <a:pPr>
              <a:defRPr/>
            </a:pPr>
            <a:fld id="{E7245AC4-BFBC-8E42-B561-7B888266682C}" type="slidenum">
              <a:rPr lang="en-US" smtClean="0"/>
              <a:pPr>
                <a:defRPr/>
              </a:pPr>
              <a:t>12</a:t>
            </a:fld>
            <a:endParaRPr lang="en-US"/>
          </a:p>
        </p:txBody>
      </p:sp>
    </p:spTree>
    <p:extLst>
      <p:ext uri="{BB962C8B-B14F-4D97-AF65-F5344CB8AC3E}">
        <p14:creationId xmlns:p14="http://schemas.microsoft.com/office/powerpoint/2010/main" val="1916810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Doel: afspraken maken en vastleggen over wat, wie en wanneer van de vervolgacties. </a:t>
            </a:r>
          </a:p>
        </p:txBody>
      </p:sp>
      <p:sp>
        <p:nvSpPr>
          <p:cNvPr id="4" name="Tijdelijke aanduiding voor dianummer 3"/>
          <p:cNvSpPr>
            <a:spLocks noGrp="1"/>
          </p:cNvSpPr>
          <p:nvPr>
            <p:ph type="sldNum" sz="quarter" idx="5"/>
          </p:nvPr>
        </p:nvSpPr>
        <p:spPr/>
        <p:txBody>
          <a:bodyPr/>
          <a:lstStyle/>
          <a:p>
            <a:pPr>
              <a:defRPr/>
            </a:pPr>
            <a:fld id="{E7245AC4-BFBC-8E42-B561-7B888266682C}" type="slidenum">
              <a:rPr lang="en-US" smtClean="0"/>
              <a:pPr>
                <a:defRPr/>
              </a:pPr>
              <a:t>13</a:t>
            </a:fld>
            <a:endParaRPr lang="en-US"/>
          </a:p>
        </p:txBody>
      </p:sp>
    </p:spTree>
    <p:extLst>
      <p:ext uri="{BB962C8B-B14F-4D97-AF65-F5344CB8AC3E}">
        <p14:creationId xmlns:p14="http://schemas.microsoft.com/office/powerpoint/2010/main" val="2732694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15</a:t>
            </a:fld>
            <a:endParaRPr lang="en-US"/>
          </a:p>
        </p:txBody>
      </p:sp>
    </p:spTree>
    <p:extLst>
      <p:ext uri="{BB962C8B-B14F-4D97-AF65-F5344CB8AC3E}">
        <p14:creationId xmlns:p14="http://schemas.microsoft.com/office/powerpoint/2010/main" val="2640385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Programma van ontwerpsessie</a:t>
            </a:r>
          </a:p>
        </p:txBody>
      </p:sp>
      <p:sp>
        <p:nvSpPr>
          <p:cNvPr id="4" name="Tijdelijke aanduiding voor dianummer 3"/>
          <p:cNvSpPr>
            <a:spLocks noGrp="1"/>
          </p:cNvSpPr>
          <p:nvPr>
            <p:ph type="sldNum" sz="quarter" idx="5"/>
          </p:nvPr>
        </p:nvSpPr>
        <p:spPr/>
        <p:txBody>
          <a:bodyPr/>
          <a:lstStyle/>
          <a:p>
            <a:pPr>
              <a:defRPr/>
            </a:pPr>
            <a:fld id="{E7245AC4-BFBC-8E42-B561-7B888266682C}" type="slidenum">
              <a:rPr lang="en-US" smtClean="0"/>
              <a:pPr>
                <a:defRPr/>
              </a:pPr>
              <a:t>3</a:t>
            </a:fld>
            <a:endParaRPr lang="en-US"/>
          </a:p>
        </p:txBody>
      </p:sp>
    </p:spTree>
    <p:extLst>
      <p:ext uri="{BB962C8B-B14F-4D97-AF65-F5344CB8AC3E}">
        <p14:creationId xmlns:p14="http://schemas.microsoft.com/office/powerpoint/2010/main" val="778172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Doel: elkaar beter leren kennen en positieve focus genereren. </a:t>
            </a:r>
          </a:p>
        </p:txBody>
      </p:sp>
      <p:sp>
        <p:nvSpPr>
          <p:cNvPr id="4" name="Tijdelijke aanduiding voor dianummer 3"/>
          <p:cNvSpPr>
            <a:spLocks noGrp="1"/>
          </p:cNvSpPr>
          <p:nvPr>
            <p:ph type="sldNum" sz="quarter" idx="5"/>
          </p:nvPr>
        </p:nvSpPr>
        <p:spPr/>
        <p:txBody>
          <a:bodyPr/>
          <a:lstStyle/>
          <a:p>
            <a:pPr>
              <a:defRPr/>
            </a:pPr>
            <a:fld id="{E7245AC4-BFBC-8E42-B561-7B888266682C}" type="slidenum">
              <a:rPr lang="en-US" smtClean="0"/>
              <a:pPr>
                <a:defRPr/>
              </a:pPr>
              <a:t>4</a:t>
            </a:fld>
            <a:endParaRPr lang="en-US"/>
          </a:p>
        </p:txBody>
      </p:sp>
    </p:spTree>
    <p:extLst>
      <p:ext uri="{BB962C8B-B14F-4D97-AF65-F5344CB8AC3E}">
        <p14:creationId xmlns:p14="http://schemas.microsoft.com/office/powerpoint/2010/main" val="2184571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Doel: nader verkennen van het onderwerp duurzame inzetbaarheid door 3 prikkelende vragen.</a:t>
            </a:r>
          </a:p>
          <a:p>
            <a:r>
              <a:rPr lang="nl-NL" dirty="0"/>
              <a:t>Opdracht Op pad in de natuur: </a:t>
            </a:r>
          </a:p>
          <a:p>
            <a:pPr marL="171450" indent="-171450">
              <a:buFont typeface="Arial" panose="020B0604020202020204" pitchFamily="34" charset="0"/>
              <a:buChar char="•"/>
            </a:pPr>
            <a:r>
              <a:rPr lang="nl-NL" dirty="0"/>
              <a:t>De deelnemers gaan 30 minuten wandelen in tweetallen.</a:t>
            </a:r>
          </a:p>
          <a:p>
            <a:pPr marL="171450" indent="-171450">
              <a:buFont typeface="Arial" panose="020B0604020202020204" pitchFamily="34" charset="0"/>
              <a:buChar char="•"/>
            </a:pPr>
            <a:r>
              <a:rPr lang="nl-NL" dirty="0"/>
              <a:t>De facilitator loopt mee, bewaakt de tijd en stelt de vragen. </a:t>
            </a:r>
          </a:p>
          <a:p>
            <a:pPr marL="171450" indent="-171450">
              <a:buFont typeface="Arial" panose="020B0604020202020204" pitchFamily="34" charset="0"/>
              <a:buChar char="•"/>
            </a:pPr>
            <a:r>
              <a:rPr lang="nl-NL" dirty="0"/>
              <a:t>Iedere 10 minuten wordt er een nieuwe vraag aan de deelnemers voorgelegd en wisselen de deelnemers van partner. </a:t>
            </a:r>
          </a:p>
          <a:p>
            <a:pPr marL="171450" indent="-171450">
              <a:buFont typeface="Arial" panose="020B0604020202020204" pitchFamily="34" charset="0"/>
              <a:buChar char="•"/>
            </a:pPr>
            <a:r>
              <a:rPr lang="nl-NL" dirty="0"/>
              <a:t>Na 30 minuten komen de deelnemers terug op de locatie en noteren ze in steekwoorden op de 3 flappen (</a:t>
            </a:r>
            <a:r>
              <a:rPr lang="nl-NL" i="1" dirty="0"/>
              <a:t>belangrijk, zorg/angst, nodig) </a:t>
            </a:r>
            <a:r>
              <a:rPr lang="nl-NL" dirty="0"/>
              <a:t>wat ze besproken hebben. </a:t>
            </a:r>
          </a:p>
          <a:p>
            <a:pPr marL="171450" indent="-171450">
              <a:buFont typeface="Arial" panose="020B0604020202020204" pitchFamily="34" charset="0"/>
              <a:buChar char="•"/>
            </a:pPr>
            <a:r>
              <a:rPr lang="nl-NL" dirty="0"/>
              <a:t>Vervolgens lopen de deelnemers en de facilitator langs de flappen op zoek naar de overeenkomsten en verschillen. </a:t>
            </a:r>
          </a:p>
          <a:p>
            <a:pPr marL="171450" indent="-171450">
              <a:buFont typeface="Arial" panose="020B0604020202020204" pitchFamily="34" charset="0"/>
              <a:buChar char="•"/>
            </a:pPr>
            <a:r>
              <a:rPr lang="nl-NL" dirty="0"/>
              <a:t>De deelnemers gaan met elkaar in gesprek over de ‘rode draad’ in alles wat er genoemd is. Facilitator faciliteert het goede gesprek hierover. </a:t>
            </a:r>
          </a:p>
          <a:p>
            <a:endParaRPr lang="nl-NL" dirty="0"/>
          </a:p>
          <a:p>
            <a:endParaRPr lang="nl-NL" dirty="0"/>
          </a:p>
          <a:p>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pPr>
              <a:defRPr/>
            </a:pPr>
            <a:fld id="{E7245AC4-BFBC-8E42-B561-7B888266682C}" type="slidenum">
              <a:rPr lang="en-US" smtClean="0"/>
              <a:pPr>
                <a:defRPr/>
              </a:pPr>
              <a:t>5</a:t>
            </a:fld>
            <a:endParaRPr lang="en-US"/>
          </a:p>
        </p:txBody>
      </p:sp>
    </p:spTree>
    <p:extLst>
      <p:ext uri="{BB962C8B-B14F-4D97-AF65-F5344CB8AC3E}">
        <p14:creationId xmlns:p14="http://schemas.microsoft.com/office/powerpoint/2010/main" val="3565459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i="0" dirty="0">
                <a:latin typeface="+mn-lt"/>
                <a:ea typeface="+mn-ea"/>
                <a:cs typeface="+mn-cs"/>
              </a:rPr>
              <a:t>Doel: kennisdelen over duurzame inzetbaarheid en het </a:t>
            </a:r>
            <a:r>
              <a:rPr lang="nl-NL" sz="1800" kern="0" dirty="0">
                <a:effectLst/>
                <a:latin typeface="Verdana" panose="020B0604030504040204" pitchFamily="34" charset="0"/>
                <a:ea typeface="Verdana" panose="020B0604030504040204" pitchFamily="34" charset="0"/>
                <a:cs typeface="Verdana" panose="020B0604030504040204" pitchFamily="34" charset="0"/>
              </a:rPr>
              <a:t>model Stimuleren van Duurzame inzetbaarheid van het A&amp;O fonds Gemeenten</a:t>
            </a:r>
            <a:r>
              <a:rPr lang="nl-NL" dirty="0">
                <a:effectLst/>
              </a:rPr>
              <a:t> </a:t>
            </a:r>
            <a:endParaRPr lang="nl-NL" sz="1200" i="0" dirty="0">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200" dirty="0">
                <a:latin typeface="+mn-lt"/>
                <a:ea typeface="+mn-ea"/>
                <a:cs typeface="+mn-cs"/>
              </a:rPr>
              <a:t>Definitie van duurzame inzetbaarheid geven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200" dirty="0">
                <a:latin typeface="+mn-lt"/>
                <a:ea typeface="+mn-ea"/>
                <a:cs typeface="+mn-cs"/>
              </a:rPr>
              <a:t>Kijk voor de definitie en toelichting van het model DI van het A&amp;O fonds op de volgende link https://www.aeno.nl/duurzame-inzetbaarheid-waarom-wat-en-hoe (tab 2 staat </a:t>
            </a:r>
            <a:r>
              <a:rPr lang="nl-NL" sz="1200">
                <a:latin typeface="+mn-lt"/>
                <a:ea typeface="+mn-ea"/>
                <a:cs typeface="+mn-cs"/>
              </a:rPr>
              <a:t>het model) </a:t>
            </a:r>
            <a:endParaRPr lang="nl-NL" sz="1200" dirty="0">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200" dirty="0">
                <a:latin typeface="+mn-lt"/>
                <a:ea typeface="+mn-ea"/>
                <a:cs typeface="+mn-cs"/>
              </a:rPr>
              <a:t>Toelichting op het model en link leggen met de strategische kaders en doelstellingen </a:t>
            </a:r>
          </a:p>
          <a:p>
            <a:pPr marL="171450" indent="-171450">
              <a:buFont typeface="Arial" panose="020B0604020202020204" pitchFamily="34" charset="0"/>
              <a:buChar char="•"/>
            </a:pPr>
            <a:r>
              <a:rPr lang="nl-NL" sz="1200" dirty="0">
                <a:latin typeface="+mn-lt"/>
                <a:ea typeface="+mn-ea"/>
                <a:cs typeface="+mn-cs"/>
              </a:rPr>
              <a:t>Het samenspel tussen medewerker en organisatie/leidinggevende.</a:t>
            </a:r>
          </a:p>
          <a:p>
            <a:pPr marL="171450" indent="-171450">
              <a:buFont typeface="Arial" panose="020B0604020202020204" pitchFamily="34" charset="0"/>
              <a:buChar char="•"/>
            </a:pPr>
            <a:endParaRPr lang="nl-NL" sz="1200" dirty="0">
              <a:latin typeface="+mn-lt"/>
              <a:ea typeface="+mn-ea"/>
              <a:cs typeface="+mn-cs"/>
            </a:endParaRPr>
          </a:p>
          <a:p>
            <a:pPr marL="171450" indent="-171450">
              <a:buFont typeface="Arial" panose="020B0604020202020204" pitchFamily="34" charset="0"/>
              <a:buChar char="•"/>
            </a:pPr>
            <a:r>
              <a:rPr lang="nl-NL" sz="1200" dirty="0">
                <a:latin typeface="+mn-lt"/>
                <a:ea typeface="+mn-ea"/>
                <a:cs typeface="+mn-cs"/>
              </a:rPr>
              <a:t>NB: als de gemeente een eigen model gebruikt, dan kan dit uiteraard hier gepresenteerd worden. </a:t>
            </a:r>
          </a:p>
          <a:p>
            <a:endParaRPr lang="nl-NL" sz="1400" dirty="0">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pPr>
              <a:defRPr/>
            </a:pPr>
            <a:fld id="{E7245AC4-BFBC-8E42-B561-7B888266682C}" type="slidenum">
              <a:rPr lang="en-US" smtClean="0"/>
              <a:pPr>
                <a:defRPr/>
              </a:pPr>
              <a:t>6</a:t>
            </a:fld>
            <a:endParaRPr lang="en-US"/>
          </a:p>
        </p:txBody>
      </p:sp>
    </p:spTree>
    <p:extLst>
      <p:ext uri="{BB962C8B-B14F-4D97-AF65-F5344CB8AC3E}">
        <p14:creationId xmlns:p14="http://schemas.microsoft.com/office/powerpoint/2010/main" val="2377256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i="0" dirty="0">
                <a:latin typeface="+mn-lt"/>
                <a:ea typeface="+mn-ea"/>
                <a:cs typeface="+mn-cs"/>
              </a:rPr>
              <a:t>Doel: delen van de strategische kaders en doelstellingen van het management op duurzame inzetbaarheid</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i="0" dirty="0">
                <a:latin typeface="+mn-lt"/>
                <a:ea typeface="+mn-ea"/>
                <a:cs typeface="+mn-cs"/>
              </a:rPr>
              <a:t>Onderwerpen om te bespreken/presenteren: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200" i="0" dirty="0">
                <a:latin typeface="+mn-lt"/>
                <a:ea typeface="+mn-ea"/>
                <a:cs typeface="+mn-cs"/>
              </a:rPr>
              <a:t>Wat is DI voor onze organisatie?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200" i="0" dirty="0">
                <a:latin typeface="+mn-lt"/>
                <a:ea typeface="+mn-ea"/>
                <a:cs typeface="+mn-cs"/>
              </a:rPr>
              <a:t>Hoe ziet het management DI?</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200" i="0" dirty="0">
                <a:latin typeface="+mn-lt"/>
                <a:ea typeface="+mn-ea"/>
                <a:cs typeface="+mn-cs"/>
              </a:rPr>
              <a:t>Wat is het belang van DI in de ogen van het management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200" i="0" dirty="0">
                <a:latin typeface="+mn-lt"/>
                <a:ea typeface="+mn-ea"/>
                <a:cs typeface="+mn-cs"/>
              </a:rPr>
              <a:t>Toelichting van de strategische kaders en doelstellingen duurzame inzetbaarheid van de organisatie.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200" i="0" dirty="0">
                <a:latin typeface="+mn-lt"/>
              </a:rPr>
              <a:t>Gebruik hiervoor bijvoorbeeld de output van de Gesprekskaart Strategisch dialoog Duurzame Inzetbaarheid of andere visie en beleidsdocumenten. </a:t>
            </a:r>
          </a:p>
          <a:p>
            <a:endParaRPr lang="nl-NL" dirty="0"/>
          </a:p>
        </p:txBody>
      </p:sp>
      <p:sp>
        <p:nvSpPr>
          <p:cNvPr id="4" name="Tijdelijke aanduiding voor dianummer 3"/>
          <p:cNvSpPr>
            <a:spLocks noGrp="1"/>
          </p:cNvSpPr>
          <p:nvPr>
            <p:ph type="sldNum" sz="quarter" idx="5"/>
          </p:nvPr>
        </p:nvSpPr>
        <p:spPr/>
        <p:txBody>
          <a:bodyPr/>
          <a:lstStyle/>
          <a:p>
            <a:pPr>
              <a:defRPr/>
            </a:pPr>
            <a:fld id="{E7245AC4-BFBC-8E42-B561-7B888266682C}" type="slidenum">
              <a:rPr lang="en-US" smtClean="0"/>
              <a:pPr>
                <a:defRPr/>
              </a:pPr>
              <a:t>7</a:t>
            </a:fld>
            <a:endParaRPr lang="en-US"/>
          </a:p>
        </p:txBody>
      </p:sp>
    </p:spTree>
    <p:extLst>
      <p:ext uri="{BB962C8B-B14F-4D97-AF65-F5344CB8AC3E}">
        <p14:creationId xmlns:p14="http://schemas.microsoft.com/office/powerpoint/2010/main" val="884479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000" i="0" dirty="0">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000" i="0" dirty="0">
                <a:latin typeface="+mn-lt"/>
                <a:ea typeface="+mn-ea"/>
                <a:cs typeface="+mn-cs"/>
              </a:rPr>
              <a:t>Doel: de input uit de opdracht Op pad koppelen aan de elementen van duurzame inzetbaarheid</a:t>
            </a:r>
          </a:p>
          <a:p>
            <a:r>
              <a:rPr lang="nl-NL" dirty="0"/>
              <a:t>Pas het geel gearceerde aan afhankelijk vanuit welk model jullie werken </a:t>
            </a:r>
            <a:r>
              <a:rPr lang="nl-NL"/>
              <a:t>als gemeente. </a:t>
            </a:r>
            <a:endParaRPr lang="nl-NL" dirty="0"/>
          </a:p>
        </p:txBody>
      </p:sp>
      <p:sp>
        <p:nvSpPr>
          <p:cNvPr id="4" name="Tijdelijke aanduiding voor dianummer 3"/>
          <p:cNvSpPr>
            <a:spLocks noGrp="1"/>
          </p:cNvSpPr>
          <p:nvPr>
            <p:ph type="sldNum" sz="quarter" idx="5"/>
          </p:nvPr>
        </p:nvSpPr>
        <p:spPr/>
        <p:txBody>
          <a:bodyPr/>
          <a:lstStyle/>
          <a:p>
            <a:pPr>
              <a:defRPr/>
            </a:pPr>
            <a:fld id="{E7245AC4-BFBC-8E42-B561-7B888266682C}" type="slidenum">
              <a:rPr lang="en-US" smtClean="0"/>
              <a:pPr>
                <a:defRPr/>
              </a:pPr>
              <a:t>8</a:t>
            </a:fld>
            <a:endParaRPr lang="en-US"/>
          </a:p>
        </p:txBody>
      </p:sp>
    </p:spTree>
    <p:extLst>
      <p:ext uri="{BB962C8B-B14F-4D97-AF65-F5344CB8AC3E}">
        <p14:creationId xmlns:p14="http://schemas.microsoft.com/office/powerpoint/2010/main" val="2069026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000" i="0" dirty="0">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000" i="0" dirty="0">
                <a:latin typeface="+mn-lt"/>
                <a:ea typeface="+mn-ea"/>
                <a:cs typeface="+mn-cs"/>
              </a:rPr>
              <a:t>Doel: verzamelen van belangrijke factoren/gedrag en kenmerken als alle medewerkers duurzaam inzetbaar zijn</a:t>
            </a:r>
          </a:p>
        </p:txBody>
      </p:sp>
      <p:sp>
        <p:nvSpPr>
          <p:cNvPr id="4" name="Tijdelijke aanduiding voor dianummer 3"/>
          <p:cNvSpPr>
            <a:spLocks noGrp="1"/>
          </p:cNvSpPr>
          <p:nvPr>
            <p:ph type="sldNum" sz="quarter" idx="5"/>
          </p:nvPr>
        </p:nvSpPr>
        <p:spPr/>
        <p:txBody>
          <a:bodyPr/>
          <a:lstStyle/>
          <a:p>
            <a:pPr>
              <a:defRPr/>
            </a:pPr>
            <a:fld id="{E7245AC4-BFBC-8E42-B561-7B888266682C}" type="slidenum">
              <a:rPr lang="en-US" smtClean="0"/>
              <a:pPr>
                <a:defRPr/>
              </a:pPr>
              <a:t>9</a:t>
            </a:fld>
            <a:endParaRPr lang="en-US"/>
          </a:p>
        </p:txBody>
      </p:sp>
    </p:spTree>
    <p:extLst>
      <p:ext uri="{BB962C8B-B14F-4D97-AF65-F5344CB8AC3E}">
        <p14:creationId xmlns:p14="http://schemas.microsoft.com/office/powerpoint/2010/main" val="2719748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000" i="0" dirty="0">
                <a:latin typeface="+mn-lt"/>
                <a:ea typeface="+mn-ea"/>
                <a:cs typeface="+mn-cs"/>
              </a:rPr>
              <a:t>Doel: verzamelen van relevante, belangrijke factoren/gedrag en kenmerken die duurzame inzetbaarheid vergroten</a:t>
            </a:r>
          </a:p>
          <a:p>
            <a:pPr marL="171450" indent="-171450">
              <a:buFont typeface="Arial" panose="020B0604020202020204" pitchFamily="34" charset="0"/>
              <a:buChar char="•"/>
            </a:pPr>
            <a:r>
              <a:rPr lang="nl-NL" sz="1000" dirty="0"/>
              <a:t>Deelnemers gaan eerst zelf aan de slag met deze vragen. Zij noteren de antwoorden op post-its.</a:t>
            </a:r>
          </a:p>
          <a:p>
            <a:pPr marL="171450" indent="-171450">
              <a:buFont typeface="Arial" panose="020B0604020202020204" pitchFamily="34" charset="0"/>
              <a:buChar char="•"/>
            </a:pPr>
            <a:r>
              <a:rPr lang="nl-NL" sz="1000" dirty="0"/>
              <a:t>Vervolgens gaan de deelnemers in twee groepen alle post-its verzamelen, toelichten en groeperen</a:t>
            </a:r>
          </a:p>
          <a:p>
            <a:pPr marL="171450" indent="-171450">
              <a:buFont typeface="Arial" panose="020B0604020202020204" pitchFamily="34" charset="0"/>
              <a:buChar char="•"/>
            </a:pPr>
            <a:endParaRPr lang="nl-NL" sz="1000" dirty="0"/>
          </a:p>
          <a:p>
            <a:endParaRPr lang="nl-NL" dirty="0"/>
          </a:p>
        </p:txBody>
      </p:sp>
      <p:sp>
        <p:nvSpPr>
          <p:cNvPr id="4" name="Tijdelijke aanduiding voor dianummer 3"/>
          <p:cNvSpPr>
            <a:spLocks noGrp="1"/>
          </p:cNvSpPr>
          <p:nvPr>
            <p:ph type="sldNum" sz="quarter" idx="5"/>
          </p:nvPr>
        </p:nvSpPr>
        <p:spPr/>
        <p:txBody>
          <a:bodyPr/>
          <a:lstStyle/>
          <a:p>
            <a:pPr>
              <a:defRPr/>
            </a:pPr>
            <a:fld id="{E7245AC4-BFBC-8E42-B561-7B888266682C}" type="slidenum">
              <a:rPr lang="en-US" smtClean="0"/>
              <a:pPr>
                <a:defRPr/>
              </a:pPr>
              <a:t>10</a:t>
            </a:fld>
            <a:endParaRPr lang="en-US"/>
          </a:p>
        </p:txBody>
      </p:sp>
    </p:spTree>
    <p:extLst>
      <p:ext uri="{BB962C8B-B14F-4D97-AF65-F5344CB8AC3E}">
        <p14:creationId xmlns:p14="http://schemas.microsoft.com/office/powerpoint/2010/main" val="1909511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211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ounded Rectangle 4">
            <a:extLst>
              <a:ext uri="{FF2B5EF4-FFF2-40B4-BE49-F238E27FC236}">
                <a16:creationId xmlns:a16="http://schemas.microsoft.com/office/drawing/2014/main" id="{AD538EFE-4CD2-8946-93B1-24C2B5C2DF9D}"/>
              </a:ext>
            </a:extLst>
          </p:cNvPr>
          <p:cNvSpPr/>
          <p:nvPr userDrawn="1"/>
        </p:nvSpPr>
        <p:spPr>
          <a:xfrm rot="-600000">
            <a:off x="1611592" y="6043067"/>
            <a:ext cx="7535442" cy="1530910"/>
          </a:xfrm>
          <a:prstGeom prst="roundRect">
            <a:avLst>
              <a:gd name="adj" fmla="val 16358"/>
            </a:avLst>
          </a:prstGeom>
          <a:solidFill>
            <a:srgbClr val="42F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78689983-030D-DE43-9D36-9837FA95BF47}"/>
              </a:ext>
            </a:extLst>
          </p:cNvPr>
          <p:cNvSpPr/>
          <p:nvPr userDrawn="1"/>
        </p:nvSpPr>
        <p:spPr>
          <a:xfrm rot="-600000">
            <a:off x="8657286" y="4289825"/>
            <a:ext cx="4356933" cy="2989662"/>
          </a:xfrm>
          <a:prstGeom prst="roundRect">
            <a:avLst>
              <a:gd name="adj" fmla="val 77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8B105E6-EA8B-CB4D-83F1-EC6E1F6BDA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36644" y="4699000"/>
            <a:ext cx="2781531" cy="1610360"/>
          </a:xfrm>
          <a:prstGeom prst="rect">
            <a:avLst/>
          </a:prstGeom>
        </p:spPr>
      </p:pic>
    </p:spTree>
    <p:extLst>
      <p:ext uri="{BB962C8B-B14F-4D97-AF65-F5344CB8AC3E}">
        <p14:creationId xmlns:p14="http://schemas.microsoft.com/office/powerpoint/2010/main" val="2482807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7457A10-85C0-D64B-8AB0-71DB922EDC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8110" y="5382437"/>
            <a:ext cx="2100934" cy="1216330"/>
          </a:xfrm>
          <a:prstGeom prst="rect">
            <a:avLst/>
          </a:prstGeom>
        </p:spPr>
      </p:pic>
      <p:sp>
        <p:nvSpPr>
          <p:cNvPr id="13" name="Date Placeholder 3">
            <a:extLst>
              <a:ext uri="{FF2B5EF4-FFF2-40B4-BE49-F238E27FC236}">
                <a16:creationId xmlns:a16="http://schemas.microsoft.com/office/drawing/2014/main" id="{D5C1E9EC-960F-364B-A222-93C8608EA6F1}"/>
              </a:ext>
            </a:extLst>
          </p:cNvPr>
          <p:cNvSpPr txBox="1">
            <a:spLocks/>
          </p:cNvSpPr>
          <p:nvPr userDrawn="1"/>
        </p:nvSpPr>
        <p:spPr>
          <a:xfrm>
            <a:off x="1289597" y="6409359"/>
            <a:ext cx="3276600" cy="365125"/>
          </a:xfrm>
          <a:prstGeom prst="rect">
            <a:avLst/>
          </a:prstGeom>
        </p:spPr>
        <p:txBody>
          <a:bodyPr vert="horz" lIns="0" tIns="0" rIns="0" bIns="0" rtlCol="0" anchor="t" anchorCtr="0"/>
          <a:lstStyle>
            <a:defPPr>
              <a:defRPr lang="en-US"/>
            </a:defPPr>
            <a:lvl1pPr marL="0" algn="l" defTabSz="914400" rtl="0" eaLnBrk="1" latinLnBrk="0" hangingPunct="1">
              <a:defRPr sz="1200" kern="1200" baseline="0">
                <a:solidFill>
                  <a:srgbClr val="211E5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i="0" dirty="0" err="1">
                <a:latin typeface="Century Gothic" panose="020B0502020202020204" pitchFamily="34" charset="0"/>
              </a:rPr>
              <a:t>Samen</a:t>
            </a:r>
            <a:r>
              <a:rPr lang="en-US" sz="900" b="1" i="0" dirty="0">
                <a:latin typeface="Century Gothic" panose="020B0502020202020204" pitchFamily="34" charset="0"/>
              </a:rPr>
              <a:t> </a:t>
            </a:r>
            <a:r>
              <a:rPr lang="en-US" sz="900" b="1" i="0" dirty="0" err="1">
                <a:latin typeface="Century Gothic" panose="020B0502020202020204" pitchFamily="34" charset="0"/>
              </a:rPr>
              <a:t>werken</a:t>
            </a:r>
            <a:r>
              <a:rPr lang="en-US" sz="900" b="1" i="0" dirty="0">
                <a:latin typeface="Century Gothic" panose="020B0502020202020204" pitchFamily="34" charset="0"/>
              </a:rPr>
              <a:t> </a:t>
            </a:r>
            <a:r>
              <a:rPr lang="en-US" sz="900" b="1" i="0" dirty="0" err="1">
                <a:latin typeface="Century Gothic" panose="020B0502020202020204" pitchFamily="34" charset="0"/>
              </a:rPr>
              <a:t>aan</a:t>
            </a:r>
            <a:r>
              <a:rPr lang="en-US" sz="900" b="1" i="0" dirty="0">
                <a:latin typeface="Century Gothic" panose="020B0502020202020204" pitchFamily="34" charset="0"/>
              </a:rPr>
              <a:t> de </a:t>
            </a:r>
            <a:r>
              <a:rPr lang="en-US" sz="900" b="1" i="0" dirty="0" err="1">
                <a:latin typeface="Century Gothic" panose="020B0502020202020204" pitchFamily="34" charset="0"/>
              </a:rPr>
              <a:t>toekomst</a:t>
            </a:r>
            <a:endParaRPr lang="en-US" sz="900" b="1" i="0" dirty="0">
              <a:latin typeface="Century Gothic" panose="020B0502020202020204" pitchFamily="34" charset="0"/>
            </a:endParaRPr>
          </a:p>
        </p:txBody>
      </p:sp>
      <p:sp>
        <p:nvSpPr>
          <p:cNvPr id="15" name="Rounded Rectangle 14">
            <a:extLst>
              <a:ext uri="{FF2B5EF4-FFF2-40B4-BE49-F238E27FC236}">
                <a16:creationId xmlns:a16="http://schemas.microsoft.com/office/drawing/2014/main" id="{CC3826E1-5F03-8D45-9C4D-1E8510F0FCD8}"/>
              </a:ext>
            </a:extLst>
          </p:cNvPr>
          <p:cNvSpPr/>
          <p:nvPr userDrawn="1"/>
        </p:nvSpPr>
        <p:spPr>
          <a:xfrm rot="-600000">
            <a:off x="-684322" y="-996973"/>
            <a:ext cx="12352872" cy="2445812"/>
          </a:xfrm>
          <a:prstGeom prst="roundRect">
            <a:avLst>
              <a:gd name="adj" fmla="val 11674"/>
            </a:avLst>
          </a:prstGeom>
          <a:solidFill>
            <a:srgbClr val="B1E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16757"/>
            <a:ext cx="10290243" cy="1208868"/>
          </a:xfrm>
        </p:spPr>
        <p:txBody>
          <a:bodyPr lIns="0" tIns="0" rIns="0" bIns="0" anchor="t" anchorCtr="0">
            <a:noAutofit/>
          </a:bodyPr>
          <a:lstStyle>
            <a:lvl1pPr>
              <a:defRPr sz="4000" b="1" i="0">
                <a:solidFill>
                  <a:srgbClr val="211E5B"/>
                </a:solidFill>
                <a:latin typeface="Century Gothic" panose="020B0502020202020204" pitchFamily="34" charset="0"/>
              </a:defRPr>
            </a:lvl1pPr>
          </a:lstStyle>
          <a:p>
            <a:r>
              <a:rPr lang="nl-NL"/>
              <a:t>Klik om stijl te bewerken</a:t>
            </a:r>
            <a:endParaRPr lang="en-US" dirty="0"/>
          </a:p>
        </p:txBody>
      </p:sp>
      <p:sp>
        <p:nvSpPr>
          <p:cNvPr id="3" name="Content Placeholder 2"/>
          <p:cNvSpPr>
            <a:spLocks noGrp="1"/>
          </p:cNvSpPr>
          <p:nvPr>
            <p:ph idx="1"/>
          </p:nvPr>
        </p:nvSpPr>
        <p:spPr>
          <a:xfrm>
            <a:off x="838201" y="1825625"/>
            <a:ext cx="10290242" cy="4351338"/>
          </a:xfrm>
        </p:spPr>
        <p:txBody>
          <a:bodyPr lIns="0" tIns="0" rIns="0" bIns="0">
            <a:noAutofit/>
          </a:bodyPr>
          <a:lstStyle>
            <a:lvl1pPr marL="0" indent="0">
              <a:lnSpc>
                <a:spcPct val="130000"/>
              </a:lnSpc>
              <a:spcBef>
                <a:spcPts val="500"/>
              </a:spcBef>
              <a:spcAft>
                <a:spcPts val="1000"/>
              </a:spcAft>
              <a:buNone/>
              <a:defRPr sz="2200" baseline="0">
                <a:solidFill>
                  <a:srgbClr val="211E5B"/>
                </a:solidFill>
                <a:latin typeface="Century Gothic" panose="020B0502020202020204" pitchFamily="34" charset="0"/>
              </a:defRPr>
            </a:lvl1pPr>
            <a:lvl2pPr>
              <a:lnSpc>
                <a:spcPct val="130000"/>
              </a:lnSpc>
              <a:spcBef>
                <a:spcPts val="500"/>
              </a:spcBef>
              <a:spcAft>
                <a:spcPts val="1000"/>
              </a:spcAft>
              <a:defRPr sz="1800" baseline="0">
                <a:solidFill>
                  <a:srgbClr val="211E5B"/>
                </a:solidFill>
                <a:latin typeface="Century Gothic" panose="020B0502020202020204" pitchFamily="34" charset="0"/>
              </a:defRPr>
            </a:lvl2pPr>
            <a:lvl3pPr>
              <a:lnSpc>
                <a:spcPct val="130000"/>
              </a:lnSpc>
              <a:spcAft>
                <a:spcPts val="1000"/>
              </a:spcAft>
              <a:defRPr sz="1600" baseline="0">
                <a:solidFill>
                  <a:srgbClr val="211E5B"/>
                </a:solidFill>
                <a:latin typeface="Century Gothic" panose="020B0502020202020204" pitchFamily="34" charset="0"/>
              </a:defRPr>
            </a:lvl3pPr>
            <a:lvl4pPr>
              <a:lnSpc>
                <a:spcPct val="130000"/>
              </a:lnSpc>
              <a:spcAft>
                <a:spcPts val="1000"/>
              </a:spcAft>
              <a:defRPr sz="1400" baseline="0">
                <a:solidFill>
                  <a:srgbClr val="211E5B"/>
                </a:solidFill>
                <a:latin typeface="Century Gothic" panose="020B0502020202020204" pitchFamily="34" charset="0"/>
              </a:defRPr>
            </a:lvl4pPr>
            <a:lvl5pPr>
              <a:lnSpc>
                <a:spcPct val="130000"/>
              </a:lnSpc>
              <a:spcAft>
                <a:spcPts val="1000"/>
              </a:spcAft>
              <a:defRPr sz="1200" baseline="0">
                <a:solidFill>
                  <a:srgbClr val="211E5B"/>
                </a:solidFill>
                <a:latin typeface="Century Gothic" panose="020B0502020202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10" name="Slide Number Placeholder 5">
            <a:extLst>
              <a:ext uri="{FF2B5EF4-FFF2-40B4-BE49-F238E27FC236}">
                <a16:creationId xmlns:a16="http://schemas.microsoft.com/office/drawing/2014/main" id="{FC4C42AC-7634-544F-AF02-748FC5848092}"/>
              </a:ext>
            </a:extLst>
          </p:cNvPr>
          <p:cNvSpPr>
            <a:spLocks noGrp="1"/>
          </p:cNvSpPr>
          <p:nvPr>
            <p:ph type="sldNum" sz="quarter" idx="12"/>
          </p:nvPr>
        </p:nvSpPr>
        <p:spPr>
          <a:xfrm>
            <a:off x="838200" y="6409358"/>
            <a:ext cx="439821" cy="365125"/>
          </a:xfrm>
        </p:spPr>
        <p:txBody>
          <a:bodyPr lIns="0" tIns="0" rIns="0" bIns="0" anchor="t" anchorCtr="0"/>
          <a:lstStyle>
            <a:lvl1pPr algn="l">
              <a:defRPr sz="900" b="1" i="0">
                <a:solidFill>
                  <a:srgbClr val="211E5B"/>
                </a:solidFill>
                <a:latin typeface="Century Gothic" panose="020B0502020202020204" pitchFamily="34" charset="0"/>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59F18607-6659-BA47-9EBB-AEA2F5E51525}" type="slidenum">
              <a:rPr lang="en-US"/>
              <a:pPr>
                <a:defRPr/>
              </a:pPr>
              <a:t>‹nr.›</a:t>
            </a:fld>
            <a:endParaRPr lang="en-US" sz="1400">
              <a:solidFill>
                <a:schemeClr val="tx1"/>
              </a:solidFill>
            </a:endParaRPr>
          </a:p>
        </p:txBody>
      </p:sp>
    </p:spTree>
    <p:extLst>
      <p:ext uri="{BB962C8B-B14F-4D97-AF65-F5344CB8AC3E}">
        <p14:creationId xmlns:p14="http://schemas.microsoft.com/office/powerpoint/2010/main" val="2828582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nl-NL" dirty="0"/>
              <a:t>Click to </a:t>
            </a:r>
            <a:r>
              <a:rPr lang="nl-NL" dirty="0" err="1"/>
              <a:t>edit</a:t>
            </a:r>
            <a:r>
              <a:rPr lang="nl-NL" dirty="0"/>
              <a:t> </a:t>
            </a:r>
            <a:r>
              <a:rPr lang="nl-NL" dirty="0" err="1"/>
              <a:t>Master</a:t>
            </a:r>
            <a:r>
              <a:rPr lang="nl-NL" dirty="0"/>
              <a:t> </a:t>
            </a:r>
            <a:r>
              <a:rPr lang="nl-NL" dirty="0" err="1"/>
              <a:t>title</a:t>
            </a:r>
            <a:r>
              <a:rPr lang="nl-NL" dirty="0"/>
              <a:t> </a:t>
            </a:r>
            <a:r>
              <a:rPr lang="nl-NL" dirty="0" err="1"/>
              <a:t>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0BCED560-1426-9D4C-9221-804EE48FC87B}" type="slidenum">
              <a:rPr lang="en-US"/>
              <a:pPr>
                <a:defRPr/>
              </a:pPr>
              <a:t>‹nr.›</a:t>
            </a:fld>
            <a:endParaRPr lang="en-US" sz="1400">
              <a:solidFill>
                <a:schemeClr val="tx1"/>
              </a:solidFill>
            </a:endParaRPr>
          </a:p>
        </p:txBody>
      </p:sp>
    </p:spTree>
    <p:extLst>
      <p:ext uri="{BB962C8B-B14F-4D97-AF65-F5344CB8AC3E}">
        <p14:creationId xmlns:p14="http://schemas.microsoft.com/office/powerpoint/2010/main" val="5221835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r>
              <a:rPr lang="en-US"/>
              <a:t>‹#›</a:t>
            </a:r>
            <a:endParaRPr lang="en-US" dirty="0"/>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‹nr.›</a:t>
            </a:fld>
            <a:endParaRPr lang="en-US"/>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73" r:id="rId1"/>
    <p:sldLayoutId id="2147483662" r:id="rId2"/>
    <p:sldLayoutId id="2147483675" r:id="rId3"/>
    <p:sldLayoutId id="2147483676" r:id="rId4"/>
  </p:sldLayoutIdLst>
  <p:hf hdr="0" ftr="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3C0C49-D4A3-9E44-B821-C631DCDA068C}"/>
              </a:ext>
            </a:extLst>
          </p:cNvPr>
          <p:cNvSpPr>
            <a:spLocks noGrp="1"/>
          </p:cNvSpPr>
          <p:nvPr>
            <p:ph type="title"/>
          </p:nvPr>
        </p:nvSpPr>
        <p:spPr/>
        <p:txBody>
          <a:bodyPr/>
          <a:lstStyle/>
          <a:p>
            <a:r>
              <a:rPr lang="nl-NL" dirty="0"/>
              <a:t>Handleiding voor deze presentatie</a:t>
            </a:r>
          </a:p>
        </p:txBody>
      </p:sp>
      <p:sp>
        <p:nvSpPr>
          <p:cNvPr id="3" name="Tijdelijke aanduiding voor inhoud 2">
            <a:extLst>
              <a:ext uri="{FF2B5EF4-FFF2-40B4-BE49-F238E27FC236}">
                <a16:creationId xmlns:a16="http://schemas.microsoft.com/office/drawing/2014/main" id="{1E07C398-C895-B4F4-09DB-22016304C7E9}"/>
              </a:ext>
            </a:extLst>
          </p:cNvPr>
          <p:cNvSpPr>
            <a:spLocks noGrp="1"/>
          </p:cNvSpPr>
          <p:nvPr>
            <p:ph idx="1"/>
          </p:nvPr>
        </p:nvSpPr>
        <p:spPr/>
        <p:txBody>
          <a:bodyPr/>
          <a:lstStyle/>
          <a:p>
            <a:r>
              <a:rPr lang="nl-NL" dirty="0"/>
              <a:t>Deze presentatie kun je één op één gebruiken wanneer je een ontwerpsessie organiseert over strategische keuzes rondom duurzame inzetbaarheid bij jouw organisatie. </a:t>
            </a:r>
          </a:p>
          <a:p>
            <a:r>
              <a:rPr lang="nl-NL" dirty="0"/>
              <a:t>In de notitievelden onder (bijna) iedere sheet staan aanwijzingen en te beantwoorden vragen. Zo kun jij de sessie zo goed mogelijk begeleiden. </a:t>
            </a:r>
          </a:p>
          <a:p>
            <a:r>
              <a:rPr lang="nl-NL" dirty="0"/>
              <a:t>Vul aan of verander waar dat voor jouw dagelijkse praktijk van toepassing is. </a:t>
            </a:r>
          </a:p>
          <a:p>
            <a:r>
              <a:rPr lang="nl-NL" dirty="0"/>
              <a:t>Veel succes en plezier! </a:t>
            </a:r>
          </a:p>
        </p:txBody>
      </p:sp>
      <p:sp>
        <p:nvSpPr>
          <p:cNvPr id="4" name="Tijdelijke aanduiding voor dianummer 3">
            <a:extLst>
              <a:ext uri="{FF2B5EF4-FFF2-40B4-BE49-F238E27FC236}">
                <a16:creationId xmlns:a16="http://schemas.microsoft.com/office/drawing/2014/main" id="{769668F1-4D74-C3D2-1EFA-FD867BCF6E45}"/>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769662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97CCCC-35C9-40E4-BECD-D51F7277417D}"/>
              </a:ext>
            </a:extLst>
          </p:cNvPr>
          <p:cNvSpPr>
            <a:spLocks noGrp="1"/>
          </p:cNvSpPr>
          <p:nvPr>
            <p:ph type="title"/>
          </p:nvPr>
        </p:nvSpPr>
        <p:spPr>
          <a:xfrm>
            <a:off x="1207851" y="706876"/>
            <a:ext cx="7702624" cy="914400"/>
          </a:xfrm>
        </p:spPr>
        <p:txBody>
          <a:bodyPr/>
          <a:lstStyle/>
          <a:p>
            <a:r>
              <a:rPr lang="en-US" dirty="0"/>
              <a:t>Hoe </a:t>
            </a:r>
            <a:r>
              <a:rPr lang="en-US" dirty="0" err="1"/>
              <a:t>ziet</a:t>
            </a:r>
            <a:r>
              <a:rPr lang="en-US" dirty="0"/>
              <a:t> de </a:t>
            </a:r>
            <a:r>
              <a:rPr lang="en-US" dirty="0" err="1"/>
              <a:t>medewerker</a:t>
            </a:r>
            <a:r>
              <a:rPr lang="en-US" dirty="0"/>
              <a:t> er dan </a:t>
            </a:r>
            <a:r>
              <a:rPr lang="en-US" dirty="0" err="1"/>
              <a:t>uit</a:t>
            </a:r>
            <a:r>
              <a:rPr lang="en-US" dirty="0"/>
              <a:t> in 2028? </a:t>
            </a:r>
            <a:endParaRPr lang="nl-NL" dirty="0"/>
          </a:p>
        </p:txBody>
      </p:sp>
      <p:sp>
        <p:nvSpPr>
          <p:cNvPr id="3" name="Tijdelijke aanduiding voor inhoud 2">
            <a:extLst>
              <a:ext uri="{FF2B5EF4-FFF2-40B4-BE49-F238E27FC236}">
                <a16:creationId xmlns:a16="http://schemas.microsoft.com/office/drawing/2014/main" id="{ED766CD4-7804-47D7-B97B-BF1FD6974367}"/>
              </a:ext>
            </a:extLst>
          </p:cNvPr>
          <p:cNvSpPr>
            <a:spLocks noGrp="1"/>
          </p:cNvSpPr>
          <p:nvPr>
            <p:ph idx="1"/>
          </p:nvPr>
        </p:nvSpPr>
        <p:spPr>
          <a:xfrm>
            <a:off x="2209800" y="2347609"/>
            <a:ext cx="7486600" cy="3657600"/>
          </a:xfrm>
        </p:spPr>
        <p:txBody>
          <a:bodyPr/>
          <a:lstStyle/>
          <a:p>
            <a:pPr marL="342900" indent="-342900">
              <a:lnSpc>
                <a:spcPct val="150000"/>
              </a:lnSpc>
              <a:buFont typeface="Arial" panose="020B0604020202020204" pitchFamily="34" charset="0"/>
              <a:buChar char="•"/>
            </a:pPr>
            <a:r>
              <a:rPr lang="nl-NL" sz="2000" dirty="0"/>
              <a:t>Wat doet de duurzaam inzetbare medewerker?</a:t>
            </a:r>
          </a:p>
          <a:p>
            <a:pPr marL="342900" indent="-342900">
              <a:lnSpc>
                <a:spcPct val="150000"/>
              </a:lnSpc>
              <a:buFont typeface="Arial" panose="020B0604020202020204" pitchFamily="34" charset="0"/>
              <a:buChar char="•"/>
            </a:pPr>
            <a:r>
              <a:rPr lang="nl-NL" sz="2000" dirty="0"/>
              <a:t>Wat doet de duurzaam inzetbare medewerker vooral niet?</a:t>
            </a:r>
          </a:p>
          <a:p>
            <a:pPr marL="342900" indent="-342900">
              <a:lnSpc>
                <a:spcPct val="150000"/>
              </a:lnSpc>
              <a:buFont typeface="Arial" panose="020B0604020202020204" pitchFamily="34" charset="0"/>
              <a:buChar char="•"/>
            </a:pPr>
            <a:r>
              <a:rPr lang="nl-NL" sz="2000" dirty="0"/>
              <a:t>Welke kenmerken heeft de duurzaam inzetbare medewerker?</a:t>
            </a:r>
          </a:p>
          <a:p>
            <a:pPr marL="342900" indent="-342900">
              <a:lnSpc>
                <a:spcPct val="150000"/>
              </a:lnSpc>
              <a:buFont typeface="Arial" panose="020B0604020202020204" pitchFamily="34" charset="0"/>
              <a:buChar char="•"/>
            </a:pPr>
            <a:r>
              <a:rPr lang="nl-NL" sz="2000" dirty="0"/>
              <a:t>In hoeverre zijn er in jullie gemeente dergelijke medewerkers of niet? </a:t>
            </a:r>
          </a:p>
          <a:p>
            <a:endParaRPr lang="nl-NL" sz="2000" dirty="0"/>
          </a:p>
          <a:p>
            <a:endParaRPr lang="nl-NL" sz="2000" dirty="0"/>
          </a:p>
          <a:p>
            <a:endParaRPr lang="nl-NL" sz="2000" dirty="0"/>
          </a:p>
          <a:p>
            <a:endParaRPr lang="nl-NL" sz="2000" dirty="0"/>
          </a:p>
        </p:txBody>
      </p:sp>
      <p:sp>
        <p:nvSpPr>
          <p:cNvPr id="4" name="Tijdelijke aanduiding voor dianummer 3">
            <a:extLst>
              <a:ext uri="{FF2B5EF4-FFF2-40B4-BE49-F238E27FC236}">
                <a16:creationId xmlns:a16="http://schemas.microsoft.com/office/drawing/2014/main" id="{CAFDBBFF-8BE4-4002-A7A4-E10EBA62DF0B}"/>
              </a:ext>
            </a:extLst>
          </p:cNvPr>
          <p:cNvSpPr>
            <a:spLocks noGrp="1"/>
          </p:cNvSpPr>
          <p:nvPr>
            <p:ph type="sldNum" sz="quarter" idx="10"/>
          </p:nvPr>
        </p:nvSpPr>
        <p:spPr bwMode="auto">
          <a:xfrm>
            <a:off x="7239000" y="6400800"/>
            <a:ext cx="16002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b="1" kern="1200" baseline="0" smtClean="0">
                <a:solidFill>
                  <a:schemeClr val="accent1"/>
                </a:solidFill>
                <a:latin typeface="+mj-lt"/>
                <a:ea typeface="ヒラギノ角ゴ Pro W3" pitchFamily="-106" charset="-128"/>
                <a:cs typeface="ヒラギノ角ゴ Pro W3" pitchFamily="-106" charset="-128"/>
              </a:defRPr>
            </a:lvl1pPr>
            <a:lvl2pPr marL="4572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2pPr>
            <a:lvl3pPr marL="9144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3pPr>
            <a:lvl4pPr marL="13716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4pPr>
            <a:lvl5pPr marL="18288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5pPr>
            <a:lvl6pPr marL="22860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6pPr>
            <a:lvl7pPr marL="27432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7pPr>
            <a:lvl8pPr marL="32004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8pPr>
            <a:lvl9pPr marL="36576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9pPr>
          </a:lstStyle>
          <a:p>
            <a:pPr>
              <a:defRPr/>
            </a:pPr>
            <a:fld id="{10234C0F-61B6-224E-9876-02787796FF62}" type="slidenum">
              <a:rPr lang="en-US" smtClean="0"/>
              <a:pPr>
                <a:defRPr/>
              </a:pPr>
              <a:t>10</a:t>
            </a:fld>
            <a:endParaRPr lang="en-US" sz="1400"/>
          </a:p>
        </p:txBody>
      </p:sp>
    </p:spTree>
    <p:extLst>
      <p:ext uri="{BB962C8B-B14F-4D97-AF65-F5344CB8AC3E}">
        <p14:creationId xmlns:p14="http://schemas.microsoft.com/office/powerpoint/2010/main" val="3963986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97CCCC-35C9-40E4-BECD-D51F7277417D}"/>
              </a:ext>
            </a:extLst>
          </p:cNvPr>
          <p:cNvSpPr>
            <a:spLocks noGrp="1"/>
          </p:cNvSpPr>
          <p:nvPr>
            <p:ph type="title"/>
          </p:nvPr>
        </p:nvSpPr>
        <p:spPr>
          <a:xfrm>
            <a:off x="1314855" y="609600"/>
            <a:ext cx="7702624" cy="914400"/>
          </a:xfrm>
        </p:spPr>
        <p:txBody>
          <a:bodyPr/>
          <a:lstStyle/>
          <a:p>
            <a:r>
              <a:rPr lang="en-US" dirty="0"/>
              <a:t>Hoe </a:t>
            </a:r>
            <a:r>
              <a:rPr lang="en-US" dirty="0" err="1"/>
              <a:t>ziet</a:t>
            </a:r>
            <a:r>
              <a:rPr lang="en-US" dirty="0"/>
              <a:t> de </a:t>
            </a:r>
            <a:r>
              <a:rPr lang="en-US" dirty="0" err="1"/>
              <a:t>werkgever</a:t>
            </a:r>
            <a:r>
              <a:rPr lang="en-US" dirty="0"/>
              <a:t> er in 2028 </a:t>
            </a:r>
            <a:r>
              <a:rPr lang="en-US" dirty="0" err="1"/>
              <a:t>uit</a:t>
            </a:r>
            <a:r>
              <a:rPr lang="en-US" dirty="0"/>
              <a:t>? </a:t>
            </a:r>
            <a:endParaRPr lang="nl-NL" dirty="0"/>
          </a:p>
        </p:txBody>
      </p:sp>
      <p:sp>
        <p:nvSpPr>
          <p:cNvPr id="3" name="Tijdelijke aanduiding voor inhoud 2">
            <a:extLst>
              <a:ext uri="{FF2B5EF4-FFF2-40B4-BE49-F238E27FC236}">
                <a16:creationId xmlns:a16="http://schemas.microsoft.com/office/drawing/2014/main" id="{ED766CD4-7804-47D7-B97B-BF1FD6974367}"/>
              </a:ext>
            </a:extLst>
          </p:cNvPr>
          <p:cNvSpPr>
            <a:spLocks noGrp="1"/>
          </p:cNvSpPr>
          <p:nvPr>
            <p:ph idx="1"/>
          </p:nvPr>
        </p:nvSpPr>
        <p:spPr>
          <a:xfrm>
            <a:off x="2190345" y="2425430"/>
            <a:ext cx="7486600" cy="3657600"/>
          </a:xfrm>
        </p:spPr>
        <p:txBody>
          <a:bodyPr/>
          <a:lstStyle/>
          <a:p>
            <a:pPr marL="342900" indent="-342900">
              <a:lnSpc>
                <a:spcPct val="150000"/>
              </a:lnSpc>
              <a:buFont typeface="Arial" panose="020B0604020202020204" pitchFamily="34" charset="0"/>
              <a:buChar char="•"/>
            </a:pPr>
            <a:r>
              <a:rPr lang="nl-NL" sz="2000" dirty="0"/>
              <a:t>Wat doet de gemeente dan als werkgever?</a:t>
            </a:r>
          </a:p>
          <a:p>
            <a:pPr marL="342900" indent="-342900">
              <a:lnSpc>
                <a:spcPct val="150000"/>
              </a:lnSpc>
              <a:buFont typeface="Arial" panose="020B0604020202020204" pitchFamily="34" charset="0"/>
              <a:buChar char="•"/>
            </a:pPr>
            <a:r>
              <a:rPr lang="nl-NL" sz="2000" dirty="0"/>
              <a:t>Wat doen de leidinggevenden?</a:t>
            </a:r>
          </a:p>
          <a:p>
            <a:pPr marL="342900" indent="-342900">
              <a:lnSpc>
                <a:spcPct val="150000"/>
              </a:lnSpc>
              <a:buFont typeface="Arial" panose="020B0604020202020204" pitchFamily="34" charset="0"/>
              <a:buChar char="•"/>
            </a:pPr>
            <a:r>
              <a:rPr lang="nl-NL" sz="2000" dirty="0"/>
              <a:t>Wat doen de leidinggevenden vooral niet?</a:t>
            </a:r>
          </a:p>
          <a:p>
            <a:pPr marL="342900" indent="-342900">
              <a:lnSpc>
                <a:spcPct val="150000"/>
              </a:lnSpc>
              <a:buFont typeface="Arial" panose="020B0604020202020204" pitchFamily="34" charset="0"/>
              <a:buChar char="•"/>
            </a:pPr>
            <a:r>
              <a:rPr lang="nl-NL" sz="2000" dirty="0"/>
              <a:t>Welke ‘haakjes’ zien jullie met jullie eigen werkpraktijk? </a:t>
            </a:r>
          </a:p>
          <a:p>
            <a:endParaRPr lang="nl-NL" sz="2000" dirty="0"/>
          </a:p>
          <a:p>
            <a:endParaRPr lang="nl-NL" sz="2000" dirty="0"/>
          </a:p>
          <a:p>
            <a:endParaRPr lang="nl-NL" sz="2000" dirty="0"/>
          </a:p>
          <a:p>
            <a:endParaRPr lang="nl-NL" sz="2000" dirty="0"/>
          </a:p>
        </p:txBody>
      </p:sp>
      <p:sp>
        <p:nvSpPr>
          <p:cNvPr id="4" name="Tijdelijke aanduiding voor dianummer 3">
            <a:extLst>
              <a:ext uri="{FF2B5EF4-FFF2-40B4-BE49-F238E27FC236}">
                <a16:creationId xmlns:a16="http://schemas.microsoft.com/office/drawing/2014/main" id="{CAFDBBFF-8BE4-4002-A7A4-E10EBA62DF0B}"/>
              </a:ext>
            </a:extLst>
          </p:cNvPr>
          <p:cNvSpPr>
            <a:spLocks noGrp="1"/>
          </p:cNvSpPr>
          <p:nvPr>
            <p:ph type="sldNum" sz="quarter" idx="10"/>
          </p:nvPr>
        </p:nvSpPr>
        <p:spPr bwMode="auto">
          <a:xfrm>
            <a:off x="7239000" y="6400800"/>
            <a:ext cx="16002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b="1" kern="1200" baseline="0" smtClean="0">
                <a:solidFill>
                  <a:schemeClr val="accent1"/>
                </a:solidFill>
                <a:latin typeface="+mj-lt"/>
                <a:ea typeface="ヒラギノ角ゴ Pro W3" pitchFamily="-106" charset="-128"/>
                <a:cs typeface="ヒラギノ角ゴ Pro W3" pitchFamily="-106" charset="-128"/>
              </a:defRPr>
            </a:lvl1pPr>
            <a:lvl2pPr marL="4572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2pPr>
            <a:lvl3pPr marL="9144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3pPr>
            <a:lvl4pPr marL="13716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4pPr>
            <a:lvl5pPr marL="18288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5pPr>
            <a:lvl6pPr marL="22860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6pPr>
            <a:lvl7pPr marL="27432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7pPr>
            <a:lvl8pPr marL="32004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8pPr>
            <a:lvl9pPr marL="36576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9pPr>
          </a:lstStyle>
          <a:p>
            <a:pPr>
              <a:defRPr/>
            </a:pPr>
            <a:fld id="{10234C0F-61B6-224E-9876-02787796FF62}" type="slidenum">
              <a:rPr lang="en-US" smtClean="0"/>
              <a:pPr>
                <a:defRPr/>
              </a:pPr>
              <a:t>11</a:t>
            </a:fld>
            <a:endParaRPr lang="en-US" sz="1400"/>
          </a:p>
        </p:txBody>
      </p:sp>
    </p:spTree>
    <p:extLst>
      <p:ext uri="{BB962C8B-B14F-4D97-AF65-F5344CB8AC3E}">
        <p14:creationId xmlns:p14="http://schemas.microsoft.com/office/powerpoint/2010/main" val="1806213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97CCCC-35C9-40E4-BECD-D51F7277417D}"/>
              </a:ext>
            </a:extLst>
          </p:cNvPr>
          <p:cNvSpPr>
            <a:spLocks noGrp="1"/>
          </p:cNvSpPr>
          <p:nvPr>
            <p:ph type="title"/>
          </p:nvPr>
        </p:nvSpPr>
        <p:spPr/>
        <p:txBody>
          <a:bodyPr/>
          <a:lstStyle/>
          <a:p>
            <a:r>
              <a:rPr lang="nl-NL" dirty="0"/>
              <a:t>Acties</a:t>
            </a:r>
          </a:p>
        </p:txBody>
      </p:sp>
      <p:sp>
        <p:nvSpPr>
          <p:cNvPr id="3" name="Tijdelijke aanduiding voor inhoud 2">
            <a:extLst>
              <a:ext uri="{FF2B5EF4-FFF2-40B4-BE49-F238E27FC236}">
                <a16:creationId xmlns:a16="http://schemas.microsoft.com/office/drawing/2014/main" id="{ED766CD4-7804-47D7-B97B-BF1FD6974367}"/>
              </a:ext>
            </a:extLst>
          </p:cNvPr>
          <p:cNvSpPr>
            <a:spLocks noGrp="1"/>
          </p:cNvSpPr>
          <p:nvPr>
            <p:ph idx="1"/>
          </p:nvPr>
        </p:nvSpPr>
        <p:spPr>
          <a:xfrm>
            <a:off x="2209800" y="1772816"/>
            <a:ext cx="6553200" cy="4018384"/>
          </a:xfrm>
        </p:spPr>
        <p:txBody>
          <a:bodyPr/>
          <a:lstStyle/>
          <a:p>
            <a:r>
              <a:rPr lang="nl-NL" sz="2000" dirty="0"/>
              <a:t>Kijk eens naar de doelen, het model, de ideale werkgever en medewerker in 2028.</a:t>
            </a:r>
          </a:p>
          <a:p>
            <a:endParaRPr lang="nl-NL" sz="2000" dirty="0"/>
          </a:p>
          <a:p>
            <a:pPr marL="342900" indent="-342900">
              <a:buFont typeface="Arial" panose="020B0604020202020204" pitchFamily="34" charset="0"/>
              <a:buChar char="•"/>
            </a:pPr>
            <a:r>
              <a:rPr lang="nl-NL" sz="2000" dirty="0"/>
              <a:t>Welke acties zijn er dan nog nodig om dit te realiseren?  </a:t>
            </a:r>
          </a:p>
          <a:p>
            <a:pPr>
              <a:buFont typeface="Arial" panose="020B0604020202020204" pitchFamily="34" charset="0"/>
              <a:buChar char="•"/>
            </a:pPr>
            <a:endParaRPr lang="nl-NL" sz="2000" dirty="0"/>
          </a:p>
          <a:p>
            <a:pPr marL="342900" indent="-342900">
              <a:buFont typeface="Arial" panose="020B0604020202020204" pitchFamily="34" charset="0"/>
              <a:buChar char="•"/>
            </a:pPr>
            <a:r>
              <a:rPr lang="nl-NL" sz="2000" dirty="0"/>
              <a:t>Welke slogan past daarbij?</a:t>
            </a:r>
          </a:p>
          <a:p>
            <a:endParaRPr lang="nl-NL" sz="2000" dirty="0"/>
          </a:p>
          <a:p>
            <a:endParaRPr lang="nl-NL" sz="2000" dirty="0"/>
          </a:p>
        </p:txBody>
      </p:sp>
      <p:sp>
        <p:nvSpPr>
          <p:cNvPr id="4" name="Tijdelijke aanduiding voor dianummer 3">
            <a:extLst>
              <a:ext uri="{FF2B5EF4-FFF2-40B4-BE49-F238E27FC236}">
                <a16:creationId xmlns:a16="http://schemas.microsoft.com/office/drawing/2014/main" id="{CAFDBBFF-8BE4-4002-A7A4-E10EBA62DF0B}"/>
              </a:ext>
            </a:extLst>
          </p:cNvPr>
          <p:cNvSpPr>
            <a:spLocks noGrp="1"/>
          </p:cNvSpPr>
          <p:nvPr>
            <p:ph type="sldNum" sz="quarter" idx="10"/>
          </p:nvPr>
        </p:nvSpPr>
        <p:spPr bwMode="auto">
          <a:xfrm>
            <a:off x="7239000" y="6400800"/>
            <a:ext cx="16002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b="1" kern="1200" baseline="0" smtClean="0">
                <a:solidFill>
                  <a:schemeClr val="accent1"/>
                </a:solidFill>
                <a:latin typeface="+mj-lt"/>
                <a:ea typeface="ヒラギノ角ゴ Pro W3" pitchFamily="-106" charset="-128"/>
                <a:cs typeface="ヒラギノ角ゴ Pro W3" pitchFamily="-106" charset="-128"/>
              </a:defRPr>
            </a:lvl1pPr>
            <a:lvl2pPr marL="4572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2pPr>
            <a:lvl3pPr marL="9144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3pPr>
            <a:lvl4pPr marL="13716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4pPr>
            <a:lvl5pPr marL="18288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5pPr>
            <a:lvl6pPr marL="22860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6pPr>
            <a:lvl7pPr marL="27432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7pPr>
            <a:lvl8pPr marL="32004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8pPr>
            <a:lvl9pPr marL="36576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9pPr>
          </a:lstStyle>
          <a:p>
            <a:pPr>
              <a:defRPr/>
            </a:pPr>
            <a:fld id="{10234C0F-61B6-224E-9876-02787796FF62}" type="slidenum">
              <a:rPr lang="en-US" smtClean="0"/>
              <a:pPr>
                <a:defRPr/>
              </a:pPr>
              <a:t>12</a:t>
            </a:fld>
            <a:endParaRPr lang="en-US" sz="1400"/>
          </a:p>
        </p:txBody>
      </p:sp>
    </p:spTree>
    <p:extLst>
      <p:ext uri="{BB962C8B-B14F-4D97-AF65-F5344CB8AC3E}">
        <p14:creationId xmlns:p14="http://schemas.microsoft.com/office/powerpoint/2010/main" val="1646940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97CCCC-35C9-40E4-BECD-D51F7277417D}"/>
              </a:ext>
            </a:extLst>
          </p:cNvPr>
          <p:cNvSpPr>
            <a:spLocks noGrp="1"/>
          </p:cNvSpPr>
          <p:nvPr>
            <p:ph type="title"/>
          </p:nvPr>
        </p:nvSpPr>
        <p:spPr/>
        <p:txBody>
          <a:bodyPr/>
          <a:lstStyle/>
          <a:p>
            <a:r>
              <a:rPr lang="nl-NL" dirty="0"/>
              <a:t>Afronding</a:t>
            </a:r>
          </a:p>
        </p:txBody>
      </p:sp>
      <p:sp>
        <p:nvSpPr>
          <p:cNvPr id="3" name="Tijdelijke aanduiding voor inhoud 2">
            <a:extLst>
              <a:ext uri="{FF2B5EF4-FFF2-40B4-BE49-F238E27FC236}">
                <a16:creationId xmlns:a16="http://schemas.microsoft.com/office/drawing/2014/main" id="{ED766CD4-7804-47D7-B97B-BF1FD6974367}"/>
              </a:ext>
            </a:extLst>
          </p:cNvPr>
          <p:cNvSpPr>
            <a:spLocks noGrp="1"/>
          </p:cNvSpPr>
          <p:nvPr>
            <p:ph idx="1"/>
          </p:nvPr>
        </p:nvSpPr>
        <p:spPr>
          <a:xfrm>
            <a:off x="2209800" y="1772816"/>
            <a:ext cx="6553200" cy="4018384"/>
          </a:xfrm>
        </p:spPr>
        <p:txBody>
          <a:bodyPr/>
          <a:lstStyle/>
          <a:p>
            <a:pPr marL="342900" indent="-342900">
              <a:buFont typeface="Arial" panose="020B0604020202020204" pitchFamily="34" charset="0"/>
              <a:buChar char="•"/>
            </a:pPr>
            <a:r>
              <a:rPr lang="nl-NL" sz="2000" dirty="0"/>
              <a:t>Hoe was het om met elkaar te spreken over duurzame inzetbaarheid?</a:t>
            </a:r>
          </a:p>
          <a:p>
            <a:pPr marL="342900" indent="-342900">
              <a:buFont typeface="Arial" panose="020B0604020202020204" pitchFamily="34" charset="0"/>
              <a:buChar char="•"/>
            </a:pPr>
            <a:r>
              <a:rPr lang="nl-NL" sz="2000" dirty="0"/>
              <a:t>Wat is nu de eerste stap?</a:t>
            </a:r>
          </a:p>
          <a:p>
            <a:pPr marL="342900" indent="-342900">
              <a:buFont typeface="Arial" panose="020B0604020202020204" pitchFamily="34" charset="0"/>
              <a:buChar char="•"/>
            </a:pPr>
            <a:r>
              <a:rPr lang="nl-NL" sz="2000" dirty="0"/>
              <a:t>Wie gaat wat en wanneer doen?</a:t>
            </a:r>
          </a:p>
          <a:p>
            <a:pPr marL="342900" indent="-342900">
              <a:buFont typeface="Arial" panose="020B0604020202020204" pitchFamily="34" charset="0"/>
              <a:buChar char="•"/>
            </a:pPr>
            <a:r>
              <a:rPr lang="nl-NL" sz="2000" dirty="0"/>
              <a:t>Hebben jullie als ontwerpgroep nog een (andere) rol in de vervolgstappen?</a:t>
            </a:r>
          </a:p>
          <a:p>
            <a:pPr marL="342900" indent="-342900">
              <a:buFont typeface="Arial" panose="020B0604020202020204" pitchFamily="34" charset="0"/>
              <a:buChar char="•"/>
            </a:pPr>
            <a:r>
              <a:rPr lang="nl-NL" sz="2000" dirty="0"/>
              <a:t>Plannen jullie nog een vervolgmoment?</a:t>
            </a:r>
          </a:p>
          <a:p>
            <a:endParaRPr lang="nl-NL" sz="2000" dirty="0"/>
          </a:p>
          <a:p>
            <a:endParaRPr lang="nl-NL" sz="2000" dirty="0"/>
          </a:p>
        </p:txBody>
      </p:sp>
      <p:sp>
        <p:nvSpPr>
          <p:cNvPr id="4" name="Tijdelijke aanduiding voor dianummer 3">
            <a:extLst>
              <a:ext uri="{FF2B5EF4-FFF2-40B4-BE49-F238E27FC236}">
                <a16:creationId xmlns:a16="http://schemas.microsoft.com/office/drawing/2014/main" id="{CAFDBBFF-8BE4-4002-A7A4-E10EBA62DF0B}"/>
              </a:ext>
            </a:extLst>
          </p:cNvPr>
          <p:cNvSpPr>
            <a:spLocks noGrp="1"/>
          </p:cNvSpPr>
          <p:nvPr>
            <p:ph type="sldNum" sz="quarter" idx="10"/>
          </p:nvPr>
        </p:nvSpPr>
        <p:spPr bwMode="auto">
          <a:xfrm>
            <a:off x="7239000" y="6400800"/>
            <a:ext cx="16002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b="1" kern="1200" baseline="0" smtClean="0">
                <a:solidFill>
                  <a:schemeClr val="accent1"/>
                </a:solidFill>
                <a:latin typeface="+mj-lt"/>
                <a:ea typeface="ヒラギノ角ゴ Pro W3" pitchFamily="-106" charset="-128"/>
                <a:cs typeface="ヒラギノ角ゴ Pro W3" pitchFamily="-106" charset="-128"/>
              </a:defRPr>
            </a:lvl1pPr>
            <a:lvl2pPr marL="4572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2pPr>
            <a:lvl3pPr marL="9144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3pPr>
            <a:lvl4pPr marL="13716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4pPr>
            <a:lvl5pPr marL="18288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5pPr>
            <a:lvl6pPr marL="22860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6pPr>
            <a:lvl7pPr marL="27432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7pPr>
            <a:lvl8pPr marL="32004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8pPr>
            <a:lvl9pPr marL="36576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9pPr>
          </a:lstStyle>
          <a:p>
            <a:pPr>
              <a:defRPr/>
            </a:pPr>
            <a:fld id="{10234C0F-61B6-224E-9876-02787796FF62}" type="slidenum">
              <a:rPr lang="en-US" smtClean="0"/>
              <a:pPr>
                <a:defRPr/>
              </a:pPr>
              <a:t>13</a:t>
            </a:fld>
            <a:endParaRPr lang="en-US" sz="1400"/>
          </a:p>
        </p:txBody>
      </p:sp>
    </p:spTree>
    <p:extLst>
      <p:ext uri="{BB962C8B-B14F-4D97-AF65-F5344CB8AC3E}">
        <p14:creationId xmlns:p14="http://schemas.microsoft.com/office/powerpoint/2010/main" val="1742495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A40A546D-097F-49A9-AE52-4648C2B8C77F}"/>
              </a:ext>
            </a:extLst>
          </p:cNvPr>
          <p:cNvPicPr>
            <a:picLocks noGrp="1" noChangeAspect="1"/>
          </p:cNvPicPr>
          <p:nvPr>
            <p:ph idx="1"/>
          </p:nvPr>
        </p:nvPicPr>
        <p:blipFill>
          <a:blip r:embed="rId2"/>
          <a:stretch>
            <a:fillRect/>
          </a:stretch>
        </p:blipFill>
        <p:spPr>
          <a:xfrm>
            <a:off x="3791744" y="1052736"/>
            <a:ext cx="3528392" cy="4921178"/>
          </a:xfrm>
          <a:prstGeom prst="rect">
            <a:avLst/>
          </a:prstGeom>
        </p:spPr>
      </p:pic>
      <p:sp>
        <p:nvSpPr>
          <p:cNvPr id="4" name="Tijdelijke aanduiding voor dianummer 3">
            <a:extLst>
              <a:ext uri="{FF2B5EF4-FFF2-40B4-BE49-F238E27FC236}">
                <a16:creationId xmlns:a16="http://schemas.microsoft.com/office/drawing/2014/main" id="{96D609BB-7FCE-4096-B67E-00FAD4708A7A}"/>
              </a:ext>
            </a:extLst>
          </p:cNvPr>
          <p:cNvSpPr>
            <a:spLocks noGrp="1"/>
          </p:cNvSpPr>
          <p:nvPr>
            <p:ph type="sldNum" sz="quarter" idx="10"/>
          </p:nvPr>
        </p:nvSpPr>
        <p:spPr bwMode="auto">
          <a:xfrm>
            <a:off x="7239000" y="6400800"/>
            <a:ext cx="16002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b="1" kern="1200" baseline="0" smtClean="0">
                <a:solidFill>
                  <a:schemeClr val="accent1"/>
                </a:solidFill>
                <a:latin typeface="+mj-lt"/>
                <a:ea typeface="ヒラギノ角ゴ Pro W3" pitchFamily="-106" charset="-128"/>
                <a:cs typeface="ヒラギノ角ゴ Pro W3" pitchFamily="-106" charset="-128"/>
              </a:defRPr>
            </a:lvl1pPr>
            <a:lvl2pPr marL="4572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2pPr>
            <a:lvl3pPr marL="9144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3pPr>
            <a:lvl4pPr marL="13716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4pPr>
            <a:lvl5pPr marL="18288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5pPr>
            <a:lvl6pPr marL="22860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6pPr>
            <a:lvl7pPr marL="27432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7pPr>
            <a:lvl8pPr marL="32004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8pPr>
            <a:lvl9pPr marL="36576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9pPr>
          </a:lstStyle>
          <a:p>
            <a:pPr>
              <a:defRPr/>
            </a:pPr>
            <a:fld id="{10234C0F-61B6-224E-9876-02787796FF62}" type="slidenum">
              <a:rPr lang="en-US" smtClean="0"/>
              <a:pPr>
                <a:defRPr/>
              </a:pPr>
              <a:t>14</a:t>
            </a:fld>
            <a:endParaRPr lang="en-US" sz="1400"/>
          </a:p>
        </p:txBody>
      </p:sp>
    </p:spTree>
    <p:extLst>
      <p:ext uri="{BB962C8B-B14F-4D97-AF65-F5344CB8AC3E}">
        <p14:creationId xmlns:p14="http://schemas.microsoft.com/office/powerpoint/2010/main" val="774718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DBF8E7B-0327-1D40-862F-F0347992BCC2}"/>
              </a:ext>
            </a:extLst>
          </p:cNvPr>
          <p:cNvSpPr/>
          <p:nvPr/>
        </p:nvSpPr>
        <p:spPr>
          <a:xfrm>
            <a:off x="0" y="0"/>
            <a:ext cx="12192000" cy="6858000"/>
          </a:xfrm>
          <a:prstGeom prst="rect">
            <a:avLst/>
          </a:prstGeom>
          <a:solidFill>
            <a:srgbClr val="211E5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ctr"/>
            <a:endParaRPr lang="en-US"/>
          </a:p>
        </p:txBody>
      </p:sp>
      <p:grpSp>
        <p:nvGrpSpPr>
          <p:cNvPr id="19" name="Group 18">
            <a:extLst>
              <a:ext uri="{FF2B5EF4-FFF2-40B4-BE49-F238E27FC236}">
                <a16:creationId xmlns:a16="http://schemas.microsoft.com/office/drawing/2014/main" id="{8C8651E2-FD01-6F4B-9797-4071DB60E40A}"/>
              </a:ext>
            </a:extLst>
          </p:cNvPr>
          <p:cNvGrpSpPr/>
          <p:nvPr/>
        </p:nvGrpSpPr>
        <p:grpSpPr>
          <a:xfrm>
            <a:off x="1819686" y="556015"/>
            <a:ext cx="4141695" cy="2465432"/>
            <a:chOff x="1819686" y="556015"/>
            <a:chExt cx="4141695" cy="2465432"/>
          </a:xfrm>
        </p:grpSpPr>
        <p:sp>
          <p:nvSpPr>
            <p:cNvPr id="9" name="TextBox 8">
              <a:extLst>
                <a:ext uri="{FF2B5EF4-FFF2-40B4-BE49-F238E27FC236}">
                  <a16:creationId xmlns:a16="http://schemas.microsoft.com/office/drawing/2014/main" id="{46A830C5-53DF-3740-9026-5ECDD93E4120}"/>
                </a:ext>
              </a:extLst>
            </p:cNvPr>
            <p:cNvSpPr txBox="1"/>
            <p:nvPr/>
          </p:nvSpPr>
          <p:spPr>
            <a:xfrm>
              <a:off x="1819686" y="556015"/>
              <a:ext cx="4141695" cy="2462213"/>
            </a:xfrm>
            <a:prstGeom prst="rect">
              <a:avLst/>
            </a:prstGeom>
            <a:noFill/>
          </p:spPr>
          <p:txBody>
            <a:bodyPr wrap="square" lIns="0" tIns="0" rIns="0" bIns="0" rtlCol="0">
              <a:spAutoFit/>
            </a:bodyPr>
            <a:lstStyle/>
            <a:p>
              <a:r>
                <a:rPr lang="de" sz="2000" dirty="0" err="1">
                  <a:solidFill>
                    <a:schemeClr val="bg1"/>
                  </a:solidFill>
                  <a:latin typeface="Century Gothic" panose="020B0502020202020204" pitchFamily="34" charset="0"/>
                </a:rPr>
                <a:t>Fluwelen</a:t>
              </a:r>
              <a:r>
                <a:rPr lang="de" sz="2000" dirty="0">
                  <a:solidFill>
                    <a:schemeClr val="bg1"/>
                  </a:solidFill>
                  <a:latin typeface="Century Gothic" panose="020B0502020202020204" pitchFamily="34" charset="0"/>
                </a:rPr>
                <a:t> </a:t>
              </a:r>
              <a:r>
                <a:rPr lang="de" sz="2000" dirty="0" err="1">
                  <a:solidFill>
                    <a:schemeClr val="bg1"/>
                  </a:solidFill>
                  <a:latin typeface="Century Gothic" panose="020B0502020202020204" pitchFamily="34" charset="0"/>
                </a:rPr>
                <a:t>Burgwal</a:t>
              </a:r>
              <a:r>
                <a:rPr lang="de" sz="2000" dirty="0">
                  <a:solidFill>
                    <a:schemeClr val="bg1"/>
                  </a:solidFill>
                  <a:latin typeface="Century Gothic" panose="020B0502020202020204" pitchFamily="34" charset="0"/>
                </a:rPr>
                <a:t> 58</a:t>
              </a:r>
            </a:p>
            <a:p>
              <a:r>
                <a:rPr lang="de" sz="2000" dirty="0">
                  <a:solidFill>
                    <a:schemeClr val="bg1"/>
                  </a:solidFill>
                  <a:latin typeface="Century Gothic" panose="020B0502020202020204" pitchFamily="34" charset="0"/>
                </a:rPr>
                <a:t>Postbus 11560</a:t>
              </a:r>
            </a:p>
            <a:p>
              <a:r>
                <a:rPr lang="de" sz="2000" dirty="0">
                  <a:solidFill>
                    <a:schemeClr val="bg1"/>
                  </a:solidFill>
                  <a:latin typeface="Century Gothic" panose="020B0502020202020204" pitchFamily="34" charset="0"/>
                </a:rPr>
                <a:t>2502 AN Den Haag</a:t>
              </a:r>
            </a:p>
            <a:p>
              <a:endParaRPr lang="de" sz="2000" dirty="0">
                <a:solidFill>
                  <a:schemeClr val="bg1"/>
                </a:solidFill>
                <a:latin typeface="Century Gothic" panose="020B0502020202020204" pitchFamily="34" charset="0"/>
              </a:endParaRPr>
            </a:p>
            <a:p>
              <a:r>
                <a:rPr lang="de" sz="2000" dirty="0">
                  <a:solidFill>
                    <a:schemeClr val="bg1"/>
                  </a:solidFill>
                  <a:latin typeface="Century Gothic" panose="020B0502020202020204" pitchFamily="34" charset="0"/>
                </a:rPr>
                <a:t>070 763 00 30</a:t>
              </a:r>
            </a:p>
            <a:p>
              <a:endParaRPr lang="de" sz="2000" dirty="0">
                <a:solidFill>
                  <a:schemeClr val="bg1"/>
                </a:solidFill>
                <a:latin typeface="Century Gothic" panose="020B0502020202020204" pitchFamily="34" charset="0"/>
              </a:endParaRPr>
            </a:p>
            <a:p>
              <a:r>
                <a:rPr lang="de" sz="2000" dirty="0" err="1">
                  <a:solidFill>
                    <a:schemeClr val="bg1"/>
                  </a:solidFill>
                  <a:latin typeface="Century Gothic" panose="020B0502020202020204" pitchFamily="34" charset="0"/>
                </a:rPr>
                <a:t>secretariaat@aeno.nl</a:t>
              </a:r>
              <a:endParaRPr lang="de" sz="2000" dirty="0">
                <a:solidFill>
                  <a:schemeClr val="bg1"/>
                </a:solidFill>
                <a:latin typeface="Century Gothic" panose="020B0502020202020204" pitchFamily="34" charset="0"/>
              </a:endParaRPr>
            </a:p>
            <a:p>
              <a:r>
                <a:rPr lang="de" sz="2000" dirty="0">
                  <a:solidFill>
                    <a:schemeClr val="bg1"/>
                  </a:solidFill>
                  <a:latin typeface="Century Gothic" panose="020B0502020202020204" pitchFamily="34" charset="0"/>
                </a:rPr>
                <a:t>www.aeno.nl</a:t>
              </a:r>
            </a:p>
          </p:txBody>
        </p:sp>
        <p:cxnSp>
          <p:nvCxnSpPr>
            <p:cNvPr id="16" name="Straight Connector 15">
              <a:extLst>
                <a:ext uri="{FF2B5EF4-FFF2-40B4-BE49-F238E27FC236}">
                  <a16:creationId xmlns:a16="http://schemas.microsoft.com/office/drawing/2014/main" id="{5A25815F-ED18-1B4E-8E52-25B5E23FB600}"/>
                </a:ext>
              </a:extLst>
            </p:cNvPr>
            <p:cNvCxnSpPr>
              <a:cxnSpLocks/>
            </p:cNvCxnSpPr>
            <p:nvPr/>
          </p:nvCxnSpPr>
          <p:spPr>
            <a:xfrm>
              <a:off x="1819686" y="3021447"/>
              <a:ext cx="1632054" cy="0"/>
            </a:xfrm>
            <a:prstGeom prst="line">
              <a:avLst/>
            </a:prstGeom>
            <a:ln w="12700">
              <a:solidFill>
                <a:srgbClr val="42F7AC"/>
              </a:solidFill>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7361EBE2-D33D-A744-A213-D8290CA80B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990" y="4530118"/>
            <a:ext cx="3160483" cy="1992153"/>
          </a:xfrm>
          <a:prstGeom prst="rect">
            <a:avLst/>
          </a:prstGeom>
        </p:spPr>
      </p:pic>
      <p:sp>
        <p:nvSpPr>
          <p:cNvPr id="2" name="Slide Number Placeholder 1">
            <a:extLst>
              <a:ext uri="{FF2B5EF4-FFF2-40B4-BE49-F238E27FC236}">
                <a16:creationId xmlns:a16="http://schemas.microsoft.com/office/drawing/2014/main" id="{227F94FB-72E9-2940-AE94-63AAD3ED3926}"/>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
        <p:nvSpPr>
          <p:cNvPr id="3" name="TextBox 8">
            <a:extLst>
              <a:ext uri="{FF2B5EF4-FFF2-40B4-BE49-F238E27FC236}">
                <a16:creationId xmlns:a16="http://schemas.microsoft.com/office/drawing/2014/main" id="{7D73ECB5-0B10-A0B6-3E91-200E5C909449}"/>
              </a:ext>
            </a:extLst>
          </p:cNvPr>
          <p:cNvSpPr txBox="1"/>
          <p:nvPr/>
        </p:nvSpPr>
        <p:spPr>
          <a:xfrm>
            <a:off x="6627976" y="590578"/>
            <a:ext cx="4432373" cy="2431435"/>
          </a:xfrm>
          <a:prstGeom prst="rect">
            <a:avLst/>
          </a:prstGeom>
          <a:noFill/>
        </p:spPr>
        <p:txBody>
          <a:bodyPr wrap="square" lIns="0" tIns="0" rIns="0" bIns="0" rtlCol="0">
            <a:spAutoFit/>
          </a:bodyPr>
          <a:lstStyle/>
          <a:p>
            <a:endParaRPr lang="en-US" sz="2000" dirty="0">
              <a:solidFill>
                <a:srgbClr val="F8F8F8"/>
              </a:solidFill>
              <a:latin typeface="Century Gothic" panose="020B0502020202020204" pitchFamily="34" charset="0"/>
            </a:endParaRPr>
          </a:p>
          <a:p>
            <a:r>
              <a:rPr lang="en-US" sz="2000" dirty="0" err="1">
                <a:solidFill>
                  <a:srgbClr val="F8F8F8"/>
                </a:solidFill>
                <a:latin typeface="Century Gothic" panose="020B0502020202020204" pitchFamily="34" charset="0"/>
              </a:rPr>
              <a:t>Deze</a:t>
            </a:r>
            <a:r>
              <a:rPr lang="en-US" sz="2000" dirty="0">
                <a:solidFill>
                  <a:srgbClr val="F8F8F8"/>
                </a:solidFill>
                <a:latin typeface="Century Gothic" panose="020B0502020202020204" pitchFamily="34" charset="0"/>
              </a:rPr>
              <a:t> </a:t>
            </a:r>
            <a:r>
              <a:rPr lang="en-US" sz="2000" dirty="0" err="1">
                <a:solidFill>
                  <a:srgbClr val="F8F8F8"/>
                </a:solidFill>
                <a:latin typeface="Century Gothic" panose="020B0502020202020204" pitchFamily="34" charset="0"/>
              </a:rPr>
              <a:t>presentatie</a:t>
            </a:r>
            <a:r>
              <a:rPr lang="en-US" sz="2000" dirty="0">
                <a:solidFill>
                  <a:srgbClr val="F8F8F8"/>
                </a:solidFill>
                <a:latin typeface="Century Gothic" panose="020B0502020202020204" pitchFamily="34" charset="0"/>
              </a:rPr>
              <a:t> is </a:t>
            </a:r>
            <a:r>
              <a:rPr lang="en-US" sz="2000" dirty="0" err="1">
                <a:solidFill>
                  <a:srgbClr val="F8F8F8"/>
                </a:solidFill>
                <a:latin typeface="Century Gothic" panose="020B0502020202020204" pitchFamily="34" charset="0"/>
              </a:rPr>
              <a:t>mede</a:t>
            </a:r>
            <a:r>
              <a:rPr lang="en-US" sz="2000" dirty="0">
                <a:solidFill>
                  <a:srgbClr val="F8F8F8"/>
                </a:solidFill>
                <a:latin typeface="Century Gothic" panose="020B0502020202020204" pitchFamily="34" charset="0"/>
              </a:rPr>
              <a:t> </a:t>
            </a:r>
            <a:r>
              <a:rPr lang="en-US" sz="2000" dirty="0" err="1">
                <a:solidFill>
                  <a:srgbClr val="F8F8F8"/>
                </a:solidFill>
                <a:latin typeface="Century Gothic" panose="020B0502020202020204" pitchFamily="34" charset="0"/>
              </a:rPr>
              <a:t>mogelijk</a:t>
            </a:r>
            <a:r>
              <a:rPr lang="en-US" sz="2000" dirty="0">
                <a:solidFill>
                  <a:srgbClr val="F8F8F8"/>
                </a:solidFill>
                <a:latin typeface="Century Gothic" panose="020B0502020202020204" pitchFamily="34" charset="0"/>
              </a:rPr>
              <a:t> </a:t>
            </a:r>
            <a:r>
              <a:rPr lang="en-US" sz="2000" dirty="0" err="1">
                <a:solidFill>
                  <a:srgbClr val="F8F8F8"/>
                </a:solidFill>
                <a:latin typeface="Century Gothic" panose="020B0502020202020204" pitchFamily="34" charset="0"/>
              </a:rPr>
              <a:t>gemaakt</a:t>
            </a:r>
            <a:r>
              <a:rPr lang="en-US" sz="2000" dirty="0">
                <a:solidFill>
                  <a:srgbClr val="F8F8F8"/>
                </a:solidFill>
                <a:latin typeface="Century Gothic" panose="020B0502020202020204" pitchFamily="34" charset="0"/>
              </a:rPr>
              <a:t> door </a:t>
            </a:r>
          </a:p>
          <a:p>
            <a:r>
              <a:rPr lang="en-US" sz="2000" dirty="0">
                <a:solidFill>
                  <a:srgbClr val="F8F8F8"/>
                </a:solidFill>
                <a:latin typeface="Century Gothic" panose="020B0502020202020204" pitchFamily="34" charset="0"/>
              </a:rPr>
              <a:t>Factor Vijf </a:t>
            </a:r>
            <a:r>
              <a:rPr lang="en-US" sz="2000" dirty="0" err="1">
                <a:solidFill>
                  <a:srgbClr val="F8F8F8"/>
                </a:solidFill>
                <a:latin typeface="Century Gothic" panose="020B0502020202020204" pitchFamily="34" charset="0"/>
              </a:rPr>
              <a:t>Organisatieontwikkeling</a:t>
            </a:r>
            <a:endParaRPr lang="en-US" sz="2000" dirty="0">
              <a:solidFill>
                <a:srgbClr val="F8F8F8"/>
              </a:solidFill>
              <a:latin typeface="Century Gothic" panose="020B0502020202020204" pitchFamily="34" charset="0"/>
            </a:endParaRPr>
          </a:p>
          <a:p>
            <a:endParaRPr lang="en-US" sz="2000" dirty="0">
              <a:solidFill>
                <a:srgbClr val="F8F8F8"/>
              </a:solidFill>
              <a:latin typeface="Century Gothic" panose="020B0502020202020204" pitchFamily="34" charset="0"/>
            </a:endParaRPr>
          </a:p>
          <a:p>
            <a:r>
              <a:rPr lang="en-US" sz="2000" dirty="0">
                <a:solidFill>
                  <a:srgbClr val="F8F8F8"/>
                </a:solidFill>
                <a:latin typeface="Century Gothic" panose="020B0502020202020204" pitchFamily="34" charset="0"/>
              </a:rPr>
              <a:t>factorvijf.eu</a:t>
            </a:r>
          </a:p>
          <a:p>
            <a:endParaRPr lang="en-US" sz="2000" dirty="0">
              <a:solidFill>
                <a:srgbClr val="F8F8F8"/>
              </a:solidFill>
              <a:latin typeface="Century Gothic" panose="020B0502020202020204" pitchFamily="34" charset="0"/>
            </a:endParaRPr>
          </a:p>
          <a:p>
            <a:endParaRPr lang="en-US" dirty="0"/>
          </a:p>
        </p:txBody>
      </p:sp>
      <p:pic>
        <p:nvPicPr>
          <p:cNvPr id="5" name="Afbeelding 4">
            <a:extLst>
              <a:ext uri="{FF2B5EF4-FFF2-40B4-BE49-F238E27FC236}">
                <a16:creationId xmlns:a16="http://schemas.microsoft.com/office/drawing/2014/main" id="{00247DA0-A834-06DD-89ED-2FA3E4531567}"/>
              </a:ext>
            </a:extLst>
          </p:cNvPr>
          <p:cNvPicPr>
            <a:picLocks noChangeAspect="1"/>
          </p:cNvPicPr>
          <p:nvPr/>
        </p:nvPicPr>
        <p:blipFill rotWithShape="1">
          <a:blip r:embed="rId4"/>
          <a:srcRect l="50745" t="75177" r="23332" b="10497"/>
          <a:stretch/>
        </p:blipFill>
        <p:spPr>
          <a:xfrm>
            <a:off x="6627976" y="5284929"/>
            <a:ext cx="3160484" cy="982493"/>
          </a:xfrm>
          <a:prstGeom prst="rect">
            <a:avLst/>
          </a:prstGeom>
        </p:spPr>
      </p:pic>
    </p:spTree>
    <p:extLst>
      <p:ext uri="{BB962C8B-B14F-4D97-AF65-F5344CB8AC3E}">
        <p14:creationId xmlns:p14="http://schemas.microsoft.com/office/powerpoint/2010/main" val="3155945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rot="21000000">
            <a:off x="661115" y="558708"/>
            <a:ext cx="10674065" cy="2782615"/>
          </a:xfrm>
        </p:spPr>
        <p:txBody>
          <a:bodyPr lIns="0" tIns="0" rIns="0" bIns="0" anchor="t" anchorCtr="0">
            <a:normAutofit fontScale="90000"/>
          </a:bodyPr>
          <a:lstStyle/>
          <a:p>
            <a:r>
              <a:rPr lang="nl-NL" sz="7200" b="1" dirty="0">
                <a:solidFill>
                  <a:schemeClr val="bg1"/>
                </a:solidFill>
                <a:latin typeface="Century Gothic" panose="020B0502020202020204" pitchFamily="34" charset="0"/>
                <a:cs typeface="Arial" panose="020B0604020202020204" pitchFamily="34" charset="0"/>
              </a:rPr>
              <a:t>ONTWERPSESSIE DUURZAME INZETBAARHEID </a:t>
            </a:r>
          </a:p>
        </p:txBody>
      </p:sp>
      <p:sp>
        <p:nvSpPr>
          <p:cNvPr id="5" name="TextBox 4">
            <a:extLst>
              <a:ext uri="{FF2B5EF4-FFF2-40B4-BE49-F238E27FC236}">
                <a16:creationId xmlns:a16="http://schemas.microsoft.com/office/drawing/2014/main" id="{0C34B572-BABB-1840-BC17-8CA1353D8906}"/>
              </a:ext>
            </a:extLst>
          </p:cNvPr>
          <p:cNvSpPr txBox="1"/>
          <p:nvPr/>
        </p:nvSpPr>
        <p:spPr>
          <a:xfrm>
            <a:off x="4974336" y="8814816"/>
            <a:ext cx="184731" cy="369332"/>
          </a:xfrm>
          <a:prstGeom prst="rect">
            <a:avLst/>
          </a:prstGeom>
          <a:noFill/>
        </p:spPr>
        <p:txBody>
          <a:bodyPr wrap="none" rtlCol="0">
            <a:spAutoFit/>
          </a:bodyPr>
          <a:lstStyle/>
          <a:p>
            <a:endParaRPr lang="en-US" dirty="0"/>
          </a:p>
        </p:txBody>
      </p:sp>
      <p:sp>
        <p:nvSpPr>
          <p:cNvPr id="6" name="Title 1">
            <a:extLst>
              <a:ext uri="{FF2B5EF4-FFF2-40B4-BE49-F238E27FC236}">
                <a16:creationId xmlns:a16="http://schemas.microsoft.com/office/drawing/2014/main" id="{AF8A5BEF-63AF-4440-9E1C-E159489208A5}"/>
              </a:ext>
            </a:extLst>
          </p:cNvPr>
          <p:cNvSpPr txBox="1">
            <a:spLocks/>
          </p:cNvSpPr>
          <p:nvPr/>
        </p:nvSpPr>
        <p:spPr>
          <a:xfrm rot="21025233">
            <a:off x="1369055" y="3493219"/>
            <a:ext cx="7112178" cy="2022489"/>
          </a:xfrm>
          <a:prstGeom prst="rect">
            <a:avLst/>
          </a:prstGeom>
        </p:spPr>
        <p:txBody>
          <a:bodyPr vert="horz" lIns="0" tIns="0" rIns="0" bIns="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US" sz="4600" b="1" dirty="0" err="1">
                <a:solidFill>
                  <a:srgbClr val="42F7AC"/>
                </a:solidFill>
                <a:latin typeface="Century Gothic" panose="020B0502020202020204" pitchFamily="34" charset="0"/>
                <a:cs typeface="Arial" panose="020B0604020202020204" pitchFamily="34" charset="0"/>
              </a:rPr>
              <a:t>Wij</a:t>
            </a:r>
            <a:r>
              <a:rPr lang="en-US" sz="4600" b="1" dirty="0">
                <a:solidFill>
                  <a:srgbClr val="42F7AC"/>
                </a:solidFill>
                <a:latin typeface="Century Gothic" panose="020B0502020202020204" pitchFamily="34" charset="0"/>
                <a:cs typeface="Arial" panose="020B0604020202020204" pitchFamily="34" charset="0"/>
              </a:rPr>
              <a:t> </a:t>
            </a:r>
            <a:r>
              <a:rPr lang="en-US" sz="4600" b="1" dirty="0" err="1">
                <a:solidFill>
                  <a:srgbClr val="42F7AC"/>
                </a:solidFill>
                <a:latin typeface="Century Gothic" panose="020B0502020202020204" pitchFamily="34" charset="0"/>
                <a:cs typeface="Arial" panose="020B0604020202020204" pitchFamily="34" charset="0"/>
              </a:rPr>
              <a:t>zijn</a:t>
            </a:r>
            <a:r>
              <a:rPr lang="en-US" sz="4600" b="1" dirty="0">
                <a:solidFill>
                  <a:srgbClr val="42F7AC"/>
                </a:solidFill>
                <a:latin typeface="Century Gothic" panose="020B0502020202020204" pitchFamily="34" charset="0"/>
                <a:cs typeface="Arial" panose="020B0604020202020204" pitchFamily="34" charset="0"/>
              </a:rPr>
              <a:t> </a:t>
            </a:r>
            <a:r>
              <a:rPr lang="en-US" sz="4600" b="1" dirty="0" err="1">
                <a:solidFill>
                  <a:srgbClr val="42F7AC"/>
                </a:solidFill>
                <a:latin typeface="Century Gothic" panose="020B0502020202020204" pitchFamily="34" charset="0"/>
                <a:cs typeface="Arial" panose="020B0604020202020204" pitchFamily="34" charset="0"/>
              </a:rPr>
              <a:t>vóór</a:t>
            </a:r>
            <a:endParaRPr lang="en-US" sz="4600" b="1" dirty="0">
              <a:solidFill>
                <a:srgbClr val="42F7AC"/>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61531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82FFC5-71A8-437F-9A99-C9D0603D2BC2}"/>
              </a:ext>
            </a:extLst>
          </p:cNvPr>
          <p:cNvSpPr>
            <a:spLocks noGrp="1"/>
          </p:cNvSpPr>
          <p:nvPr>
            <p:ph type="title"/>
          </p:nvPr>
        </p:nvSpPr>
        <p:spPr/>
        <p:txBody>
          <a:bodyPr/>
          <a:lstStyle/>
          <a:p>
            <a:r>
              <a:rPr lang="nl-NL" dirty="0"/>
              <a:t>Programma</a:t>
            </a:r>
          </a:p>
        </p:txBody>
      </p:sp>
      <p:sp>
        <p:nvSpPr>
          <p:cNvPr id="3" name="Tijdelijke aanduiding voor inhoud 2">
            <a:extLst>
              <a:ext uri="{FF2B5EF4-FFF2-40B4-BE49-F238E27FC236}">
                <a16:creationId xmlns:a16="http://schemas.microsoft.com/office/drawing/2014/main" id="{4B9565D5-6615-4F84-956F-0E8CD812FF47}"/>
              </a:ext>
            </a:extLst>
          </p:cNvPr>
          <p:cNvSpPr>
            <a:spLocks noGrp="1"/>
          </p:cNvSpPr>
          <p:nvPr>
            <p:ph idx="1"/>
          </p:nvPr>
        </p:nvSpPr>
        <p:spPr>
          <a:xfrm>
            <a:off x="2224244" y="1859632"/>
            <a:ext cx="6477000" cy="3657600"/>
          </a:xfrm>
        </p:spPr>
        <p:txBody>
          <a:bodyPr/>
          <a:lstStyle/>
          <a:p>
            <a:pPr>
              <a:lnSpc>
                <a:spcPct val="150000"/>
              </a:lnSpc>
            </a:pPr>
            <a:r>
              <a:rPr lang="nl-NL" sz="1800" dirty="0"/>
              <a:t>00.00	Opening, kennismaking, verwachtingen</a:t>
            </a:r>
          </a:p>
          <a:p>
            <a:pPr>
              <a:lnSpc>
                <a:spcPct val="150000"/>
              </a:lnSpc>
            </a:pPr>
            <a:r>
              <a:rPr lang="nl-NL" sz="1800" dirty="0"/>
              <a:t>00.30 	Verkenning van het onderwerp: Op pad</a:t>
            </a:r>
          </a:p>
          <a:p>
            <a:pPr>
              <a:lnSpc>
                <a:spcPct val="150000"/>
              </a:lnSpc>
            </a:pPr>
            <a:r>
              <a:rPr lang="nl-NL" sz="1800" dirty="0"/>
              <a:t>01.30	</a:t>
            </a:r>
            <a:r>
              <a:rPr lang="nl-NL" sz="1800" i="1" dirty="0"/>
              <a:t>Pauze</a:t>
            </a:r>
          </a:p>
          <a:p>
            <a:pPr>
              <a:lnSpc>
                <a:spcPct val="150000"/>
              </a:lnSpc>
            </a:pPr>
            <a:r>
              <a:rPr lang="nl-NL" sz="1800" dirty="0"/>
              <a:t>01.45	Strategische koers DI &amp; model DI</a:t>
            </a:r>
          </a:p>
          <a:p>
            <a:pPr>
              <a:lnSpc>
                <a:spcPct val="150000"/>
              </a:lnSpc>
            </a:pPr>
            <a:r>
              <a:rPr lang="nl-NL" sz="1800" dirty="0"/>
              <a:t>02.15     Ophalen input</a:t>
            </a:r>
          </a:p>
          <a:p>
            <a:pPr>
              <a:lnSpc>
                <a:spcPct val="150000"/>
              </a:lnSpc>
            </a:pPr>
            <a:r>
              <a:rPr lang="nl-NL" sz="1800" dirty="0"/>
              <a:t>03.45	Afronding</a:t>
            </a:r>
          </a:p>
        </p:txBody>
      </p:sp>
      <p:sp>
        <p:nvSpPr>
          <p:cNvPr id="4" name="Tijdelijke aanduiding voor dianummer 3">
            <a:extLst>
              <a:ext uri="{FF2B5EF4-FFF2-40B4-BE49-F238E27FC236}">
                <a16:creationId xmlns:a16="http://schemas.microsoft.com/office/drawing/2014/main" id="{BA396D1F-842B-4607-977C-E938841B8624}"/>
              </a:ext>
            </a:extLst>
          </p:cNvPr>
          <p:cNvSpPr>
            <a:spLocks noGrp="1"/>
          </p:cNvSpPr>
          <p:nvPr>
            <p:ph type="sldNum" sz="quarter" idx="10"/>
          </p:nvPr>
        </p:nvSpPr>
        <p:spPr bwMode="auto">
          <a:xfrm>
            <a:off x="7239000" y="6400800"/>
            <a:ext cx="16002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b="1" kern="1200" baseline="0" smtClean="0">
                <a:solidFill>
                  <a:schemeClr val="accent1"/>
                </a:solidFill>
                <a:latin typeface="+mj-lt"/>
                <a:ea typeface="ヒラギノ角ゴ Pro W3" pitchFamily="-106" charset="-128"/>
                <a:cs typeface="ヒラギノ角ゴ Pro W3" pitchFamily="-106" charset="-128"/>
              </a:defRPr>
            </a:lvl1pPr>
            <a:lvl2pPr marL="4572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2pPr>
            <a:lvl3pPr marL="9144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3pPr>
            <a:lvl4pPr marL="13716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4pPr>
            <a:lvl5pPr marL="18288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5pPr>
            <a:lvl6pPr marL="22860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6pPr>
            <a:lvl7pPr marL="27432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7pPr>
            <a:lvl8pPr marL="32004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8pPr>
            <a:lvl9pPr marL="36576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9pPr>
          </a:lstStyle>
          <a:p>
            <a:pPr>
              <a:defRPr/>
            </a:pPr>
            <a:fld id="{10234C0F-61B6-224E-9876-02787796FF62}" type="slidenum">
              <a:rPr lang="en-US" smtClean="0"/>
              <a:pPr>
                <a:defRPr/>
              </a:pPr>
              <a:t>3</a:t>
            </a:fld>
            <a:endParaRPr lang="en-US" sz="1400"/>
          </a:p>
        </p:txBody>
      </p:sp>
    </p:spTree>
    <p:extLst>
      <p:ext uri="{BB962C8B-B14F-4D97-AF65-F5344CB8AC3E}">
        <p14:creationId xmlns:p14="http://schemas.microsoft.com/office/powerpoint/2010/main" val="4139608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0"/>
          </p:nvPr>
        </p:nvSpPr>
        <p:spPr bwMode="auto">
          <a:xfrm>
            <a:off x="7239000" y="6400800"/>
            <a:ext cx="16002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b="1" kern="1200" baseline="0" smtClean="0">
                <a:solidFill>
                  <a:schemeClr val="accent1"/>
                </a:solidFill>
                <a:latin typeface="+mj-lt"/>
                <a:ea typeface="ヒラギノ角ゴ Pro W3" pitchFamily="-106" charset="-128"/>
                <a:cs typeface="ヒラギノ角ゴ Pro W3" pitchFamily="-106" charset="-128"/>
              </a:defRPr>
            </a:lvl1pPr>
            <a:lvl2pPr marL="4572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2pPr>
            <a:lvl3pPr marL="9144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3pPr>
            <a:lvl4pPr marL="13716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4pPr>
            <a:lvl5pPr marL="18288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5pPr>
            <a:lvl6pPr marL="22860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6pPr>
            <a:lvl7pPr marL="27432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7pPr>
            <a:lvl8pPr marL="32004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8pPr>
            <a:lvl9pPr marL="36576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9pPr>
          </a:lstStyle>
          <a:p>
            <a:pPr>
              <a:defRPr/>
            </a:pPr>
            <a:fld id="{10234C0F-61B6-224E-9876-02787796FF62}" type="slidenum">
              <a:rPr lang="en-US" smtClean="0"/>
              <a:pPr>
                <a:defRPr/>
              </a:pPr>
              <a:t>4</a:t>
            </a:fld>
            <a:endParaRPr lang="en-US" sz="1400"/>
          </a:p>
        </p:txBody>
      </p:sp>
      <p:sp>
        <p:nvSpPr>
          <p:cNvPr id="5" name="Titel 1"/>
          <p:cNvSpPr txBox="1">
            <a:spLocks/>
          </p:cNvSpPr>
          <p:nvPr/>
        </p:nvSpPr>
        <p:spPr bwMode="auto">
          <a:xfrm>
            <a:off x="1178335" y="770705"/>
            <a:ext cx="8402400" cy="4001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200" b="1">
                <a:solidFill>
                  <a:schemeClr val="tx2"/>
                </a:solidFill>
                <a:latin typeface="+mj-lt"/>
                <a:ea typeface="+mj-ea"/>
                <a:cs typeface="+mj-cs"/>
              </a:defRPr>
            </a:lvl1pPr>
            <a:lvl2pPr algn="l" rtl="0" eaLnBrk="0" fontAlgn="base" hangingPunct="0">
              <a:spcBef>
                <a:spcPct val="0"/>
              </a:spcBef>
              <a:spcAft>
                <a:spcPct val="0"/>
              </a:spcAft>
              <a:defRPr sz="2200" b="1">
                <a:solidFill>
                  <a:schemeClr val="tx2"/>
                </a:solidFill>
                <a:latin typeface="Verdana" pitchFamily="-106" charset="0"/>
                <a:ea typeface="ヒラギノ角ゴ Pro W3" pitchFamily="-106" charset="-128"/>
                <a:cs typeface="ヒラギノ角ゴ Pro W3" pitchFamily="-106" charset="-128"/>
              </a:defRPr>
            </a:lvl2pPr>
            <a:lvl3pPr algn="l" rtl="0" eaLnBrk="0" fontAlgn="base" hangingPunct="0">
              <a:spcBef>
                <a:spcPct val="0"/>
              </a:spcBef>
              <a:spcAft>
                <a:spcPct val="0"/>
              </a:spcAft>
              <a:defRPr sz="2200" b="1">
                <a:solidFill>
                  <a:schemeClr val="tx2"/>
                </a:solidFill>
                <a:latin typeface="Verdana" pitchFamily="-106" charset="0"/>
                <a:ea typeface="ヒラギノ角ゴ Pro W3" pitchFamily="-106" charset="-128"/>
                <a:cs typeface="ヒラギノ角ゴ Pro W3" pitchFamily="-106" charset="-128"/>
              </a:defRPr>
            </a:lvl3pPr>
            <a:lvl4pPr algn="l" rtl="0" eaLnBrk="0" fontAlgn="base" hangingPunct="0">
              <a:spcBef>
                <a:spcPct val="0"/>
              </a:spcBef>
              <a:spcAft>
                <a:spcPct val="0"/>
              </a:spcAft>
              <a:defRPr sz="2200" b="1">
                <a:solidFill>
                  <a:schemeClr val="tx2"/>
                </a:solidFill>
                <a:latin typeface="Verdana" pitchFamily="-106" charset="0"/>
                <a:ea typeface="ヒラギノ角ゴ Pro W3" pitchFamily="-106" charset="-128"/>
                <a:cs typeface="ヒラギノ角ゴ Pro W3" pitchFamily="-106" charset="-128"/>
              </a:defRPr>
            </a:lvl4pPr>
            <a:lvl5pPr algn="l" rtl="0" eaLnBrk="0" fontAlgn="base" hangingPunct="0">
              <a:spcBef>
                <a:spcPct val="0"/>
              </a:spcBef>
              <a:spcAft>
                <a:spcPct val="0"/>
              </a:spcAft>
              <a:defRPr sz="2200" b="1">
                <a:solidFill>
                  <a:schemeClr val="tx2"/>
                </a:solidFill>
                <a:latin typeface="Verdana" pitchFamily="-106" charset="0"/>
                <a:ea typeface="ヒラギノ角ゴ Pro W3" pitchFamily="-106" charset="-128"/>
                <a:cs typeface="ヒラギノ角ゴ Pro W3" pitchFamily="-106" charset="-128"/>
              </a:defRPr>
            </a:lvl5pPr>
            <a:lvl6pPr marL="457200" algn="l" rtl="0" fontAlgn="base">
              <a:spcBef>
                <a:spcPct val="0"/>
              </a:spcBef>
              <a:spcAft>
                <a:spcPct val="0"/>
              </a:spcAft>
              <a:defRPr sz="2200" b="1">
                <a:solidFill>
                  <a:schemeClr val="tx2"/>
                </a:solidFill>
                <a:latin typeface="Verdana" pitchFamily="-106" charset="0"/>
                <a:ea typeface="ヒラギノ角ゴ Pro W3" pitchFamily="-106" charset="-128"/>
                <a:cs typeface="ヒラギノ角ゴ Pro W3" pitchFamily="-106" charset="-128"/>
              </a:defRPr>
            </a:lvl6pPr>
            <a:lvl7pPr marL="914400" algn="l" rtl="0" fontAlgn="base">
              <a:spcBef>
                <a:spcPct val="0"/>
              </a:spcBef>
              <a:spcAft>
                <a:spcPct val="0"/>
              </a:spcAft>
              <a:defRPr sz="2200" b="1">
                <a:solidFill>
                  <a:schemeClr val="tx2"/>
                </a:solidFill>
                <a:latin typeface="Verdana" pitchFamily="-106" charset="0"/>
                <a:ea typeface="ヒラギノ角ゴ Pro W3" pitchFamily="-106" charset="-128"/>
                <a:cs typeface="ヒラギノ角ゴ Pro W3" pitchFamily="-106" charset="-128"/>
              </a:defRPr>
            </a:lvl7pPr>
            <a:lvl8pPr marL="1371600" algn="l" rtl="0" fontAlgn="base">
              <a:spcBef>
                <a:spcPct val="0"/>
              </a:spcBef>
              <a:spcAft>
                <a:spcPct val="0"/>
              </a:spcAft>
              <a:defRPr sz="2200" b="1">
                <a:solidFill>
                  <a:schemeClr val="tx2"/>
                </a:solidFill>
                <a:latin typeface="Verdana" pitchFamily="-106" charset="0"/>
                <a:ea typeface="ヒラギノ角ゴ Pro W3" pitchFamily="-106" charset="-128"/>
                <a:cs typeface="ヒラギノ角ゴ Pro W3" pitchFamily="-106" charset="-128"/>
              </a:defRPr>
            </a:lvl8pPr>
            <a:lvl9pPr marL="1828800" algn="l" rtl="0" fontAlgn="base">
              <a:spcBef>
                <a:spcPct val="0"/>
              </a:spcBef>
              <a:spcAft>
                <a:spcPct val="0"/>
              </a:spcAft>
              <a:defRPr sz="2200" b="1">
                <a:solidFill>
                  <a:schemeClr val="tx2"/>
                </a:solidFill>
                <a:latin typeface="Verdana" pitchFamily="-106" charset="0"/>
                <a:ea typeface="ヒラギノ角ゴ Pro W3" pitchFamily="-106" charset="-128"/>
                <a:cs typeface="ヒラギノ角ゴ Pro W3" pitchFamily="-106" charset="-128"/>
              </a:defRPr>
            </a:lvl9pPr>
          </a:lstStyle>
          <a:p>
            <a:r>
              <a:rPr lang="en-US" sz="4000" kern="0" dirty="0" err="1">
                <a:solidFill>
                  <a:srgbClr val="211E5B"/>
                </a:solidFill>
                <a:latin typeface="Century Gothic" panose="020B0502020202020204" pitchFamily="34" charset="0"/>
              </a:rPr>
              <a:t>Voorstelronde</a:t>
            </a:r>
            <a:endParaRPr lang="nl-NL" sz="4000" kern="0" dirty="0">
              <a:solidFill>
                <a:srgbClr val="211E5B"/>
              </a:solidFill>
              <a:latin typeface="Century Gothic" panose="020B0502020202020204" pitchFamily="34" charset="0"/>
            </a:endParaRPr>
          </a:p>
        </p:txBody>
      </p:sp>
      <p:sp>
        <p:nvSpPr>
          <p:cNvPr id="6" name="Tijdelijke aanduiding voor inhoud 2"/>
          <p:cNvSpPr txBox="1">
            <a:spLocks/>
          </p:cNvSpPr>
          <p:nvPr/>
        </p:nvSpPr>
        <p:spPr bwMode="auto">
          <a:xfrm>
            <a:off x="2063552" y="2289362"/>
            <a:ext cx="7128792" cy="414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1600">
                <a:solidFill>
                  <a:schemeClr val="tx1"/>
                </a:solidFill>
                <a:latin typeface="+mn-lt"/>
                <a:ea typeface="+mn-ea"/>
                <a:cs typeface="+mn-cs"/>
              </a:defRPr>
            </a:lvl1pPr>
            <a:lvl2pPr marL="742950" indent="-285750" algn="l" rtl="0" eaLnBrk="0" fontAlgn="base" hangingPunct="0">
              <a:spcBef>
                <a:spcPct val="20000"/>
              </a:spcBef>
              <a:spcAft>
                <a:spcPct val="0"/>
              </a:spcAft>
              <a:buFont typeface="Times" pitchFamily="18" charset="0"/>
              <a:buChar char="-"/>
              <a:defRPr sz="1600">
                <a:solidFill>
                  <a:schemeClr val="tx1"/>
                </a:solidFill>
                <a:latin typeface="+mn-lt"/>
                <a:ea typeface="+mn-ea"/>
                <a:cs typeface="+mn-cs"/>
              </a:defRPr>
            </a:lvl2pPr>
            <a:lvl3pPr marL="1143000" indent="-228600" algn="l" rtl="0" eaLnBrk="0" fontAlgn="base" hangingPunct="0">
              <a:spcBef>
                <a:spcPct val="20000"/>
              </a:spcBef>
              <a:spcAft>
                <a:spcPct val="0"/>
              </a:spcAft>
              <a:defRPr sz="1600">
                <a:solidFill>
                  <a:schemeClr val="tx1"/>
                </a:solidFill>
                <a:latin typeface="+mn-lt"/>
                <a:ea typeface="+mn-ea"/>
                <a:cs typeface="+mn-cs"/>
              </a:defRPr>
            </a:lvl3pPr>
            <a:lvl4pPr marL="1600200" indent="-228600" algn="l" rtl="0" eaLnBrk="0" fontAlgn="base" hangingPunct="0">
              <a:spcBef>
                <a:spcPct val="20000"/>
              </a:spcBef>
              <a:spcAft>
                <a:spcPct val="0"/>
              </a:spcAft>
              <a:buFont typeface="Times" pitchFamily="18" charset="0"/>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a:solidFill>
                  <a:schemeClr val="tx1"/>
                </a:solidFill>
                <a:latin typeface="+mn-lt"/>
                <a:ea typeface="+mn-ea"/>
                <a:cs typeface="+mn-cs"/>
              </a:defRPr>
            </a:lvl5pPr>
            <a:lvl6pPr marL="2514600" indent="-228600" algn="l" rtl="0" fontAlgn="base">
              <a:spcBef>
                <a:spcPct val="20000"/>
              </a:spcBef>
              <a:spcAft>
                <a:spcPct val="0"/>
              </a:spcAft>
              <a:buChar char="–"/>
              <a:defRPr sz="1600">
                <a:solidFill>
                  <a:schemeClr val="tx1"/>
                </a:solidFill>
                <a:latin typeface="+mn-lt"/>
                <a:ea typeface="+mn-ea"/>
                <a:cs typeface="+mn-cs"/>
              </a:defRPr>
            </a:lvl6pPr>
            <a:lvl7pPr marL="2971800" indent="-228600" algn="l" rtl="0" fontAlgn="base">
              <a:spcBef>
                <a:spcPct val="20000"/>
              </a:spcBef>
              <a:spcAft>
                <a:spcPct val="0"/>
              </a:spcAft>
              <a:buChar char="–"/>
              <a:defRPr sz="1600">
                <a:solidFill>
                  <a:schemeClr val="tx1"/>
                </a:solidFill>
                <a:latin typeface="+mn-lt"/>
                <a:ea typeface="+mn-ea"/>
                <a:cs typeface="+mn-cs"/>
              </a:defRPr>
            </a:lvl7pPr>
            <a:lvl8pPr marL="3429000" indent="-228600" algn="l" rtl="0" fontAlgn="base">
              <a:spcBef>
                <a:spcPct val="20000"/>
              </a:spcBef>
              <a:spcAft>
                <a:spcPct val="0"/>
              </a:spcAft>
              <a:buChar char="–"/>
              <a:defRPr sz="1600">
                <a:solidFill>
                  <a:schemeClr val="tx1"/>
                </a:solidFill>
                <a:latin typeface="+mn-lt"/>
                <a:ea typeface="+mn-ea"/>
                <a:cs typeface="+mn-cs"/>
              </a:defRPr>
            </a:lvl8pPr>
            <a:lvl9pPr marL="3886200" indent="-228600" algn="l" rtl="0" fontAlgn="base">
              <a:spcBef>
                <a:spcPct val="20000"/>
              </a:spcBef>
              <a:spcAft>
                <a:spcPct val="0"/>
              </a:spcAft>
              <a:buChar char="–"/>
              <a:defRPr sz="1600">
                <a:solidFill>
                  <a:schemeClr val="tx1"/>
                </a:solidFill>
                <a:latin typeface="+mn-lt"/>
                <a:ea typeface="+mn-ea"/>
                <a:cs typeface="+mn-cs"/>
              </a:defRPr>
            </a:lvl9pPr>
          </a:lstStyle>
          <a:p>
            <a:pPr>
              <a:buFontTx/>
              <a:buChar char="•"/>
            </a:pPr>
            <a:r>
              <a:rPr lang="en-US" sz="1800" kern="0" dirty="0" err="1">
                <a:solidFill>
                  <a:srgbClr val="211E5B"/>
                </a:solidFill>
                <a:latin typeface="Century Gothic" panose="020B0502020202020204" pitchFamily="34" charset="0"/>
              </a:rPr>
              <a:t>Mijn</a:t>
            </a:r>
            <a:r>
              <a:rPr lang="en-US" sz="1800" kern="0" dirty="0">
                <a:solidFill>
                  <a:srgbClr val="211E5B"/>
                </a:solidFill>
                <a:latin typeface="Century Gothic" panose="020B0502020202020204" pitchFamily="34" charset="0"/>
              </a:rPr>
              <a:t> naam is … </a:t>
            </a:r>
          </a:p>
          <a:p>
            <a:pPr>
              <a:buFontTx/>
              <a:buChar char="•"/>
            </a:pPr>
            <a:endParaRPr lang="en-US" sz="1800" kern="0" dirty="0">
              <a:solidFill>
                <a:srgbClr val="211E5B"/>
              </a:solidFill>
              <a:latin typeface="Century Gothic" panose="020B0502020202020204" pitchFamily="34" charset="0"/>
            </a:endParaRPr>
          </a:p>
          <a:p>
            <a:pPr>
              <a:buFontTx/>
              <a:buChar char="•"/>
            </a:pPr>
            <a:r>
              <a:rPr lang="en-US" sz="1800" kern="0" dirty="0">
                <a:solidFill>
                  <a:srgbClr val="211E5B"/>
                </a:solidFill>
                <a:latin typeface="Century Gothic" panose="020B0502020202020204" pitchFamily="34" charset="0"/>
              </a:rPr>
              <a:t>Mijn </a:t>
            </a:r>
            <a:r>
              <a:rPr lang="en-US" sz="1800" kern="0" dirty="0" err="1">
                <a:solidFill>
                  <a:srgbClr val="211E5B"/>
                </a:solidFill>
                <a:latin typeface="Century Gothic" panose="020B0502020202020204" pitchFamily="34" charset="0"/>
              </a:rPr>
              <a:t>functie</a:t>
            </a:r>
            <a:r>
              <a:rPr lang="en-US" sz="1800" kern="0" dirty="0">
                <a:solidFill>
                  <a:srgbClr val="211E5B"/>
                </a:solidFill>
                <a:latin typeface="Century Gothic" panose="020B0502020202020204" pitchFamily="34" charset="0"/>
              </a:rPr>
              <a:t> / </a:t>
            </a:r>
            <a:r>
              <a:rPr lang="en-US" sz="1800" kern="0" dirty="0" err="1">
                <a:solidFill>
                  <a:srgbClr val="211E5B"/>
                </a:solidFill>
                <a:latin typeface="Century Gothic" panose="020B0502020202020204" pitchFamily="34" charset="0"/>
              </a:rPr>
              <a:t>rol</a:t>
            </a:r>
            <a:r>
              <a:rPr lang="en-US" sz="1800" kern="0" dirty="0">
                <a:solidFill>
                  <a:srgbClr val="211E5B"/>
                </a:solidFill>
                <a:latin typeface="Century Gothic" panose="020B0502020202020204" pitchFamily="34" charset="0"/>
              </a:rPr>
              <a:t> is ….</a:t>
            </a:r>
          </a:p>
          <a:p>
            <a:pPr>
              <a:buFontTx/>
              <a:buChar char="•"/>
            </a:pPr>
            <a:endParaRPr lang="en-US" sz="1800" kern="0" dirty="0">
              <a:solidFill>
                <a:srgbClr val="211E5B"/>
              </a:solidFill>
              <a:latin typeface="Century Gothic" panose="020B0502020202020204" pitchFamily="34" charset="0"/>
            </a:endParaRPr>
          </a:p>
          <a:p>
            <a:pPr>
              <a:lnSpc>
                <a:spcPct val="150000"/>
              </a:lnSpc>
              <a:buFontTx/>
              <a:buChar char="•"/>
            </a:pPr>
            <a:r>
              <a:rPr lang="en-US" sz="1800" kern="0" dirty="0">
                <a:solidFill>
                  <a:srgbClr val="211E5B"/>
                </a:solidFill>
                <a:latin typeface="Century Gothic" panose="020B0502020202020204" pitchFamily="34" charset="0"/>
              </a:rPr>
              <a:t>Wat doe je </a:t>
            </a:r>
            <a:r>
              <a:rPr lang="en-US" sz="1800" kern="0" dirty="0" err="1">
                <a:solidFill>
                  <a:srgbClr val="211E5B"/>
                </a:solidFill>
                <a:latin typeface="Century Gothic" panose="020B0502020202020204" pitchFamily="34" charset="0"/>
              </a:rPr>
              <a:t>naast</a:t>
            </a:r>
            <a:r>
              <a:rPr lang="en-US" sz="1800" kern="0" dirty="0">
                <a:solidFill>
                  <a:srgbClr val="211E5B"/>
                </a:solidFill>
                <a:latin typeface="Century Gothic" panose="020B0502020202020204" pitchFamily="34" charset="0"/>
              </a:rPr>
              <a:t> </a:t>
            </a:r>
            <a:r>
              <a:rPr lang="en-US" sz="1800" kern="0" dirty="0" err="1">
                <a:solidFill>
                  <a:srgbClr val="211E5B"/>
                </a:solidFill>
                <a:latin typeface="Century Gothic" panose="020B0502020202020204" pitchFamily="34" charset="0"/>
              </a:rPr>
              <a:t>werk</a:t>
            </a:r>
            <a:r>
              <a:rPr lang="en-US" sz="1800" kern="0" dirty="0">
                <a:solidFill>
                  <a:srgbClr val="211E5B"/>
                </a:solidFill>
                <a:latin typeface="Century Gothic" panose="020B0502020202020204" pitchFamily="34" charset="0"/>
              </a:rPr>
              <a:t> </a:t>
            </a:r>
            <a:r>
              <a:rPr lang="en-US" sz="1800" kern="0" dirty="0" err="1">
                <a:solidFill>
                  <a:srgbClr val="211E5B"/>
                </a:solidFill>
                <a:latin typeface="Century Gothic" panose="020B0502020202020204" pitchFamily="34" charset="0"/>
              </a:rPr>
              <a:t>waar</a:t>
            </a:r>
            <a:r>
              <a:rPr lang="en-US" sz="1800" kern="0" dirty="0">
                <a:solidFill>
                  <a:srgbClr val="211E5B"/>
                </a:solidFill>
                <a:latin typeface="Century Gothic" panose="020B0502020202020204" pitchFamily="34" charset="0"/>
              </a:rPr>
              <a:t> je trots op bent? Wat </a:t>
            </a:r>
            <a:r>
              <a:rPr lang="en-US" sz="1800" kern="0" dirty="0" err="1">
                <a:solidFill>
                  <a:srgbClr val="211E5B"/>
                </a:solidFill>
                <a:latin typeface="Century Gothic" panose="020B0502020202020204" pitchFamily="34" charset="0"/>
              </a:rPr>
              <a:t>vind</a:t>
            </a:r>
            <a:r>
              <a:rPr lang="en-US" sz="1800" kern="0" dirty="0">
                <a:solidFill>
                  <a:srgbClr val="211E5B"/>
                </a:solidFill>
                <a:latin typeface="Century Gothic" panose="020B0502020202020204" pitchFamily="34" charset="0"/>
              </a:rPr>
              <a:t> je </a:t>
            </a:r>
            <a:r>
              <a:rPr lang="en-US" sz="1800" kern="0" dirty="0" err="1">
                <a:solidFill>
                  <a:srgbClr val="211E5B"/>
                </a:solidFill>
                <a:latin typeface="Century Gothic" panose="020B0502020202020204" pitchFamily="34" charset="0"/>
              </a:rPr>
              <a:t>leuk</a:t>
            </a:r>
            <a:r>
              <a:rPr lang="en-US" sz="1800" kern="0" dirty="0">
                <a:solidFill>
                  <a:srgbClr val="211E5B"/>
                </a:solidFill>
                <a:latin typeface="Century Gothic" panose="020B0502020202020204" pitchFamily="34" charset="0"/>
              </a:rPr>
              <a:t> om </a:t>
            </a:r>
            <a:r>
              <a:rPr lang="en-US" sz="1800" kern="0" dirty="0" err="1">
                <a:solidFill>
                  <a:srgbClr val="211E5B"/>
                </a:solidFill>
                <a:latin typeface="Century Gothic" panose="020B0502020202020204" pitchFamily="34" charset="0"/>
              </a:rPr>
              <a:t>te</a:t>
            </a:r>
            <a:r>
              <a:rPr lang="en-US" sz="1800" kern="0" dirty="0">
                <a:solidFill>
                  <a:srgbClr val="211E5B"/>
                </a:solidFill>
                <a:latin typeface="Century Gothic" panose="020B0502020202020204" pitchFamily="34" charset="0"/>
              </a:rPr>
              <a:t> </a:t>
            </a:r>
            <a:r>
              <a:rPr lang="en-US" sz="1800" kern="0" dirty="0" err="1">
                <a:solidFill>
                  <a:srgbClr val="211E5B"/>
                </a:solidFill>
                <a:latin typeface="Century Gothic" panose="020B0502020202020204" pitchFamily="34" charset="0"/>
              </a:rPr>
              <a:t>doen</a:t>
            </a:r>
            <a:r>
              <a:rPr lang="en-US" sz="1800" kern="0" dirty="0">
                <a:solidFill>
                  <a:srgbClr val="211E5B"/>
                </a:solidFill>
                <a:latin typeface="Century Gothic" panose="020B0502020202020204" pitchFamily="34" charset="0"/>
              </a:rPr>
              <a:t>? </a:t>
            </a:r>
            <a:r>
              <a:rPr lang="en-US" sz="1800" kern="0" dirty="0" err="1">
                <a:solidFill>
                  <a:srgbClr val="211E5B"/>
                </a:solidFill>
                <a:latin typeface="Century Gothic" panose="020B0502020202020204" pitchFamily="34" charset="0"/>
              </a:rPr>
              <a:t>Waar</a:t>
            </a:r>
            <a:r>
              <a:rPr lang="en-US" sz="1800" kern="0" dirty="0">
                <a:solidFill>
                  <a:srgbClr val="211E5B"/>
                </a:solidFill>
                <a:latin typeface="Century Gothic" panose="020B0502020202020204" pitchFamily="34" charset="0"/>
              </a:rPr>
              <a:t> word je </a:t>
            </a:r>
            <a:r>
              <a:rPr lang="en-US" sz="1800" kern="0" dirty="0" err="1">
                <a:solidFill>
                  <a:srgbClr val="211E5B"/>
                </a:solidFill>
                <a:latin typeface="Century Gothic" panose="020B0502020202020204" pitchFamily="34" charset="0"/>
              </a:rPr>
              <a:t>blij</a:t>
            </a:r>
            <a:r>
              <a:rPr lang="en-US" sz="1800" kern="0" dirty="0">
                <a:solidFill>
                  <a:srgbClr val="211E5B"/>
                </a:solidFill>
                <a:latin typeface="Century Gothic" panose="020B0502020202020204" pitchFamily="34" charset="0"/>
              </a:rPr>
              <a:t> van? </a:t>
            </a:r>
          </a:p>
          <a:p>
            <a:pPr>
              <a:buFontTx/>
              <a:buChar char="•"/>
            </a:pPr>
            <a:endParaRPr lang="en-US" sz="2000" kern="0" dirty="0"/>
          </a:p>
        </p:txBody>
      </p:sp>
    </p:spTree>
    <p:extLst>
      <p:ext uri="{BB962C8B-B14F-4D97-AF65-F5344CB8AC3E}">
        <p14:creationId xmlns:p14="http://schemas.microsoft.com/office/powerpoint/2010/main" val="1056095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82FFC5-71A8-437F-9A99-C9D0603D2BC2}"/>
              </a:ext>
            </a:extLst>
          </p:cNvPr>
          <p:cNvSpPr>
            <a:spLocks noGrp="1"/>
          </p:cNvSpPr>
          <p:nvPr>
            <p:ph type="title"/>
          </p:nvPr>
        </p:nvSpPr>
        <p:spPr/>
        <p:txBody>
          <a:bodyPr/>
          <a:lstStyle/>
          <a:p>
            <a:r>
              <a:rPr lang="nl-NL" dirty="0"/>
              <a:t>Op pad</a:t>
            </a:r>
          </a:p>
        </p:txBody>
      </p:sp>
      <p:sp>
        <p:nvSpPr>
          <p:cNvPr id="3" name="Tijdelijke aanduiding voor inhoud 2">
            <a:extLst>
              <a:ext uri="{FF2B5EF4-FFF2-40B4-BE49-F238E27FC236}">
                <a16:creationId xmlns:a16="http://schemas.microsoft.com/office/drawing/2014/main" id="{4B9565D5-6615-4F84-956F-0E8CD812FF47}"/>
              </a:ext>
            </a:extLst>
          </p:cNvPr>
          <p:cNvSpPr>
            <a:spLocks noGrp="1"/>
          </p:cNvSpPr>
          <p:nvPr>
            <p:ph idx="1"/>
          </p:nvPr>
        </p:nvSpPr>
        <p:spPr>
          <a:xfrm>
            <a:off x="2224244" y="1859632"/>
            <a:ext cx="6477000" cy="3657600"/>
          </a:xfrm>
        </p:spPr>
        <p:txBody>
          <a:bodyPr/>
          <a:lstStyle/>
          <a:p>
            <a:pPr marL="342900" indent="-342900">
              <a:lnSpc>
                <a:spcPct val="150000"/>
              </a:lnSpc>
              <a:buFont typeface="Arial" panose="020B0604020202020204" pitchFamily="34" charset="0"/>
              <a:buChar char="•"/>
            </a:pPr>
            <a:r>
              <a:rPr lang="nl-NL" sz="2000" dirty="0"/>
              <a:t>Wat is ‘heilig’ (heel belangrijk) om lekker te kunnen werken bij jouw gemeente?</a:t>
            </a:r>
          </a:p>
          <a:p>
            <a:pPr marL="342900" indent="-342900">
              <a:lnSpc>
                <a:spcPct val="150000"/>
              </a:lnSpc>
              <a:buFont typeface="Arial" panose="020B0604020202020204" pitchFamily="34" charset="0"/>
              <a:buChar char="•"/>
            </a:pPr>
            <a:r>
              <a:rPr lang="nl-NL" sz="2000" dirty="0"/>
              <a:t>Wat is, denk jij, de grootste zorg/angst voor onze medewerkers als het gaat om werk?</a:t>
            </a:r>
          </a:p>
          <a:p>
            <a:pPr marL="342900" indent="-342900">
              <a:lnSpc>
                <a:spcPct val="150000"/>
              </a:lnSpc>
              <a:buFont typeface="Arial" panose="020B0604020202020204" pitchFamily="34" charset="0"/>
              <a:buChar char="•"/>
            </a:pPr>
            <a:r>
              <a:rPr lang="nl-NL" sz="2000" dirty="0"/>
              <a:t>Wat hebben onze mensen nodig om lekker te kunnen (blijven) werken?</a:t>
            </a:r>
          </a:p>
          <a:p>
            <a:pPr>
              <a:buFont typeface="Arial" panose="020B0604020202020204" pitchFamily="34" charset="0"/>
              <a:buChar char="•"/>
            </a:pPr>
            <a:endParaRPr lang="nl-NL" dirty="0"/>
          </a:p>
          <a:p>
            <a:pPr>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BA396D1F-842B-4607-977C-E938841B8624}"/>
              </a:ext>
            </a:extLst>
          </p:cNvPr>
          <p:cNvSpPr>
            <a:spLocks noGrp="1"/>
          </p:cNvSpPr>
          <p:nvPr>
            <p:ph type="sldNum" sz="quarter" idx="10"/>
          </p:nvPr>
        </p:nvSpPr>
        <p:spPr bwMode="auto">
          <a:xfrm>
            <a:off x="7239000" y="6400800"/>
            <a:ext cx="16002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b="1" kern="1200" baseline="0" smtClean="0">
                <a:solidFill>
                  <a:schemeClr val="accent1"/>
                </a:solidFill>
                <a:latin typeface="+mj-lt"/>
                <a:ea typeface="ヒラギノ角ゴ Pro W3" pitchFamily="-106" charset="-128"/>
                <a:cs typeface="ヒラギノ角ゴ Pro W3" pitchFamily="-106" charset="-128"/>
              </a:defRPr>
            </a:lvl1pPr>
            <a:lvl2pPr marL="4572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2pPr>
            <a:lvl3pPr marL="9144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3pPr>
            <a:lvl4pPr marL="13716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4pPr>
            <a:lvl5pPr marL="18288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5pPr>
            <a:lvl6pPr marL="22860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6pPr>
            <a:lvl7pPr marL="27432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7pPr>
            <a:lvl8pPr marL="32004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8pPr>
            <a:lvl9pPr marL="36576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9pPr>
          </a:lstStyle>
          <a:p>
            <a:pPr>
              <a:defRPr/>
            </a:pPr>
            <a:fld id="{10234C0F-61B6-224E-9876-02787796FF62}" type="slidenum">
              <a:rPr lang="en-US" smtClean="0"/>
              <a:pPr>
                <a:defRPr/>
              </a:pPr>
              <a:t>5</a:t>
            </a:fld>
            <a:endParaRPr lang="en-US" sz="1400"/>
          </a:p>
        </p:txBody>
      </p:sp>
    </p:spTree>
    <p:extLst>
      <p:ext uri="{BB962C8B-B14F-4D97-AF65-F5344CB8AC3E}">
        <p14:creationId xmlns:p14="http://schemas.microsoft.com/office/powerpoint/2010/main" val="157561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17991FC-BB88-F758-5DB3-9B3CEE7E6776}"/>
              </a:ext>
            </a:extLst>
          </p:cNvPr>
          <p:cNvSpPr>
            <a:spLocks noGrp="1"/>
          </p:cNvSpPr>
          <p:nvPr>
            <p:ph type="title"/>
          </p:nvPr>
        </p:nvSpPr>
        <p:spPr/>
        <p:txBody>
          <a:bodyPr/>
          <a:lstStyle/>
          <a:p>
            <a:r>
              <a:rPr lang="en-US" kern="0" dirty="0"/>
              <a:t>Wat is </a:t>
            </a:r>
            <a:r>
              <a:rPr lang="en-US" kern="0" dirty="0" err="1"/>
              <a:t>duurzame</a:t>
            </a:r>
            <a:r>
              <a:rPr lang="en-US" kern="0" dirty="0"/>
              <a:t> </a:t>
            </a:r>
            <a:r>
              <a:rPr lang="en-US" kern="0" dirty="0" err="1"/>
              <a:t>inzetbaarheid</a:t>
            </a:r>
            <a:r>
              <a:rPr lang="en-US" kern="0" dirty="0"/>
              <a:t>?</a:t>
            </a:r>
            <a:br>
              <a:rPr lang="en-US" kern="0" dirty="0"/>
            </a:br>
            <a:endParaRPr lang="nl-NL" dirty="0"/>
          </a:p>
        </p:txBody>
      </p:sp>
      <p:sp>
        <p:nvSpPr>
          <p:cNvPr id="5" name="Tijdelijke aanduiding voor inhoud 4">
            <a:extLst>
              <a:ext uri="{FF2B5EF4-FFF2-40B4-BE49-F238E27FC236}">
                <a16:creationId xmlns:a16="http://schemas.microsoft.com/office/drawing/2014/main" id="{AD39F644-D0A2-2560-246F-4CDD2A2BCFBF}"/>
              </a:ext>
            </a:extLst>
          </p:cNvPr>
          <p:cNvSpPr>
            <a:spLocks noGrp="1"/>
          </p:cNvSpPr>
          <p:nvPr>
            <p:ph idx="1"/>
          </p:nvPr>
        </p:nvSpPr>
        <p:spPr/>
        <p:txBody>
          <a:bodyPr/>
          <a:lstStyle/>
          <a:p>
            <a:r>
              <a:rPr lang="en-US" sz="2000" b="0" kern="0" dirty="0"/>
              <a:t>Model Duurzame Inzetbaarheid </a:t>
            </a:r>
          </a:p>
          <a:p>
            <a:r>
              <a:rPr lang="en-US" sz="2000" b="0" kern="0" dirty="0"/>
              <a:t>A&amp;O fonds Gemeenten </a:t>
            </a:r>
          </a:p>
          <a:p>
            <a:endParaRPr lang="nl-NL" dirty="0"/>
          </a:p>
        </p:txBody>
      </p:sp>
      <p:sp>
        <p:nvSpPr>
          <p:cNvPr id="2" name="Tijdelijke aanduiding voor dianummer 1">
            <a:extLst>
              <a:ext uri="{FF2B5EF4-FFF2-40B4-BE49-F238E27FC236}">
                <a16:creationId xmlns:a16="http://schemas.microsoft.com/office/drawing/2014/main" id="{3AA17D80-B4A3-4999-9BEB-617EB591C56C}"/>
              </a:ext>
            </a:extLst>
          </p:cNvPr>
          <p:cNvSpPr>
            <a:spLocks noGrp="1"/>
          </p:cNvSpPr>
          <p:nvPr>
            <p:ph type="sldNum" sz="quarter" idx="12"/>
          </p:nvPr>
        </p:nvSpPr>
        <p:spPr/>
        <p:txBody>
          <a:bodyPr/>
          <a:lstStyle/>
          <a:p>
            <a:pPr>
              <a:defRPr/>
            </a:pPr>
            <a:fld id="{59F18607-6659-BA47-9EBB-AEA2F5E51525}" type="slidenum">
              <a:rPr lang="en-US" smtClean="0"/>
              <a:pPr>
                <a:defRPr/>
              </a:pPr>
              <a:t>6</a:t>
            </a:fld>
            <a:endParaRPr lang="en-US" sz="1400">
              <a:solidFill>
                <a:schemeClr val="tx1"/>
              </a:solidFill>
            </a:endParaRPr>
          </a:p>
        </p:txBody>
      </p:sp>
      <p:sp>
        <p:nvSpPr>
          <p:cNvPr id="13" name="Rechthoek 12">
            <a:extLst>
              <a:ext uri="{FF2B5EF4-FFF2-40B4-BE49-F238E27FC236}">
                <a16:creationId xmlns:a16="http://schemas.microsoft.com/office/drawing/2014/main" id="{F6FA42FF-41C3-407B-A357-8D08176A7617}"/>
              </a:ext>
            </a:extLst>
          </p:cNvPr>
          <p:cNvSpPr/>
          <p:nvPr/>
        </p:nvSpPr>
        <p:spPr>
          <a:xfrm>
            <a:off x="2636106" y="1486518"/>
            <a:ext cx="6908266" cy="984885"/>
          </a:xfrm>
          <a:prstGeom prst="rect">
            <a:avLst/>
          </a:prstGeom>
        </p:spPr>
        <p:txBody>
          <a:bodyPr wrap="square">
            <a:spAutoFit/>
          </a:bodyPr>
          <a:lstStyle/>
          <a:p>
            <a:endParaRPr lang="nl-NL" sz="4000" kern="0" dirty="0"/>
          </a:p>
          <a:p>
            <a:endParaRPr lang="nl-NL" kern="0" dirty="0"/>
          </a:p>
        </p:txBody>
      </p:sp>
      <p:pic>
        <p:nvPicPr>
          <p:cNvPr id="3" name="Afbeelding 2" descr="Afbeelding met diagram&#10;&#10;Automatisch gegenereerde beschrijving">
            <a:extLst>
              <a:ext uri="{FF2B5EF4-FFF2-40B4-BE49-F238E27FC236}">
                <a16:creationId xmlns:a16="http://schemas.microsoft.com/office/drawing/2014/main" id="{957FFC39-1829-5245-3C96-48B8A551CB33}"/>
              </a:ext>
            </a:extLst>
          </p:cNvPr>
          <p:cNvPicPr>
            <a:picLocks noChangeAspect="1"/>
          </p:cNvPicPr>
          <p:nvPr/>
        </p:nvPicPr>
        <p:blipFill rotWithShape="1">
          <a:blip r:embed="rId3">
            <a:extLst>
              <a:ext uri="{28A0092B-C50C-407E-A947-70E740481C1C}">
                <a14:useLocalDpi xmlns:a14="http://schemas.microsoft.com/office/drawing/2010/main" val="0"/>
              </a:ext>
            </a:extLst>
          </a:blip>
          <a:srcRect l="1870" t="1684" r="3304" b="2034"/>
          <a:stretch/>
        </p:blipFill>
        <p:spPr>
          <a:xfrm>
            <a:off x="4951380" y="1692612"/>
            <a:ext cx="6908266" cy="4902741"/>
          </a:xfrm>
          <a:prstGeom prst="rect">
            <a:avLst/>
          </a:prstGeom>
        </p:spPr>
      </p:pic>
    </p:spTree>
    <p:extLst>
      <p:ext uri="{BB962C8B-B14F-4D97-AF65-F5344CB8AC3E}">
        <p14:creationId xmlns:p14="http://schemas.microsoft.com/office/powerpoint/2010/main" val="3932566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FCDDF5-F74D-DE8B-9A06-FE80D4FD78D5}"/>
              </a:ext>
            </a:extLst>
          </p:cNvPr>
          <p:cNvSpPr>
            <a:spLocks noGrp="1"/>
          </p:cNvSpPr>
          <p:nvPr>
            <p:ph type="title"/>
          </p:nvPr>
        </p:nvSpPr>
        <p:spPr/>
        <p:txBody>
          <a:bodyPr/>
          <a:lstStyle/>
          <a:p>
            <a:r>
              <a:rPr lang="nl-NL" dirty="0"/>
              <a:t>Strategische kaders en doelstellingen</a:t>
            </a:r>
          </a:p>
        </p:txBody>
      </p:sp>
      <p:sp>
        <p:nvSpPr>
          <p:cNvPr id="3" name="Tijdelijke aanduiding voor tekst 2">
            <a:extLst>
              <a:ext uri="{FF2B5EF4-FFF2-40B4-BE49-F238E27FC236}">
                <a16:creationId xmlns:a16="http://schemas.microsoft.com/office/drawing/2014/main" id="{A4EF5A45-1D8B-2C67-70AC-F006434997C1}"/>
              </a:ext>
            </a:extLst>
          </p:cNvPr>
          <p:cNvSpPr>
            <a:spLocks noGrp="1"/>
          </p:cNvSpPr>
          <p:nvPr>
            <p:ph idx="1"/>
          </p:nvPr>
        </p:nvSpPr>
        <p:spPr/>
        <p:txBody>
          <a:bodyPr/>
          <a:lstStyle/>
          <a:p>
            <a:r>
              <a:rPr lang="nl-NL" dirty="0"/>
              <a:t>Kaders en doelstellingen Duurzame Inzetbaarheid gemeente X</a:t>
            </a:r>
          </a:p>
        </p:txBody>
      </p:sp>
      <p:sp>
        <p:nvSpPr>
          <p:cNvPr id="4" name="Tijdelijke aanduiding voor dianummer 3">
            <a:extLst>
              <a:ext uri="{FF2B5EF4-FFF2-40B4-BE49-F238E27FC236}">
                <a16:creationId xmlns:a16="http://schemas.microsoft.com/office/drawing/2014/main" id="{66134DE4-ADF6-A06B-BC94-2C2749A61F7E}"/>
              </a:ext>
            </a:extLst>
          </p:cNvPr>
          <p:cNvSpPr>
            <a:spLocks noGrp="1"/>
          </p:cNvSpPr>
          <p:nvPr>
            <p:ph type="sldNum" sz="quarter" idx="12"/>
          </p:nvPr>
        </p:nvSpPr>
        <p:spPr/>
        <p:txBody>
          <a:bodyPr/>
          <a:lstStyle/>
          <a:p>
            <a:pPr>
              <a:defRPr/>
            </a:pPr>
            <a:fld id="{0BCED560-1426-9D4C-9221-804EE48FC87B}" type="slidenum">
              <a:rPr lang="en-US" smtClean="0"/>
              <a:pPr>
                <a:defRPr/>
              </a:pPr>
              <a:t>7</a:t>
            </a:fld>
            <a:endParaRPr lang="en-US" sz="1400">
              <a:solidFill>
                <a:schemeClr val="tx1"/>
              </a:solidFill>
            </a:endParaRPr>
          </a:p>
        </p:txBody>
      </p:sp>
    </p:spTree>
    <p:extLst>
      <p:ext uri="{BB962C8B-B14F-4D97-AF65-F5344CB8AC3E}">
        <p14:creationId xmlns:p14="http://schemas.microsoft.com/office/powerpoint/2010/main" val="4251778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97CCCC-35C9-40E4-BECD-D51F7277417D}"/>
              </a:ext>
            </a:extLst>
          </p:cNvPr>
          <p:cNvSpPr>
            <a:spLocks noGrp="1"/>
          </p:cNvSpPr>
          <p:nvPr>
            <p:ph type="title"/>
          </p:nvPr>
        </p:nvSpPr>
        <p:spPr>
          <a:xfrm>
            <a:off x="1820693" y="685800"/>
            <a:ext cx="8500353" cy="914400"/>
          </a:xfrm>
        </p:spPr>
        <p:txBody>
          <a:bodyPr/>
          <a:lstStyle/>
          <a:p>
            <a:r>
              <a:rPr lang="nl-NL" dirty="0"/>
              <a:t>Vertaling theorie naar praktijk </a:t>
            </a:r>
          </a:p>
        </p:txBody>
      </p:sp>
      <p:sp>
        <p:nvSpPr>
          <p:cNvPr id="3" name="Tijdelijke aanduiding voor inhoud 2">
            <a:extLst>
              <a:ext uri="{FF2B5EF4-FFF2-40B4-BE49-F238E27FC236}">
                <a16:creationId xmlns:a16="http://schemas.microsoft.com/office/drawing/2014/main" id="{ED766CD4-7804-47D7-B97B-BF1FD6974367}"/>
              </a:ext>
            </a:extLst>
          </p:cNvPr>
          <p:cNvSpPr>
            <a:spLocks noGrp="1"/>
          </p:cNvSpPr>
          <p:nvPr>
            <p:ph idx="1"/>
          </p:nvPr>
        </p:nvSpPr>
        <p:spPr>
          <a:xfrm>
            <a:off x="1741251" y="1780162"/>
            <a:ext cx="7955149" cy="3858638"/>
          </a:xfrm>
        </p:spPr>
        <p:txBody>
          <a:bodyPr/>
          <a:lstStyle/>
          <a:p>
            <a:pPr marL="342900" indent="-342900">
              <a:lnSpc>
                <a:spcPct val="150000"/>
              </a:lnSpc>
              <a:buFont typeface="Arial" panose="020B0604020202020204" pitchFamily="34" charset="0"/>
              <a:buChar char="•"/>
            </a:pPr>
            <a:r>
              <a:rPr lang="nl-NL" sz="2000" dirty="0"/>
              <a:t>Over welke elementen uit de strategische visie hebben jullie het tijdens de wandeling al gehad?</a:t>
            </a:r>
          </a:p>
          <a:p>
            <a:pPr marL="342900" indent="-342900">
              <a:lnSpc>
                <a:spcPct val="150000"/>
              </a:lnSpc>
              <a:buFont typeface="Arial" panose="020B0604020202020204" pitchFamily="34" charset="0"/>
              <a:buChar char="•"/>
            </a:pPr>
            <a:r>
              <a:rPr lang="nl-NL" sz="2000" dirty="0"/>
              <a:t>Over welke elementen uit …. </a:t>
            </a:r>
            <a:r>
              <a:rPr lang="nl-NL" sz="2000" dirty="0">
                <a:highlight>
                  <a:srgbClr val="FFFF00"/>
                </a:highlight>
              </a:rPr>
              <a:t>(bv. model DI van A&amp;O fonds/eigen of ander model)</a:t>
            </a:r>
            <a:r>
              <a:rPr lang="nl-NL" sz="2000" dirty="0"/>
              <a:t> hebben jullie het tijdens de wandeling al gehad?</a:t>
            </a:r>
          </a:p>
          <a:p>
            <a:pPr marL="342900" indent="-342900">
              <a:lnSpc>
                <a:spcPct val="150000"/>
              </a:lnSpc>
              <a:buFont typeface="Arial" panose="020B0604020202020204" pitchFamily="34" charset="0"/>
              <a:buChar char="•"/>
            </a:pPr>
            <a:r>
              <a:rPr lang="nl-NL" sz="2000" dirty="0"/>
              <a:t>Welk onderdelen uit … </a:t>
            </a:r>
            <a:r>
              <a:rPr lang="nl-NL" sz="2000" dirty="0">
                <a:highlight>
                  <a:srgbClr val="FFFF00"/>
                </a:highlight>
              </a:rPr>
              <a:t>(bv. model DI van A&amp;O fonds/eigen of ander model) </a:t>
            </a:r>
            <a:r>
              <a:rPr lang="nl-NL" sz="2000" dirty="0"/>
              <a:t>het model DI A&amp;O fonds spreken wel/niet aan? </a:t>
            </a:r>
          </a:p>
          <a:p>
            <a:pPr marL="342900" indent="-342900">
              <a:lnSpc>
                <a:spcPct val="150000"/>
              </a:lnSpc>
              <a:buFont typeface="Arial" panose="020B0604020202020204" pitchFamily="34" charset="0"/>
              <a:buChar char="•"/>
            </a:pPr>
            <a:r>
              <a:rPr lang="nl-NL" sz="2000" dirty="0"/>
              <a:t>Welke ‘haakjes’ zien jullie met jullie eigen werkpraktijk? </a:t>
            </a:r>
          </a:p>
          <a:p>
            <a:endParaRPr lang="nl-NL" sz="2000" dirty="0"/>
          </a:p>
          <a:p>
            <a:endParaRPr lang="nl-NL" sz="2000" dirty="0"/>
          </a:p>
          <a:p>
            <a:endParaRPr lang="nl-NL" sz="2000" dirty="0"/>
          </a:p>
          <a:p>
            <a:endParaRPr lang="nl-NL" sz="2000" dirty="0"/>
          </a:p>
        </p:txBody>
      </p:sp>
      <p:sp>
        <p:nvSpPr>
          <p:cNvPr id="4" name="Tijdelijke aanduiding voor dianummer 3">
            <a:extLst>
              <a:ext uri="{FF2B5EF4-FFF2-40B4-BE49-F238E27FC236}">
                <a16:creationId xmlns:a16="http://schemas.microsoft.com/office/drawing/2014/main" id="{CAFDBBFF-8BE4-4002-A7A4-E10EBA62DF0B}"/>
              </a:ext>
            </a:extLst>
          </p:cNvPr>
          <p:cNvSpPr>
            <a:spLocks noGrp="1"/>
          </p:cNvSpPr>
          <p:nvPr>
            <p:ph type="sldNum" sz="quarter" idx="10"/>
          </p:nvPr>
        </p:nvSpPr>
        <p:spPr bwMode="auto">
          <a:xfrm>
            <a:off x="7239000" y="6400800"/>
            <a:ext cx="16002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b="1" kern="1200" baseline="0" smtClean="0">
                <a:solidFill>
                  <a:schemeClr val="accent1"/>
                </a:solidFill>
                <a:latin typeface="+mj-lt"/>
                <a:ea typeface="ヒラギノ角ゴ Pro W3" pitchFamily="-106" charset="-128"/>
                <a:cs typeface="ヒラギノ角ゴ Pro W3" pitchFamily="-106" charset="-128"/>
              </a:defRPr>
            </a:lvl1pPr>
            <a:lvl2pPr marL="4572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2pPr>
            <a:lvl3pPr marL="9144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3pPr>
            <a:lvl4pPr marL="13716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4pPr>
            <a:lvl5pPr marL="18288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5pPr>
            <a:lvl6pPr marL="22860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6pPr>
            <a:lvl7pPr marL="27432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7pPr>
            <a:lvl8pPr marL="32004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8pPr>
            <a:lvl9pPr marL="36576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9pPr>
          </a:lstStyle>
          <a:p>
            <a:pPr>
              <a:defRPr/>
            </a:pPr>
            <a:fld id="{10234C0F-61B6-224E-9876-02787796FF62}" type="slidenum">
              <a:rPr lang="en-US" smtClean="0"/>
              <a:pPr>
                <a:defRPr/>
              </a:pPr>
              <a:t>8</a:t>
            </a:fld>
            <a:endParaRPr lang="en-US" sz="1400"/>
          </a:p>
        </p:txBody>
      </p:sp>
    </p:spTree>
    <p:extLst>
      <p:ext uri="{BB962C8B-B14F-4D97-AF65-F5344CB8AC3E}">
        <p14:creationId xmlns:p14="http://schemas.microsoft.com/office/powerpoint/2010/main" val="4027169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DEEAF4-4404-E65D-8B2D-B2928DB839BA}"/>
              </a:ext>
            </a:extLst>
          </p:cNvPr>
          <p:cNvSpPr>
            <a:spLocks noGrp="1"/>
          </p:cNvSpPr>
          <p:nvPr>
            <p:ph type="title"/>
          </p:nvPr>
        </p:nvSpPr>
        <p:spPr/>
        <p:txBody>
          <a:bodyPr/>
          <a:lstStyle/>
          <a:p>
            <a:r>
              <a:rPr lang="nl-NL" dirty="0"/>
              <a:t>Toekomstverhaal</a:t>
            </a:r>
          </a:p>
        </p:txBody>
      </p:sp>
      <p:sp>
        <p:nvSpPr>
          <p:cNvPr id="3" name="Tijdelijke aanduiding voor inhoud 2">
            <a:extLst>
              <a:ext uri="{FF2B5EF4-FFF2-40B4-BE49-F238E27FC236}">
                <a16:creationId xmlns:a16="http://schemas.microsoft.com/office/drawing/2014/main" id="{BE4083A8-3129-2154-E05A-51EB1422C224}"/>
              </a:ext>
            </a:extLst>
          </p:cNvPr>
          <p:cNvSpPr>
            <a:spLocks noGrp="1"/>
          </p:cNvSpPr>
          <p:nvPr>
            <p:ph idx="1"/>
          </p:nvPr>
        </p:nvSpPr>
        <p:spPr>
          <a:xfrm>
            <a:off x="2209800" y="1700808"/>
            <a:ext cx="7772400" cy="3657600"/>
          </a:xfrm>
        </p:spPr>
        <p:txBody>
          <a:bodyPr/>
          <a:lstStyle/>
          <a:p>
            <a:endParaRPr lang="nl-NL" sz="3200" dirty="0"/>
          </a:p>
          <a:p>
            <a:r>
              <a:rPr lang="nl-NL" sz="3200" b="1" dirty="0"/>
              <a:t>Beeld je in</a:t>
            </a:r>
            <a:r>
              <a:rPr lang="nl-NL" sz="3200" dirty="0"/>
              <a:t>: </a:t>
            </a:r>
            <a:r>
              <a:rPr lang="nl-NL" sz="3200" b="1" i="1" dirty="0"/>
              <a:t>het is 2028 en bij de gemeente zijn alle medewerkers duurzaam inzetbaar …..</a:t>
            </a:r>
          </a:p>
          <a:p>
            <a:r>
              <a:rPr lang="nl-NL" sz="3200" dirty="0"/>
              <a:t>	</a:t>
            </a:r>
          </a:p>
          <a:p>
            <a:r>
              <a:rPr lang="nl-NL" sz="3200" dirty="0"/>
              <a:t>	</a:t>
            </a:r>
          </a:p>
        </p:txBody>
      </p:sp>
      <p:sp>
        <p:nvSpPr>
          <p:cNvPr id="4" name="Tijdelijke aanduiding voor dianummer 3">
            <a:extLst>
              <a:ext uri="{FF2B5EF4-FFF2-40B4-BE49-F238E27FC236}">
                <a16:creationId xmlns:a16="http://schemas.microsoft.com/office/drawing/2014/main" id="{5E1C4E85-6201-735C-1504-F12C9DDD2AEF}"/>
              </a:ext>
            </a:extLst>
          </p:cNvPr>
          <p:cNvSpPr>
            <a:spLocks noGrp="1"/>
          </p:cNvSpPr>
          <p:nvPr>
            <p:ph type="sldNum" sz="quarter" idx="10"/>
          </p:nvPr>
        </p:nvSpPr>
        <p:spPr bwMode="auto">
          <a:xfrm>
            <a:off x="7239000" y="6400800"/>
            <a:ext cx="16002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b="1" kern="1200" baseline="0" smtClean="0">
                <a:solidFill>
                  <a:schemeClr val="accent1"/>
                </a:solidFill>
                <a:latin typeface="+mj-lt"/>
                <a:ea typeface="ヒラギノ角ゴ Pro W3" pitchFamily="-106" charset="-128"/>
                <a:cs typeface="ヒラギノ角ゴ Pro W3" pitchFamily="-106" charset="-128"/>
              </a:defRPr>
            </a:lvl1pPr>
            <a:lvl2pPr marL="4572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2pPr>
            <a:lvl3pPr marL="9144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3pPr>
            <a:lvl4pPr marL="13716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4pPr>
            <a:lvl5pPr marL="1828800" algn="l" rtl="0" eaLnBrk="0" fontAlgn="base" hangingPunct="0">
              <a:spcBef>
                <a:spcPct val="0"/>
              </a:spcBef>
              <a:spcAft>
                <a:spcPct val="0"/>
              </a:spcAft>
              <a:defRPr sz="2400" kern="1200" baseline="-25000">
                <a:solidFill>
                  <a:schemeClr val="tx1"/>
                </a:solidFill>
                <a:latin typeface="Arial" pitchFamily="-106" charset="0"/>
                <a:ea typeface="ヒラギノ角ゴ Pro W3" pitchFamily="-106" charset="-128"/>
                <a:cs typeface="ヒラギノ角ゴ Pro W3" pitchFamily="-106" charset="-128"/>
              </a:defRPr>
            </a:lvl5pPr>
            <a:lvl6pPr marL="22860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6pPr>
            <a:lvl7pPr marL="27432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7pPr>
            <a:lvl8pPr marL="32004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8pPr>
            <a:lvl9pPr marL="3657600" algn="l" defTabSz="457200" rtl="0" eaLnBrk="1" latinLnBrk="0" hangingPunct="1">
              <a:defRPr sz="2400" kern="1200" baseline="-25000">
                <a:solidFill>
                  <a:schemeClr val="tx1"/>
                </a:solidFill>
                <a:latin typeface="Arial" pitchFamily="-106" charset="0"/>
                <a:ea typeface="ヒラギノ角ゴ Pro W3" pitchFamily="-106" charset="-128"/>
                <a:cs typeface="ヒラギノ角ゴ Pro W3" pitchFamily="-106" charset="-128"/>
              </a:defRPr>
            </a:lvl9pPr>
          </a:lstStyle>
          <a:p>
            <a:pPr>
              <a:defRPr/>
            </a:pPr>
            <a:fld id="{10234C0F-61B6-224E-9876-02787796FF62}" type="slidenum">
              <a:rPr lang="en-US" smtClean="0"/>
              <a:pPr>
                <a:defRPr/>
              </a:pPr>
              <a:t>9</a:t>
            </a:fld>
            <a:endParaRPr lang="en-US" sz="1400"/>
          </a:p>
        </p:txBody>
      </p:sp>
    </p:spTree>
    <p:extLst>
      <p:ext uri="{BB962C8B-B14F-4D97-AF65-F5344CB8AC3E}">
        <p14:creationId xmlns:p14="http://schemas.microsoft.com/office/powerpoint/2010/main" val="3695588122"/>
      </p:ext>
    </p:extLst>
  </p:cSld>
  <p:clrMapOvr>
    <a:masterClrMapping/>
  </p:clrMapOvr>
</p:sld>
</file>

<file path=ppt/theme/theme1.xml><?xml version="1.0" encoding="utf-8"?>
<a:theme xmlns:a="http://schemas.openxmlformats.org/drawingml/2006/main" name="WelcomeDoc">
  <a:themeElements>
    <a:clrScheme name="A&amp;O blauw">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O_fonds_Gemeenten_PPP BASIC VERSIE.pptx" id="{8E2597B4-8FD2-4BA7-BD0D-0851708537A0}" vid="{2530ADA3-49EA-4376-859B-D115A3BE39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7f310d3-86df-411e-8480-ee681fc50d36" xsi:nil="true"/>
    <lcf76f155ced4ddcb4097134ff3c332f xmlns="75612a97-51aa-4604-9c0f-3f31a9833ce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F53F7AB91218419605A90EA3511727" ma:contentTypeVersion="14" ma:contentTypeDescription="Een nieuw document maken." ma:contentTypeScope="" ma:versionID="a1bc2f0bef7df3af995ec285842a3963">
  <xsd:schema xmlns:xsd="http://www.w3.org/2001/XMLSchema" xmlns:xs="http://www.w3.org/2001/XMLSchema" xmlns:p="http://schemas.microsoft.com/office/2006/metadata/properties" xmlns:ns2="75612a97-51aa-4604-9c0f-3f31a9833cef" xmlns:ns3="e7f310d3-86df-411e-8480-ee681fc50d36" targetNamespace="http://schemas.microsoft.com/office/2006/metadata/properties" ma:root="true" ma:fieldsID="6eea632e9848771b726da4fcaee48d20" ns2:_="" ns3:_="">
    <xsd:import namespace="75612a97-51aa-4604-9c0f-3f31a9833cef"/>
    <xsd:import namespace="e7f310d3-86df-411e-8480-ee681fc50d3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612a97-51aa-4604-9c0f-3f31a9833c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536dc5d3-1c25-416d-9ff8-30d8d33104ea"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f310d3-86df-411e-8480-ee681fc50d36"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79966788-f4dc-49c2-8237-cffdb329cfb8}" ma:internalName="TaxCatchAll" ma:showField="CatchAllData" ma:web="e7f310d3-86df-411e-8480-ee681fc50d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5E3CCB-9C53-456E-B2D3-4B56726AAFF8}">
  <ds:schemaRefs>
    <ds:schemaRef ds:uri="http://www.w3.org/XML/1998/namespace"/>
    <ds:schemaRef ds:uri="75612a97-51aa-4604-9c0f-3f31a9833cef"/>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http://purl.org/dc/elements/1.1/"/>
    <ds:schemaRef ds:uri="http://purl.org/dc/dcmitype/"/>
    <ds:schemaRef ds:uri="e7f310d3-86df-411e-8480-ee681fc50d36"/>
    <ds:schemaRef ds:uri="http://schemas.microsoft.com/office/2006/metadata/properties"/>
  </ds:schemaRefs>
</ds:datastoreItem>
</file>

<file path=customXml/itemProps2.xml><?xml version="1.0" encoding="utf-8"?>
<ds:datastoreItem xmlns:ds="http://schemas.openxmlformats.org/officeDocument/2006/customXml" ds:itemID="{20F651A8-260F-4753-B283-D116E0662CC9}">
  <ds:schemaRefs>
    <ds:schemaRef ds:uri="http://schemas.microsoft.com/sharepoint/v3/contenttype/forms"/>
  </ds:schemaRefs>
</ds:datastoreItem>
</file>

<file path=customXml/itemProps3.xml><?xml version="1.0" encoding="utf-8"?>
<ds:datastoreItem xmlns:ds="http://schemas.openxmlformats.org/officeDocument/2006/customXml" ds:itemID="{02BAB5CE-E458-40FD-A229-640560547911}"/>
</file>

<file path=docProps/app.xml><?xml version="1.0" encoding="utf-8"?>
<Properties xmlns="http://schemas.openxmlformats.org/officeDocument/2006/extended-properties" xmlns:vt="http://schemas.openxmlformats.org/officeDocument/2006/docPropsVTypes">
  <Template>AO_fonds_Gemeenten_PPP BASIC VERSIE</Template>
  <TotalTime>21</TotalTime>
  <Words>1181</Words>
  <Application>Microsoft Office PowerPoint</Application>
  <PresentationFormat>Breedbeeld</PresentationFormat>
  <Paragraphs>156</Paragraphs>
  <Slides>15</Slides>
  <Notes>13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Century Gothic</vt:lpstr>
      <vt:lpstr>Verdana</vt:lpstr>
      <vt:lpstr>WelcomeDoc</vt:lpstr>
      <vt:lpstr>Handleiding voor deze presentatie</vt:lpstr>
      <vt:lpstr>ONTWERPSESSIE DUURZAME INZETBAARHEID </vt:lpstr>
      <vt:lpstr>Programma</vt:lpstr>
      <vt:lpstr>PowerPoint-presentatie</vt:lpstr>
      <vt:lpstr>Op pad</vt:lpstr>
      <vt:lpstr>Wat is duurzame inzetbaarheid? </vt:lpstr>
      <vt:lpstr>Strategische kaders en doelstellingen</vt:lpstr>
      <vt:lpstr>Vertaling theorie naar praktijk </vt:lpstr>
      <vt:lpstr>Toekomstverhaal</vt:lpstr>
      <vt:lpstr>Hoe ziet de medewerker er dan uit in 2028? </vt:lpstr>
      <vt:lpstr>Hoe ziet de werkgever er in 2028 uit? </vt:lpstr>
      <vt:lpstr>Acties</vt:lpstr>
      <vt:lpstr>Afronding</vt:lpstr>
      <vt:lpstr>PowerPoint-presentatie</vt:lpstr>
      <vt:lpstr>PowerPoint-presentatie</vt:lpstr>
    </vt:vector>
  </TitlesOfParts>
  <Manager/>
  <Company>AenO Fonds Gemeenten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ONTWERPSESSIE DUURZAME INZETBAARHEID</dc:title>
  <dc:subject/>
  <dc:creator>Annemarie Schrijen | A&amp;O fonds Gemeenten</dc:creator>
  <cp:keywords/>
  <dc:description/>
  <cp:lastModifiedBy>Annemarie Schrijen | A&amp;O fonds Gemeenten</cp:lastModifiedBy>
  <cp:revision>3</cp:revision>
  <dcterms:created xsi:type="dcterms:W3CDTF">2023-07-11T07:25:22Z</dcterms:created>
  <dcterms:modified xsi:type="dcterms:W3CDTF">2023-10-09T09:32:00Z</dcterms:modified>
  <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v-rimour@microsoft.com</vt:lpwstr>
  </property>
  <property fmtid="{D5CDD505-2E9C-101B-9397-08002B2CF9AE}" pid="5" name="MSIP_Label_f42aa342-8706-4288-bd11-ebb85995028c_SetDate">
    <vt:lpwstr>2018-02-19T06:21:30.1318915Z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0x010100DBF53F7AB91218419605A90EA3511727</vt:lpwstr>
  </property>
  <property fmtid="{D5CDD505-2E9C-101B-9397-08002B2CF9AE}" pid="11" name="Order">
    <vt:r8>7750400</vt:r8>
  </property>
  <property fmtid="{D5CDD505-2E9C-101B-9397-08002B2CF9AE}" pid="12" name="xd_Signature">
    <vt:bool>false</vt:bool>
  </property>
  <property fmtid="{D5CDD505-2E9C-101B-9397-08002B2CF9AE}" pid="13" name="xd_ProgID">
    <vt:lpwstr/>
  </property>
  <property fmtid="{D5CDD505-2E9C-101B-9397-08002B2CF9AE}" pid="14" name="_ExtendedDescription">
    <vt:lpwstr/>
  </property>
  <property fmtid="{D5CDD505-2E9C-101B-9397-08002B2CF9AE}" pid="15" name="ComplianceAssetId">
    <vt:lpwstr/>
  </property>
  <property fmtid="{D5CDD505-2E9C-101B-9397-08002B2CF9AE}" pid="16" name="TemplateUrl">
    <vt:lpwstr/>
  </property>
  <property fmtid="{D5CDD505-2E9C-101B-9397-08002B2CF9AE}" pid="17" name="MediaServiceImageTags">
    <vt:lpwstr/>
  </property>
  <property fmtid="{D5CDD505-2E9C-101B-9397-08002B2CF9AE}" pid="18" name="_SourceUrl">
    <vt:lpwstr/>
  </property>
  <property fmtid="{D5CDD505-2E9C-101B-9397-08002B2CF9AE}" pid="19" name="_SharedFileIndex">
    <vt:lpwstr/>
  </property>
</Properties>
</file>