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13"/>
  </p:notesMasterIdLst>
  <p:handoutMasterIdLst>
    <p:handoutMasterId r:id="rId14"/>
  </p:handoutMasterIdLst>
  <p:sldIdLst>
    <p:sldId id="273" r:id="rId5"/>
    <p:sldId id="285" r:id="rId6"/>
    <p:sldId id="280" r:id="rId7"/>
    <p:sldId id="281" r:id="rId8"/>
    <p:sldId id="282" r:id="rId9"/>
    <p:sldId id="283" r:id="rId10"/>
    <p:sldId id="284" r:id="rId11"/>
    <p:sldId id="27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Welkom" id="{E75E278A-FF0E-49A4-B170-79828D63BBAD}">
          <p14:sldIdLst>
            <p14:sldId id="273"/>
            <p14:sldId id="285"/>
          </p14:sldIdLst>
        </p14:section>
        <p14:section name="Standaard pagina" id="{B9B51309-D148-4332-87C2-07BE32FBCA3B}">
          <p14:sldIdLst>
            <p14:sldId id="280"/>
            <p14:sldId id="281"/>
            <p14:sldId id="282"/>
            <p14:sldId id="283"/>
            <p14:sldId id="284"/>
          </p14:sldIdLst>
        </p14:section>
        <p14:section name="Vaste einddia" id="{A68ACBD1-9E52-4E10-A1CF-F7DAE33C4559}">
          <p14:sldIdLst>
            <p14:sldId id="27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1E5B"/>
    <a:srgbClr val="42F7AC"/>
    <a:srgbClr val="B1EDE8"/>
    <a:srgbClr val="F4F2E6"/>
    <a:srgbClr val="3D387D"/>
    <a:srgbClr val="EBEBEB"/>
    <a:srgbClr val="F8F8F8"/>
    <a:srgbClr val="D24726"/>
    <a:srgbClr val="D2B4A6"/>
    <a:srgbClr val="734F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529" autoAdjust="0"/>
    <p:restoredTop sz="86447" autoAdjust="0"/>
  </p:normalViewPr>
  <p:slideViewPr>
    <p:cSldViewPr snapToGrid="0">
      <p:cViewPr varScale="1">
        <p:scale>
          <a:sx n="114" d="100"/>
          <a:sy n="114" d="100"/>
        </p:scale>
        <p:origin x="786" y="12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108" d="100"/>
          <a:sy n="108" d="100"/>
        </p:scale>
        <p:origin x="3488" y="21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0FD8657-D98E-FC42-A24D-4BB1D2027C4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0B05DA-186E-5B43-B6A0-1F5B3FA0AD0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A14E21-E0BF-6B4A-B09B-B61201E9ED3A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A01889-75D2-6548-80A9-1D89E0B1688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24D27C-45FB-334D-84F0-AFA67378604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FFEC32-0455-DD4E-82B2-FD038F51DF3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0528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13577B-6902-467D-A26C-08A0DD5E4E03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61EA0F-A667-4B49-8422-0062BC55E24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0558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3854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11E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AD538EFE-4CD2-8946-93B1-24C2B5C2DF9D}"/>
              </a:ext>
            </a:extLst>
          </p:cNvPr>
          <p:cNvSpPr/>
          <p:nvPr userDrawn="1"/>
        </p:nvSpPr>
        <p:spPr>
          <a:xfrm rot="-600000">
            <a:off x="1611592" y="6043067"/>
            <a:ext cx="7535442" cy="1530910"/>
          </a:xfrm>
          <a:prstGeom prst="roundRect">
            <a:avLst>
              <a:gd name="adj" fmla="val 16358"/>
            </a:avLst>
          </a:prstGeom>
          <a:solidFill>
            <a:srgbClr val="42F7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78689983-030D-DE43-9D36-9837FA95BF47}"/>
              </a:ext>
            </a:extLst>
          </p:cNvPr>
          <p:cNvSpPr/>
          <p:nvPr userDrawn="1"/>
        </p:nvSpPr>
        <p:spPr>
          <a:xfrm rot="-600000">
            <a:off x="8657286" y="4289825"/>
            <a:ext cx="4356933" cy="2989662"/>
          </a:xfrm>
          <a:prstGeom prst="roundRect">
            <a:avLst>
              <a:gd name="adj" fmla="val 7778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8B105E6-EA8B-CB4D-83F1-EC6E1F6BDA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6644" y="4699000"/>
            <a:ext cx="2781531" cy="1610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2807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B7457A10-85C0-D64B-8AB0-71DB922EDC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8110" y="5382437"/>
            <a:ext cx="2100934" cy="1216330"/>
          </a:xfrm>
          <a:prstGeom prst="rect">
            <a:avLst/>
          </a:prstGeom>
        </p:spPr>
      </p:pic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D5C1E9EC-960F-364B-A222-93C8608EA6F1}"/>
              </a:ext>
            </a:extLst>
          </p:cNvPr>
          <p:cNvSpPr txBox="1">
            <a:spLocks/>
          </p:cNvSpPr>
          <p:nvPr userDrawn="1"/>
        </p:nvSpPr>
        <p:spPr>
          <a:xfrm>
            <a:off x="1289597" y="6409359"/>
            <a:ext cx="3276600" cy="36512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200" kern="1200" baseline="0">
                <a:solidFill>
                  <a:srgbClr val="211E5B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b="1" i="0" dirty="0" err="1">
                <a:latin typeface="Century Gothic" panose="020B0502020202020204" pitchFamily="34" charset="0"/>
              </a:rPr>
              <a:t>Samen</a:t>
            </a:r>
            <a:r>
              <a:rPr lang="en-US" sz="900" b="1" i="0" dirty="0">
                <a:latin typeface="Century Gothic" panose="020B0502020202020204" pitchFamily="34" charset="0"/>
              </a:rPr>
              <a:t> </a:t>
            </a:r>
            <a:r>
              <a:rPr lang="en-US" sz="900" b="1" i="0" dirty="0" err="1">
                <a:latin typeface="Century Gothic" panose="020B0502020202020204" pitchFamily="34" charset="0"/>
              </a:rPr>
              <a:t>werken</a:t>
            </a:r>
            <a:r>
              <a:rPr lang="en-US" sz="900" b="1" i="0" dirty="0">
                <a:latin typeface="Century Gothic" panose="020B0502020202020204" pitchFamily="34" charset="0"/>
              </a:rPr>
              <a:t> </a:t>
            </a:r>
            <a:r>
              <a:rPr lang="en-US" sz="900" b="1" i="0" dirty="0" err="1">
                <a:latin typeface="Century Gothic" panose="020B0502020202020204" pitchFamily="34" charset="0"/>
              </a:rPr>
              <a:t>aan</a:t>
            </a:r>
            <a:r>
              <a:rPr lang="en-US" sz="900" b="1" i="0" dirty="0">
                <a:latin typeface="Century Gothic" panose="020B0502020202020204" pitchFamily="34" charset="0"/>
              </a:rPr>
              <a:t> de </a:t>
            </a:r>
            <a:r>
              <a:rPr lang="en-US" sz="900" b="1" i="0" dirty="0" err="1">
                <a:latin typeface="Century Gothic" panose="020B0502020202020204" pitchFamily="34" charset="0"/>
              </a:rPr>
              <a:t>toekomst</a:t>
            </a:r>
            <a:endParaRPr lang="en-US" sz="900" b="1" i="0" dirty="0">
              <a:latin typeface="Century Gothic" panose="020B0502020202020204" pitchFamily="34" charset="0"/>
            </a:endParaRP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CC3826E1-5F03-8D45-9C4D-1E8510F0FCD8}"/>
              </a:ext>
            </a:extLst>
          </p:cNvPr>
          <p:cNvSpPr/>
          <p:nvPr userDrawn="1"/>
        </p:nvSpPr>
        <p:spPr>
          <a:xfrm rot="-600000">
            <a:off x="-684322" y="-996973"/>
            <a:ext cx="12352872" cy="2445812"/>
          </a:xfrm>
          <a:prstGeom prst="roundRect">
            <a:avLst>
              <a:gd name="adj" fmla="val 11674"/>
            </a:avLst>
          </a:prstGeom>
          <a:solidFill>
            <a:srgbClr val="B1ED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16757"/>
            <a:ext cx="10290243" cy="1208868"/>
          </a:xfrm>
        </p:spPr>
        <p:txBody>
          <a:bodyPr lIns="0" tIns="0" rIns="0" bIns="0" anchor="t" anchorCtr="0">
            <a:noAutofit/>
          </a:bodyPr>
          <a:lstStyle>
            <a:lvl1pPr>
              <a:defRPr sz="4000" b="1" i="0">
                <a:solidFill>
                  <a:srgbClr val="211E5B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825625"/>
            <a:ext cx="10290242" cy="4351338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30000"/>
              </a:lnSpc>
              <a:spcBef>
                <a:spcPts val="500"/>
              </a:spcBef>
              <a:spcAft>
                <a:spcPts val="1000"/>
              </a:spcAft>
              <a:buNone/>
              <a:defRPr sz="2200" baseline="0">
                <a:solidFill>
                  <a:srgbClr val="211E5B"/>
                </a:solidFill>
                <a:latin typeface="Century Gothic" panose="020B0502020202020204" pitchFamily="34" charset="0"/>
              </a:defRPr>
            </a:lvl1pPr>
            <a:lvl2pPr>
              <a:lnSpc>
                <a:spcPct val="130000"/>
              </a:lnSpc>
              <a:spcBef>
                <a:spcPts val="500"/>
              </a:spcBef>
              <a:spcAft>
                <a:spcPts val="1000"/>
              </a:spcAft>
              <a:defRPr sz="1800" baseline="0">
                <a:solidFill>
                  <a:srgbClr val="211E5B"/>
                </a:solidFill>
                <a:latin typeface="Century Gothic" panose="020B0502020202020204" pitchFamily="34" charset="0"/>
              </a:defRPr>
            </a:lvl2pPr>
            <a:lvl3pPr>
              <a:lnSpc>
                <a:spcPct val="130000"/>
              </a:lnSpc>
              <a:spcAft>
                <a:spcPts val="1000"/>
              </a:spcAft>
              <a:defRPr sz="1600" baseline="0">
                <a:solidFill>
                  <a:srgbClr val="211E5B"/>
                </a:solidFill>
                <a:latin typeface="Century Gothic" panose="020B0502020202020204" pitchFamily="34" charset="0"/>
              </a:defRPr>
            </a:lvl3pPr>
            <a:lvl4pPr>
              <a:lnSpc>
                <a:spcPct val="130000"/>
              </a:lnSpc>
              <a:spcAft>
                <a:spcPts val="1000"/>
              </a:spcAft>
              <a:defRPr sz="1400" baseline="0">
                <a:solidFill>
                  <a:srgbClr val="211E5B"/>
                </a:solidFill>
                <a:latin typeface="Century Gothic" panose="020B0502020202020204" pitchFamily="34" charset="0"/>
              </a:defRPr>
            </a:lvl4pPr>
            <a:lvl5pPr>
              <a:lnSpc>
                <a:spcPct val="130000"/>
              </a:lnSpc>
              <a:spcAft>
                <a:spcPts val="1000"/>
              </a:spcAft>
              <a:defRPr sz="1200" baseline="0">
                <a:solidFill>
                  <a:srgbClr val="211E5B"/>
                </a:solidFill>
                <a:latin typeface="Century Gothic" panose="020B0502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C4C42AC-7634-544F-AF02-748FC5848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8200" y="6409358"/>
            <a:ext cx="439821" cy="365125"/>
          </a:xfrm>
        </p:spPr>
        <p:txBody>
          <a:bodyPr lIns="0" tIns="0" rIns="0" bIns="0" anchor="t" anchorCtr="0"/>
          <a:lstStyle>
            <a:lvl1pPr algn="l">
              <a:defRPr sz="900" b="1" i="0">
                <a:solidFill>
                  <a:srgbClr val="211E5B"/>
                </a:solidFill>
                <a:latin typeface="Century Gothic" panose="020B0502020202020204" pitchFamily="34" charset="0"/>
              </a:defRPr>
            </a:lvl1pPr>
          </a:lstStyle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‹#›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860EDB8-5305-433F-BE41-D7A86D811DB3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2" r:id="rId2"/>
  </p:sldLayoutIdLst>
  <p:hf hdr="0" ftr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 rot="21000000">
            <a:off x="920346" y="726756"/>
            <a:ext cx="8249503" cy="2782615"/>
          </a:xfrm>
        </p:spPr>
        <p:txBody>
          <a:bodyPr lIns="0" tIns="0" rIns="0" bIns="0" anchor="t" anchorCtr="0">
            <a:normAutofit/>
          </a:bodyPr>
          <a:lstStyle/>
          <a:p>
            <a:r>
              <a:rPr lang="en-US" sz="7200" b="1" dirty="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Workshop</a:t>
            </a:r>
            <a:br>
              <a:rPr lang="en-US" sz="7200" b="1" dirty="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</a:br>
            <a:r>
              <a:rPr lang="en-US" sz="7200" b="1" dirty="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Allesuitjezelf.nl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C34B572-BABB-1840-BC17-8CA1353D8906}"/>
              </a:ext>
            </a:extLst>
          </p:cNvPr>
          <p:cNvSpPr txBox="1"/>
          <p:nvPr/>
        </p:nvSpPr>
        <p:spPr>
          <a:xfrm>
            <a:off x="4974336" y="881481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315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000C5E-AFC2-4EE9-85EE-82C48DC08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Programma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1FF1C0E-91ED-4FD6-9FDB-A5EBBB276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565566"/>
            <a:ext cx="10290242" cy="4351338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1200" dirty="0"/>
              <a:t>Welkom en doel van de training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1200" dirty="0"/>
              <a:t>Kennismaken in sub teams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1200" dirty="0"/>
              <a:t>Account en profiel aanmaken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1200" dirty="0"/>
              <a:t>Reis door de schatkist/snoepwinkel</a:t>
            </a:r>
          </a:p>
          <a:p>
            <a:r>
              <a:rPr lang="nl-NL" sz="1200" b="1" dirty="0"/>
              <a:t>Pauze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1200" dirty="0"/>
              <a:t>Energizer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1200" dirty="0"/>
              <a:t>Speurtocht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1200" dirty="0"/>
              <a:t>Testen</a:t>
            </a:r>
          </a:p>
          <a:p>
            <a:r>
              <a:rPr lang="nl-NL" sz="1200" b="1" dirty="0"/>
              <a:t>Pauze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1200" dirty="0"/>
              <a:t>EVC/E-coach/Leerambassadeurs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1200" dirty="0"/>
              <a:t>Afronding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BEA97D19-0010-4235-B9DD-7F9D61B6D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29169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8E96BA-C6D0-8A46-8390-DC3508A797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Over Allesuitjezelf.nl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247FBB-F2C0-BC4B-9250-0336B9699E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defTabSz="502412">
              <a:spcBef>
                <a:spcPts val="0"/>
              </a:spcBef>
              <a:buFont typeface="Arial" panose="020B0604020202020204" pitchFamily="34" charset="0"/>
              <a:buChar char="•"/>
              <a:defRPr sz="2752"/>
            </a:pPr>
            <a:r>
              <a:rPr lang="nl-NL" sz="2000" dirty="0"/>
              <a:t>Dé website voor gemeenteprofessionals die alles uit zichzelf willen halen: uit hun vak of uit hun loopbaan.</a:t>
            </a:r>
          </a:p>
          <a:p>
            <a:pPr marL="457200" indent="-457200" defTabSz="502412">
              <a:spcBef>
                <a:spcPts val="0"/>
              </a:spcBef>
              <a:buFont typeface="Arial" panose="020B0604020202020204" pitchFamily="34" charset="0"/>
              <a:buChar char="•"/>
              <a:defRPr sz="2752"/>
            </a:pPr>
            <a:r>
              <a:rPr lang="nl-NL" sz="2000" dirty="0"/>
              <a:t>De maatschappij verandert snel, dus ook het werk bij een gemeente. Weet jij wat er speelt?</a:t>
            </a:r>
          </a:p>
          <a:p>
            <a:pPr marL="457200" indent="-457200" defTabSz="502412">
              <a:spcBef>
                <a:spcPts val="0"/>
              </a:spcBef>
              <a:buFont typeface="Arial" panose="020B0604020202020204" pitchFamily="34" charset="0"/>
              <a:buChar char="•"/>
              <a:defRPr sz="2752"/>
            </a:pPr>
            <a:r>
              <a:rPr lang="nl-NL" sz="2000" dirty="0"/>
              <a:t>Waar sta jij in jouw loopbaanontwikkeling? Verken jouw kansen op allesuitjezelf.nl</a:t>
            </a:r>
          </a:p>
          <a:p>
            <a:pPr marL="457200" indent="-457200" defTabSz="502412">
              <a:spcBef>
                <a:spcPts val="0"/>
              </a:spcBef>
              <a:buFont typeface="Arial" panose="020B0604020202020204" pitchFamily="34" charset="0"/>
              <a:buChar char="•"/>
              <a:defRPr sz="2752"/>
            </a:pPr>
            <a:r>
              <a:rPr lang="nl-NL" sz="2000" dirty="0"/>
              <a:t>Kom zelf in actie: volg een online </a:t>
            </a:r>
            <a:r>
              <a:rPr lang="nl-NL" sz="2000" dirty="0" err="1"/>
              <a:t>webinar</a:t>
            </a:r>
            <a:r>
              <a:rPr lang="nl-NL" sz="2000" dirty="0"/>
              <a:t> of cursus, lees verhalen van collega’s of zoek contact met loopbaanadviseur van jouw gemeente.</a:t>
            </a:r>
          </a:p>
        </p:txBody>
      </p:sp>
    </p:spTree>
    <p:extLst>
      <p:ext uri="{BB962C8B-B14F-4D97-AF65-F5344CB8AC3E}">
        <p14:creationId xmlns:p14="http://schemas.microsoft.com/office/powerpoint/2010/main" val="27177349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8E96BA-C6D0-8A46-8390-DC3508A797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Hoe </a:t>
            </a:r>
            <a:r>
              <a:rPr lang="en-US" sz="4400" dirty="0" err="1"/>
              <a:t>werkt</a:t>
            </a:r>
            <a:r>
              <a:rPr lang="en-US" sz="4400" dirty="0"/>
              <a:t> het?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247FBB-F2C0-BC4B-9250-0336B9699E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defTabSz="502412">
              <a:spcBef>
                <a:spcPts val="0"/>
              </a:spcBef>
              <a:buFont typeface="Arial" panose="020B0604020202020204" pitchFamily="34" charset="0"/>
              <a:buChar char="•"/>
              <a:defRPr sz="2752"/>
            </a:pPr>
            <a:r>
              <a:rPr lang="nl-NL" sz="2000" dirty="0"/>
              <a:t>Je account is gratis beschikbaar zolang je bij de gemeente (of samenwerkingsorganisatie) werkt.</a:t>
            </a:r>
          </a:p>
          <a:p>
            <a:pPr marL="457200" indent="-457200" defTabSz="502412">
              <a:spcBef>
                <a:spcPts val="0"/>
              </a:spcBef>
              <a:buFont typeface="Arial" panose="020B0604020202020204" pitchFamily="34" charset="0"/>
              <a:buChar char="•"/>
              <a:defRPr sz="2752"/>
            </a:pPr>
            <a:r>
              <a:rPr lang="nl-NL" sz="2000" dirty="0"/>
              <a:t>Je kunt de site gebruiken in je eigen tijd of op het werk.</a:t>
            </a:r>
          </a:p>
          <a:p>
            <a:pPr marL="457200" indent="-457200" defTabSz="502412">
              <a:spcBef>
                <a:spcPts val="0"/>
              </a:spcBef>
              <a:buFont typeface="Arial" panose="020B0604020202020204" pitchFamily="34" charset="0"/>
              <a:buChar char="•"/>
              <a:defRPr sz="2752"/>
            </a:pPr>
            <a:r>
              <a:rPr lang="nl-NL" sz="2000" dirty="0"/>
              <a:t>Het is veilig en persoonlijk. Niemand kan zomaar bij jouw gegevens. Jij bepaalt zelf of je iets wilt delen met een collega, leidinggevende of loopbaanadviseur.</a:t>
            </a:r>
          </a:p>
        </p:txBody>
      </p:sp>
    </p:spTree>
    <p:extLst>
      <p:ext uri="{BB962C8B-B14F-4D97-AF65-F5344CB8AC3E}">
        <p14:creationId xmlns:p14="http://schemas.microsoft.com/office/powerpoint/2010/main" val="16360490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8E96BA-C6D0-8A46-8390-DC3508A797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Wat is </a:t>
            </a:r>
            <a:r>
              <a:rPr lang="en-US" sz="4400" dirty="0" err="1"/>
              <a:t>er</a:t>
            </a:r>
            <a:r>
              <a:rPr lang="en-US" sz="4400" dirty="0"/>
              <a:t> </a:t>
            </a:r>
            <a:r>
              <a:rPr lang="en-US" sz="4400" dirty="0" err="1"/>
              <a:t>te</a:t>
            </a:r>
            <a:r>
              <a:rPr lang="en-US" sz="4400" dirty="0"/>
              <a:t> </a:t>
            </a:r>
            <a:r>
              <a:rPr lang="en-US" sz="4400" dirty="0" err="1"/>
              <a:t>vinden</a:t>
            </a:r>
            <a:r>
              <a:rPr lang="en-US" sz="4400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247FBB-F2C0-BC4B-9250-0336B9699E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1089" y="1750124"/>
            <a:ext cx="10290242" cy="4351338"/>
          </a:xfrm>
        </p:spPr>
        <p:txBody>
          <a:bodyPr/>
          <a:lstStyle/>
          <a:p>
            <a:pPr marL="457200" indent="-457200" defTabSz="502412">
              <a:spcBef>
                <a:spcPts val="0"/>
              </a:spcBef>
              <a:buFont typeface="Arial" panose="020B0604020202020204" pitchFamily="34" charset="0"/>
              <a:buChar char="•"/>
              <a:defRPr sz="2752"/>
            </a:pPr>
            <a:r>
              <a:rPr lang="nl-NL" sz="2000" dirty="0"/>
              <a:t>Tools voor jouw eigen loopbaan: Arbeidsmarktscan en Talentspiegel.</a:t>
            </a:r>
          </a:p>
          <a:p>
            <a:pPr marL="457200" indent="-457200" defTabSz="502412">
              <a:spcBef>
                <a:spcPts val="0"/>
              </a:spcBef>
              <a:buFont typeface="Arial" panose="020B0604020202020204" pitchFamily="34" charset="0"/>
              <a:buChar char="•"/>
              <a:defRPr sz="2752"/>
            </a:pPr>
            <a:r>
              <a:rPr lang="nl-NL" sz="2000" dirty="0"/>
              <a:t>Meer dan 5000 beroepen en opleidingen in beeld.</a:t>
            </a:r>
          </a:p>
          <a:p>
            <a:pPr marL="457200" indent="-457200" defTabSz="502412">
              <a:spcBef>
                <a:spcPts val="0"/>
              </a:spcBef>
              <a:buFont typeface="Arial" panose="020B0604020202020204" pitchFamily="34" charset="0"/>
              <a:buChar char="•"/>
              <a:defRPr sz="2752"/>
            </a:pPr>
            <a:r>
              <a:rPr lang="nl-NL" sz="2000" dirty="0"/>
              <a:t>Meer dan 25 e-</a:t>
            </a:r>
            <a:r>
              <a:rPr lang="nl-NL" sz="2000" dirty="0" err="1"/>
              <a:t>learnings</a:t>
            </a:r>
            <a:r>
              <a:rPr lang="nl-NL" sz="2000" dirty="0"/>
              <a:t>, cursussen en webinars om zelfstandig te doen.</a:t>
            </a:r>
          </a:p>
          <a:p>
            <a:pPr marL="457200" indent="-457200" defTabSz="502412">
              <a:spcBef>
                <a:spcPts val="0"/>
              </a:spcBef>
              <a:buFont typeface="Arial" panose="020B0604020202020204" pitchFamily="34" charset="0"/>
              <a:buChar char="•"/>
              <a:defRPr sz="2752"/>
            </a:pPr>
            <a:r>
              <a:rPr lang="nl-NL" sz="2000" dirty="0"/>
              <a:t>E-books om te lezen.</a:t>
            </a:r>
          </a:p>
          <a:p>
            <a:pPr marL="457200" indent="-457200" defTabSz="502412">
              <a:spcBef>
                <a:spcPts val="0"/>
              </a:spcBef>
              <a:buFont typeface="Arial" panose="020B0604020202020204" pitchFamily="34" charset="0"/>
              <a:buChar char="•"/>
              <a:defRPr sz="2752"/>
            </a:pPr>
            <a:r>
              <a:rPr lang="nl-NL" sz="2000" dirty="0"/>
              <a:t>Ervaringsverhalen van collega’s om jou te inspireren.</a:t>
            </a:r>
          </a:p>
          <a:p>
            <a:pPr marL="457200" indent="-457200" defTabSz="502412">
              <a:spcBef>
                <a:spcPts val="0"/>
              </a:spcBef>
              <a:buFont typeface="Arial" panose="020B0604020202020204" pitchFamily="34" charset="0"/>
              <a:buChar char="•"/>
              <a:defRPr sz="2752"/>
            </a:pPr>
            <a:r>
              <a:rPr lang="nl-NL" sz="2000" dirty="0"/>
              <a:t>Overzicht van gemeentelijke loopbaanadviseurs en coaches die jou verder kunnen helpen.</a:t>
            </a:r>
          </a:p>
        </p:txBody>
      </p:sp>
    </p:spTree>
    <p:extLst>
      <p:ext uri="{BB962C8B-B14F-4D97-AF65-F5344CB8AC3E}">
        <p14:creationId xmlns:p14="http://schemas.microsoft.com/office/powerpoint/2010/main" val="8632093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8E96BA-C6D0-8A46-8390-DC3508A797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Hoe </a:t>
            </a:r>
            <a:r>
              <a:rPr lang="en-US" sz="4400" dirty="0" err="1"/>
              <a:t>gebruik</a:t>
            </a:r>
            <a:r>
              <a:rPr lang="en-US" sz="4400" dirty="0"/>
              <a:t> je het?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247FBB-F2C0-BC4B-9250-0336B9699E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defTabSz="502412">
              <a:spcBef>
                <a:spcPts val="0"/>
              </a:spcBef>
              <a:buFont typeface="Arial" panose="020B0604020202020204" pitchFamily="34" charset="0"/>
              <a:buChar char="•"/>
              <a:defRPr sz="2752"/>
            </a:pPr>
            <a:r>
              <a:rPr lang="nl-NL" sz="2000" dirty="0"/>
              <a:t>Je kunt heel gericht zoeken: bijvoorbeeld hoe schrijf ik een sollicitatiebrief, cursus </a:t>
            </a:r>
            <a:r>
              <a:rPr lang="nl-NL" sz="2000" dirty="0" err="1"/>
              <a:t>excel</a:t>
            </a:r>
            <a:r>
              <a:rPr lang="nl-NL" sz="2000" dirty="0"/>
              <a:t>, reorganisatie wat nu?</a:t>
            </a:r>
          </a:p>
          <a:p>
            <a:pPr marL="457200" indent="-457200" defTabSz="502412">
              <a:spcBef>
                <a:spcPts val="0"/>
              </a:spcBef>
              <a:buFont typeface="Arial" panose="020B0604020202020204" pitchFamily="34" charset="0"/>
              <a:buChar char="•"/>
              <a:defRPr sz="2752"/>
            </a:pPr>
            <a:r>
              <a:rPr lang="nl-NL" sz="2000" dirty="0"/>
              <a:t>Je kunt ook ‘grasduinen’, klik op verschillende onderwerpen en ‘tegels’ en kijk waar je op uitkomt.</a:t>
            </a:r>
          </a:p>
          <a:p>
            <a:pPr marL="457200" indent="-457200" defTabSz="502412">
              <a:spcBef>
                <a:spcPts val="0"/>
              </a:spcBef>
              <a:buFont typeface="Arial" panose="020B0604020202020204" pitchFamily="34" charset="0"/>
              <a:buChar char="•"/>
              <a:defRPr sz="2752"/>
            </a:pPr>
            <a:r>
              <a:rPr lang="nl-NL" sz="2000" dirty="0"/>
              <a:t>Je kunt ook inspiratie opdoen via de ervaringen van anderen, bekijk de filmpjes of lees interviews.</a:t>
            </a:r>
          </a:p>
          <a:p>
            <a:pPr marL="457200" indent="-457200" defTabSz="502412">
              <a:spcBef>
                <a:spcPts val="0"/>
              </a:spcBef>
              <a:buFont typeface="Arial" panose="020B0604020202020204" pitchFamily="34" charset="0"/>
              <a:buChar char="•"/>
              <a:defRPr sz="2752"/>
            </a:pPr>
            <a:r>
              <a:rPr lang="nl-NL" sz="2000" dirty="0"/>
              <a:t>Je krijgt een persoonlijke omgeving waarin je zelf een actielijst bijhoudt en jouw interesses instelt. </a:t>
            </a:r>
          </a:p>
          <a:p>
            <a:pPr marL="457200" indent="-457200" defTabSz="502412">
              <a:spcBef>
                <a:spcPts val="0"/>
              </a:spcBef>
              <a:buFont typeface="Arial" panose="020B0604020202020204" pitchFamily="34" charset="0"/>
              <a:buChar char="•"/>
              <a:defRPr sz="2752"/>
            </a:pP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24677628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8E96BA-C6D0-8A46-8390-DC3508A797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err="1"/>
              <a:t>Zelf</a:t>
            </a:r>
            <a:r>
              <a:rPr lang="en-US" sz="4400" dirty="0"/>
              <a:t> </a:t>
            </a:r>
            <a:r>
              <a:rPr lang="en-US" sz="4400" dirty="0" err="1"/>
              <a:t>aan</a:t>
            </a:r>
            <a:r>
              <a:rPr lang="en-US" sz="4400" dirty="0"/>
              <a:t> de slag!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AAC0A464-20AF-400E-B240-1676E1FA454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693" t="15535" r="28716" b="12416"/>
          <a:stretch/>
        </p:blipFill>
        <p:spPr>
          <a:xfrm>
            <a:off x="4185877" y="1719743"/>
            <a:ext cx="4505117" cy="4286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13180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EDBF8E7B-0327-1D40-862F-F0347992BCC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11E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>
            <a:noAutofit/>
          </a:bodyPr>
          <a:lstStyle/>
          <a:p>
            <a:pPr algn="ctr"/>
            <a:endParaRPr lang="en-US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8C8651E2-FD01-6F4B-9797-4071DB60E40A}"/>
              </a:ext>
            </a:extLst>
          </p:cNvPr>
          <p:cNvGrpSpPr/>
          <p:nvPr/>
        </p:nvGrpSpPr>
        <p:grpSpPr>
          <a:xfrm>
            <a:off x="1819686" y="556015"/>
            <a:ext cx="4141695" cy="2739211"/>
            <a:chOff x="1819686" y="556015"/>
            <a:chExt cx="4141695" cy="2739211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46A830C5-53DF-3740-9026-5ECDD93E4120}"/>
                </a:ext>
              </a:extLst>
            </p:cNvPr>
            <p:cNvSpPr txBox="1"/>
            <p:nvPr/>
          </p:nvSpPr>
          <p:spPr>
            <a:xfrm>
              <a:off x="1819686" y="556015"/>
              <a:ext cx="4141695" cy="27392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de" sz="2000" dirty="0" err="1">
                  <a:solidFill>
                    <a:schemeClr val="bg1"/>
                  </a:solidFill>
                  <a:latin typeface="Century Gothic" panose="020B0502020202020204" pitchFamily="34" charset="0"/>
                </a:rPr>
                <a:t>Fluwelen</a:t>
              </a:r>
              <a:r>
                <a:rPr lang="de" sz="20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 </a:t>
              </a:r>
              <a:r>
                <a:rPr lang="de" sz="2000" dirty="0" err="1">
                  <a:solidFill>
                    <a:schemeClr val="bg1"/>
                  </a:solidFill>
                  <a:latin typeface="Century Gothic" panose="020B0502020202020204" pitchFamily="34" charset="0"/>
                </a:rPr>
                <a:t>Burgwal</a:t>
              </a:r>
              <a:r>
                <a:rPr lang="de" sz="20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 58</a:t>
              </a:r>
            </a:p>
            <a:p>
              <a:r>
                <a:rPr lang="de" sz="20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Postbus 11560</a:t>
              </a:r>
            </a:p>
            <a:p>
              <a:r>
                <a:rPr lang="de" sz="20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2502 AN Den Haag</a:t>
              </a:r>
            </a:p>
            <a:p>
              <a:endParaRPr lang="de" sz="2000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  <a:p>
              <a:r>
                <a:rPr lang="de" sz="20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070 763 00 30</a:t>
              </a:r>
            </a:p>
            <a:p>
              <a:endParaRPr lang="de" sz="2000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  <a:p>
              <a:r>
                <a:rPr lang="de" sz="2000" dirty="0" err="1">
                  <a:solidFill>
                    <a:schemeClr val="bg1"/>
                  </a:solidFill>
                  <a:latin typeface="Century Gothic" panose="020B0502020202020204" pitchFamily="34" charset="0"/>
                </a:rPr>
                <a:t>secretariaat@aeno.nl</a:t>
              </a:r>
              <a:endParaRPr lang="de" sz="2000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  <a:p>
              <a:r>
                <a:rPr lang="de" sz="2000" dirty="0" err="1">
                  <a:solidFill>
                    <a:schemeClr val="bg1"/>
                  </a:solidFill>
                  <a:latin typeface="Century Gothic" panose="020B0502020202020204" pitchFamily="34" charset="0"/>
                </a:rPr>
                <a:t>www.aeno.nl</a:t>
              </a:r>
              <a:endParaRPr lang="de" sz="2000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  <a:p>
              <a:endParaRPr lang="en-US" dirty="0"/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5A25815F-ED18-1B4E-8E52-25B5E23FB600}"/>
                </a:ext>
              </a:extLst>
            </p:cNvPr>
            <p:cNvCxnSpPr>
              <a:cxnSpLocks/>
            </p:cNvCxnSpPr>
            <p:nvPr/>
          </p:nvCxnSpPr>
          <p:spPr>
            <a:xfrm>
              <a:off x="1819686" y="3021447"/>
              <a:ext cx="1632054" cy="0"/>
            </a:xfrm>
            <a:prstGeom prst="line">
              <a:avLst/>
            </a:prstGeom>
            <a:ln w="12700">
              <a:solidFill>
                <a:srgbClr val="42F7A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5" name="Picture 14">
            <a:extLst>
              <a:ext uri="{FF2B5EF4-FFF2-40B4-BE49-F238E27FC236}">
                <a16:creationId xmlns:a16="http://schemas.microsoft.com/office/drawing/2014/main" id="{7361EBE2-D33D-A744-A213-D8290CA80BC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990" y="4530118"/>
            <a:ext cx="3160483" cy="1992153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27F94FB-72E9-2940-AE94-63AAD3ED3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5945018"/>
      </p:ext>
    </p:extLst>
  </p:cSld>
  <p:clrMapOvr>
    <a:masterClrMapping/>
  </p:clrMapOvr>
</p:sld>
</file>

<file path=ppt/theme/theme1.xml><?xml version="1.0" encoding="utf-8"?>
<a:theme xmlns:a="http://schemas.openxmlformats.org/drawingml/2006/main" name="WelcomeDoc">
  <a:themeElements>
    <a:clrScheme name="A&amp;O blauw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cPPT2016-TakeATourTemplate-Revised2018Feb.potx" id="{F31BF39D-3D32-47FC-BFF2-1B27195AA4EF}" vid="{4B0EA534-3CB1-4DB9-8EE1-8E35FBC6C0E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0D6D5B3507F554395C5A02ED66EC4BB" ma:contentTypeVersion="0" ma:contentTypeDescription="Een nieuw document maken." ma:contentTypeScope="" ma:versionID="f75aa07d3e1723af6d9dc1ac4872ef2f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03c4b56ff7e697abb545f3d57e0ea7ab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397038E-6138-4D3F-B876-2F903B17D193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763513FE-EA6A-4E80-9398-960A2302E03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19D3EB6-7A84-44FD-A211-E53EC983E5A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WelcomeDoc</Template>
  <TotalTime>523</TotalTime>
  <Words>356</Words>
  <Application>Microsoft Office PowerPoint</Application>
  <PresentationFormat>Breedbeeld</PresentationFormat>
  <Paragraphs>47</Paragraphs>
  <Slides>8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2" baseType="lpstr">
      <vt:lpstr>Arial</vt:lpstr>
      <vt:lpstr>Calibri</vt:lpstr>
      <vt:lpstr>Century Gothic</vt:lpstr>
      <vt:lpstr>WelcomeDoc</vt:lpstr>
      <vt:lpstr>Workshop Allesuitjezelf.nl</vt:lpstr>
      <vt:lpstr>Programma</vt:lpstr>
      <vt:lpstr>Over Allesuitjezelf.nl</vt:lpstr>
      <vt:lpstr>Hoe werkt het?</vt:lpstr>
      <vt:lpstr>Wat is er te vinden?</vt:lpstr>
      <vt:lpstr>Hoe gebruik je het?</vt:lpstr>
      <vt:lpstr>Zelf aan de slag!</vt:lpstr>
      <vt:lpstr>PowerPoint-presentatie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PowerPoint for Mac</dc:title>
  <dc:subject/>
  <dc:creator>Nicolet Dikkema</dc:creator>
  <cp:keywords/>
  <dc:description/>
  <cp:lastModifiedBy>Annemarie Schrijen</cp:lastModifiedBy>
  <cp:revision>34</cp:revision>
  <dcterms:created xsi:type="dcterms:W3CDTF">2019-01-15T13:17:09Z</dcterms:created>
  <dcterms:modified xsi:type="dcterms:W3CDTF">2021-03-25T12:04:02Z</dcterms:modified>
  <cp:category/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42aa342-8706-4288-bd11-ebb85995028c_Enabled">
    <vt:lpwstr>True</vt:lpwstr>
  </property>
  <property fmtid="{D5CDD505-2E9C-101B-9397-08002B2CF9AE}" pid="3" name="MSIP_Label_f42aa342-8706-4288-bd11-ebb85995028c_SiteId">
    <vt:lpwstr>72f988bf-86f1-41af-91ab-2d7cd011db47</vt:lpwstr>
  </property>
  <property fmtid="{D5CDD505-2E9C-101B-9397-08002B2CF9AE}" pid="4" name="MSIP_Label_f42aa342-8706-4288-bd11-ebb85995028c_Owner">
    <vt:lpwstr>v-rimour@microsoft.com</vt:lpwstr>
  </property>
  <property fmtid="{D5CDD505-2E9C-101B-9397-08002B2CF9AE}" pid="5" name="MSIP_Label_f42aa342-8706-4288-bd11-ebb85995028c_SetDate">
    <vt:lpwstr>2018-02-19T06:21:30.1318915Z</vt:lpwstr>
  </property>
  <property fmtid="{D5CDD505-2E9C-101B-9397-08002B2CF9AE}" pid="6" name="MSIP_Label_f42aa342-8706-4288-bd11-ebb85995028c_Name">
    <vt:lpwstr>General</vt:lpwstr>
  </property>
  <property fmtid="{D5CDD505-2E9C-101B-9397-08002B2CF9AE}" pid="7" name="MSIP_Label_f42aa342-8706-4288-bd11-ebb85995028c_Application">
    <vt:lpwstr>Microsoft Azure Information Protection</vt:lpwstr>
  </property>
  <property fmtid="{D5CDD505-2E9C-101B-9397-08002B2CF9AE}" pid="8" name="MSIP_Label_f42aa342-8706-4288-bd11-ebb85995028c_Extended_MSFT_Method">
    <vt:lpwstr>Automatic</vt:lpwstr>
  </property>
  <property fmtid="{D5CDD505-2E9C-101B-9397-08002B2CF9AE}" pid="9" name="Sensitivity">
    <vt:lpwstr>General</vt:lpwstr>
  </property>
  <property fmtid="{D5CDD505-2E9C-101B-9397-08002B2CF9AE}" pid="10" name="ContentTypeId">
    <vt:lpwstr>0x01010070D6D5B3507F554395C5A02ED66EC4BB</vt:lpwstr>
  </property>
</Properties>
</file>