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8" r:id="rId2"/>
    <p:sldId id="286" r:id="rId3"/>
    <p:sldId id="283" r:id="rId4"/>
    <p:sldId id="284" r:id="rId5"/>
    <p:sldId id="285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ss van der Klei" initials="TvdK" lastIdx="6" clrIdx="0"/>
  <p:cmAuthor id="2" name="Berry van Diek" initials="BvD" lastIdx="7" clrIdx="1"/>
  <p:cmAuthor id="3" name="Martijn van Kooij" initials="MvK" lastIdx="2" clrIdx="2"/>
  <p:cmAuthor id="4" name="Theo Pruijn" initials="TP" lastIdx="4" clrIdx="4"/>
  <p:cmAuthor id="5" name="Victor Dieteren" initials="VD" lastIdx="4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1C1"/>
    <a:srgbClr val="F6897E"/>
    <a:srgbClr val="D9461D"/>
    <a:srgbClr val="FFD5D5"/>
    <a:srgbClr val="AB2023"/>
    <a:srgbClr val="268B3E"/>
    <a:srgbClr val="8BC63E"/>
    <a:srgbClr val="DDB9D5"/>
    <a:srgbClr val="F9F3FB"/>
    <a:srgbClr val="9E5A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60" autoAdjust="0"/>
    <p:restoredTop sz="94660"/>
  </p:normalViewPr>
  <p:slideViewPr>
    <p:cSldViewPr snapToGrid="0">
      <p:cViewPr varScale="1">
        <p:scale>
          <a:sx n="53" d="100"/>
          <a:sy n="53" d="100"/>
        </p:scale>
        <p:origin x="648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757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3C01E7-DEBE-44A3-BBEA-758FE1B450B7}" type="datetimeFigureOut">
              <a:rPr lang="nl-NL" smtClean="0"/>
              <a:t>8-2-2022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CF997-A971-48C1-8660-6570BAF12D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1517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2B864-3D32-4A33-94F2-9BBBA7ED4A2A}" type="datetimeFigureOut">
              <a:rPr lang="nl-NL" smtClean="0"/>
              <a:t>8-2-2022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10889-A7CC-469D-A2A2-4ACAC65671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656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2B864-3D32-4A33-94F2-9BBBA7ED4A2A}" type="datetimeFigureOut">
              <a:rPr lang="nl-NL" smtClean="0"/>
              <a:t>8-2-2022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10889-A7CC-469D-A2A2-4ACAC65671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2587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2B864-3D32-4A33-94F2-9BBBA7ED4A2A}" type="datetimeFigureOut">
              <a:rPr lang="nl-NL" smtClean="0"/>
              <a:t>8-2-2022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10889-A7CC-469D-A2A2-4ACAC65671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8754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2B864-3D32-4A33-94F2-9BBBA7ED4A2A}" type="datetimeFigureOut">
              <a:rPr lang="nl-NL" smtClean="0"/>
              <a:t>8-2-2022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10889-A7CC-469D-A2A2-4ACAC65671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7397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2B864-3D32-4A33-94F2-9BBBA7ED4A2A}" type="datetimeFigureOut">
              <a:rPr lang="nl-NL" smtClean="0"/>
              <a:t>8-2-2022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10889-A7CC-469D-A2A2-4ACAC65671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043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2B864-3D32-4A33-94F2-9BBBA7ED4A2A}" type="datetimeFigureOut">
              <a:rPr lang="nl-NL" smtClean="0"/>
              <a:t>8-2-2022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10889-A7CC-469D-A2A2-4ACAC65671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0329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2B864-3D32-4A33-94F2-9BBBA7ED4A2A}" type="datetimeFigureOut">
              <a:rPr lang="nl-NL" smtClean="0"/>
              <a:t>8-2-2022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10889-A7CC-469D-A2A2-4ACAC65671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7932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2B864-3D32-4A33-94F2-9BBBA7ED4A2A}" type="datetimeFigureOut">
              <a:rPr lang="nl-NL" smtClean="0"/>
              <a:t>8-2-2022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10889-A7CC-469D-A2A2-4ACAC65671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2235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2B864-3D32-4A33-94F2-9BBBA7ED4A2A}" type="datetimeFigureOut">
              <a:rPr lang="nl-NL" smtClean="0"/>
              <a:t>8-2-2022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10889-A7CC-469D-A2A2-4ACAC65671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0145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2B864-3D32-4A33-94F2-9BBBA7ED4A2A}" type="datetimeFigureOut">
              <a:rPr lang="nl-NL" smtClean="0"/>
              <a:t>8-2-2022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10889-A7CC-469D-A2A2-4ACAC65671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1640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2B864-3D32-4A33-94F2-9BBBA7ED4A2A}" type="datetimeFigureOut">
              <a:rPr lang="nl-NL" smtClean="0"/>
              <a:t>8-2-2022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10889-A7CC-469D-A2A2-4ACAC65671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8292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2B864-3D32-4A33-94F2-9BBBA7ED4A2A}" type="datetimeFigureOut">
              <a:rPr lang="nl-NL" smtClean="0"/>
              <a:t>8-2-2022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0889-A7CC-469D-A2A2-4ACAC65671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6684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Afbeelding 4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4220" y="583645"/>
            <a:ext cx="1842823" cy="1228549"/>
          </a:xfrm>
          <a:prstGeom prst="rect">
            <a:avLst/>
          </a:prstGeom>
        </p:spPr>
      </p:pic>
      <p:sp>
        <p:nvSpPr>
          <p:cNvPr id="2" name="Ovaal 1">
            <a:extLst>
              <a:ext uri="{FF2B5EF4-FFF2-40B4-BE49-F238E27FC236}">
                <a16:creationId xmlns:a16="http://schemas.microsoft.com/office/drawing/2014/main" id="{08E43DC9-6F04-A048-8168-75148D949DC4}"/>
              </a:ext>
            </a:extLst>
          </p:cNvPr>
          <p:cNvSpPr/>
          <p:nvPr/>
        </p:nvSpPr>
        <p:spPr>
          <a:xfrm>
            <a:off x="100591" y="462013"/>
            <a:ext cx="11982959" cy="639598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6350" cmpd="sng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" name="Rechte verbindingslijn 3"/>
          <p:cNvCxnSpPr>
            <a:stCxn id="2" idx="2"/>
            <a:endCxn id="2" idx="6"/>
          </p:cNvCxnSpPr>
          <p:nvPr/>
        </p:nvCxnSpPr>
        <p:spPr>
          <a:xfrm>
            <a:off x="100591" y="3660007"/>
            <a:ext cx="11982959" cy="0"/>
          </a:xfrm>
          <a:prstGeom prst="line">
            <a:avLst/>
          </a:prstGeom>
          <a:ln w="28575" cmpd="sng">
            <a:solidFill>
              <a:schemeClr val="accent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Kaart 12"/>
          <p:cNvSpPr/>
          <p:nvPr/>
        </p:nvSpPr>
        <p:spPr>
          <a:xfrm>
            <a:off x="656868" y="1659249"/>
            <a:ext cx="1908213" cy="1923999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10000 w 10000"/>
              <a:gd name="connsiteY2" fmla="*/ 2783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10000 w 10000"/>
              <a:gd name="connsiteY2" fmla="*/ 87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952 h 12952"/>
              <a:gd name="connsiteX1" fmla="*/ 5106 w 10000"/>
              <a:gd name="connsiteY1" fmla="*/ 169 h 12952"/>
              <a:gd name="connsiteX2" fmla="*/ 10000 w 10000"/>
              <a:gd name="connsiteY2" fmla="*/ 0 h 12952"/>
              <a:gd name="connsiteX3" fmla="*/ 10000 w 10000"/>
              <a:gd name="connsiteY3" fmla="*/ 12952 h 12952"/>
              <a:gd name="connsiteX4" fmla="*/ 0 w 10000"/>
              <a:gd name="connsiteY4" fmla="*/ 12952 h 12952"/>
              <a:gd name="connsiteX5" fmla="*/ 0 w 10000"/>
              <a:gd name="connsiteY5" fmla="*/ 4952 h 12952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9925 w 10000"/>
              <a:gd name="connsiteY2" fmla="*/ 87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866 h 12866"/>
              <a:gd name="connsiteX1" fmla="*/ 5106 w 10000"/>
              <a:gd name="connsiteY1" fmla="*/ 83 h 12866"/>
              <a:gd name="connsiteX2" fmla="*/ 9925 w 10000"/>
              <a:gd name="connsiteY2" fmla="*/ 0 h 12866"/>
              <a:gd name="connsiteX3" fmla="*/ 10000 w 10000"/>
              <a:gd name="connsiteY3" fmla="*/ 12866 h 12866"/>
              <a:gd name="connsiteX4" fmla="*/ 0 w 10000"/>
              <a:gd name="connsiteY4" fmla="*/ 12866 h 12866"/>
              <a:gd name="connsiteX5" fmla="*/ 0 w 10000"/>
              <a:gd name="connsiteY5" fmla="*/ 4866 h 12866"/>
              <a:gd name="connsiteX0" fmla="*/ 0 w 10000"/>
              <a:gd name="connsiteY0" fmla="*/ 5039 h 13039"/>
              <a:gd name="connsiteX1" fmla="*/ 5238 w 10000"/>
              <a:gd name="connsiteY1" fmla="*/ 0 h 13039"/>
              <a:gd name="connsiteX2" fmla="*/ 9925 w 10000"/>
              <a:gd name="connsiteY2" fmla="*/ 173 h 13039"/>
              <a:gd name="connsiteX3" fmla="*/ 10000 w 10000"/>
              <a:gd name="connsiteY3" fmla="*/ 13039 h 13039"/>
              <a:gd name="connsiteX4" fmla="*/ 0 w 10000"/>
              <a:gd name="connsiteY4" fmla="*/ 13039 h 13039"/>
              <a:gd name="connsiteX5" fmla="*/ 0 w 10000"/>
              <a:gd name="connsiteY5" fmla="*/ 5039 h 13039"/>
              <a:gd name="connsiteX0" fmla="*/ 0 w 10000"/>
              <a:gd name="connsiteY0" fmla="*/ 5039 h 13039"/>
              <a:gd name="connsiteX1" fmla="*/ 5238 w 10000"/>
              <a:gd name="connsiteY1" fmla="*/ 0 h 13039"/>
              <a:gd name="connsiteX2" fmla="*/ 9991 w 10000"/>
              <a:gd name="connsiteY2" fmla="*/ 3 h 13039"/>
              <a:gd name="connsiteX3" fmla="*/ 10000 w 10000"/>
              <a:gd name="connsiteY3" fmla="*/ 13039 h 13039"/>
              <a:gd name="connsiteX4" fmla="*/ 0 w 10000"/>
              <a:gd name="connsiteY4" fmla="*/ 13039 h 13039"/>
              <a:gd name="connsiteX5" fmla="*/ 0 w 10000"/>
              <a:gd name="connsiteY5" fmla="*/ 5039 h 13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3039">
                <a:moveTo>
                  <a:pt x="0" y="5039"/>
                </a:moveTo>
                <a:lnTo>
                  <a:pt x="5238" y="0"/>
                </a:lnTo>
                <a:lnTo>
                  <a:pt x="9991" y="3"/>
                </a:lnTo>
                <a:cubicBezTo>
                  <a:pt x="10016" y="4292"/>
                  <a:pt x="9975" y="8750"/>
                  <a:pt x="10000" y="13039"/>
                </a:cubicBezTo>
                <a:lnTo>
                  <a:pt x="0" y="13039"/>
                </a:lnTo>
                <a:lnTo>
                  <a:pt x="0" y="5039"/>
                </a:lnTo>
                <a:close/>
              </a:path>
            </a:pathLst>
          </a:custGeom>
          <a:solidFill>
            <a:srgbClr val="23408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Kaart 12"/>
          <p:cNvSpPr/>
          <p:nvPr/>
        </p:nvSpPr>
        <p:spPr>
          <a:xfrm rot="10800000" flipV="1">
            <a:off x="9611021" y="1660752"/>
            <a:ext cx="1908213" cy="1923999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10000 w 10000"/>
              <a:gd name="connsiteY2" fmla="*/ 2783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10000 w 10000"/>
              <a:gd name="connsiteY2" fmla="*/ 87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952 h 12952"/>
              <a:gd name="connsiteX1" fmla="*/ 5106 w 10000"/>
              <a:gd name="connsiteY1" fmla="*/ 169 h 12952"/>
              <a:gd name="connsiteX2" fmla="*/ 10000 w 10000"/>
              <a:gd name="connsiteY2" fmla="*/ 0 h 12952"/>
              <a:gd name="connsiteX3" fmla="*/ 10000 w 10000"/>
              <a:gd name="connsiteY3" fmla="*/ 12952 h 12952"/>
              <a:gd name="connsiteX4" fmla="*/ 0 w 10000"/>
              <a:gd name="connsiteY4" fmla="*/ 12952 h 12952"/>
              <a:gd name="connsiteX5" fmla="*/ 0 w 10000"/>
              <a:gd name="connsiteY5" fmla="*/ 4952 h 12952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9925 w 10000"/>
              <a:gd name="connsiteY2" fmla="*/ 87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866 h 12866"/>
              <a:gd name="connsiteX1" fmla="*/ 5106 w 10000"/>
              <a:gd name="connsiteY1" fmla="*/ 83 h 12866"/>
              <a:gd name="connsiteX2" fmla="*/ 9925 w 10000"/>
              <a:gd name="connsiteY2" fmla="*/ 0 h 12866"/>
              <a:gd name="connsiteX3" fmla="*/ 10000 w 10000"/>
              <a:gd name="connsiteY3" fmla="*/ 12866 h 12866"/>
              <a:gd name="connsiteX4" fmla="*/ 0 w 10000"/>
              <a:gd name="connsiteY4" fmla="*/ 12866 h 12866"/>
              <a:gd name="connsiteX5" fmla="*/ 0 w 10000"/>
              <a:gd name="connsiteY5" fmla="*/ 4866 h 12866"/>
              <a:gd name="connsiteX0" fmla="*/ 0 w 10000"/>
              <a:gd name="connsiteY0" fmla="*/ 5039 h 13039"/>
              <a:gd name="connsiteX1" fmla="*/ 5238 w 10000"/>
              <a:gd name="connsiteY1" fmla="*/ 0 h 13039"/>
              <a:gd name="connsiteX2" fmla="*/ 9925 w 10000"/>
              <a:gd name="connsiteY2" fmla="*/ 173 h 13039"/>
              <a:gd name="connsiteX3" fmla="*/ 10000 w 10000"/>
              <a:gd name="connsiteY3" fmla="*/ 13039 h 13039"/>
              <a:gd name="connsiteX4" fmla="*/ 0 w 10000"/>
              <a:gd name="connsiteY4" fmla="*/ 13039 h 13039"/>
              <a:gd name="connsiteX5" fmla="*/ 0 w 10000"/>
              <a:gd name="connsiteY5" fmla="*/ 5039 h 13039"/>
              <a:gd name="connsiteX0" fmla="*/ 0 w 10000"/>
              <a:gd name="connsiteY0" fmla="*/ 5039 h 13039"/>
              <a:gd name="connsiteX1" fmla="*/ 5238 w 10000"/>
              <a:gd name="connsiteY1" fmla="*/ 0 h 13039"/>
              <a:gd name="connsiteX2" fmla="*/ 9991 w 10000"/>
              <a:gd name="connsiteY2" fmla="*/ 3 h 13039"/>
              <a:gd name="connsiteX3" fmla="*/ 10000 w 10000"/>
              <a:gd name="connsiteY3" fmla="*/ 13039 h 13039"/>
              <a:gd name="connsiteX4" fmla="*/ 0 w 10000"/>
              <a:gd name="connsiteY4" fmla="*/ 13039 h 13039"/>
              <a:gd name="connsiteX5" fmla="*/ 0 w 10000"/>
              <a:gd name="connsiteY5" fmla="*/ 5039 h 13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3039">
                <a:moveTo>
                  <a:pt x="0" y="5039"/>
                </a:moveTo>
                <a:lnTo>
                  <a:pt x="5238" y="0"/>
                </a:lnTo>
                <a:lnTo>
                  <a:pt x="9991" y="3"/>
                </a:lnTo>
                <a:cubicBezTo>
                  <a:pt x="10016" y="4292"/>
                  <a:pt x="9975" y="8750"/>
                  <a:pt x="10000" y="13039"/>
                </a:cubicBezTo>
                <a:lnTo>
                  <a:pt x="0" y="13039"/>
                </a:lnTo>
                <a:lnTo>
                  <a:pt x="0" y="5039"/>
                </a:lnTo>
                <a:close/>
              </a:path>
            </a:pathLst>
          </a:custGeom>
          <a:solidFill>
            <a:srgbClr val="23408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Kaart 18"/>
          <p:cNvSpPr/>
          <p:nvPr/>
        </p:nvSpPr>
        <p:spPr>
          <a:xfrm>
            <a:off x="2615380" y="902133"/>
            <a:ext cx="1735201" cy="2678440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4138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4207 w 10000"/>
              <a:gd name="connsiteY1" fmla="*/ 534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1612 h 9612"/>
              <a:gd name="connsiteX1" fmla="*/ 4207 w 10000"/>
              <a:gd name="connsiteY1" fmla="*/ 146 h 9612"/>
              <a:gd name="connsiteX2" fmla="*/ 9862 w 10000"/>
              <a:gd name="connsiteY2" fmla="*/ 0 h 9612"/>
              <a:gd name="connsiteX3" fmla="*/ 10000 w 10000"/>
              <a:gd name="connsiteY3" fmla="*/ 9612 h 9612"/>
              <a:gd name="connsiteX4" fmla="*/ 0 w 10000"/>
              <a:gd name="connsiteY4" fmla="*/ 9612 h 9612"/>
              <a:gd name="connsiteX5" fmla="*/ 0 w 10000"/>
              <a:gd name="connsiteY5" fmla="*/ 1612 h 9612"/>
              <a:gd name="connsiteX0" fmla="*/ 0 w 10000"/>
              <a:gd name="connsiteY0" fmla="*/ 1525 h 9848"/>
              <a:gd name="connsiteX1" fmla="*/ 4207 w 10000"/>
              <a:gd name="connsiteY1" fmla="*/ 0 h 9848"/>
              <a:gd name="connsiteX2" fmla="*/ 9862 w 10000"/>
              <a:gd name="connsiteY2" fmla="*/ 50 h 9848"/>
              <a:gd name="connsiteX3" fmla="*/ 10000 w 10000"/>
              <a:gd name="connsiteY3" fmla="*/ 9848 h 9848"/>
              <a:gd name="connsiteX4" fmla="*/ 0 w 10000"/>
              <a:gd name="connsiteY4" fmla="*/ 9848 h 9848"/>
              <a:gd name="connsiteX5" fmla="*/ 0 w 10000"/>
              <a:gd name="connsiteY5" fmla="*/ 1525 h 9848"/>
              <a:gd name="connsiteX0" fmla="*/ 0 w 10000"/>
              <a:gd name="connsiteY0" fmla="*/ 1549 h 10000"/>
              <a:gd name="connsiteX1" fmla="*/ 4207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1549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0">
                <a:moveTo>
                  <a:pt x="0" y="1549"/>
                </a:moveTo>
                <a:lnTo>
                  <a:pt x="4207" y="0"/>
                </a:ln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1549"/>
                </a:lnTo>
                <a:close/>
              </a:path>
            </a:pathLst>
          </a:custGeom>
          <a:solidFill>
            <a:srgbClr val="23408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Kaart 18"/>
          <p:cNvSpPr/>
          <p:nvPr/>
        </p:nvSpPr>
        <p:spPr>
          <a:xfrm rot="10800000" flipV="1">
            <a:off x="7820986" y="903635"/>
            <a:ext cx="1736713" cy="2678440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4138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4207 w 10000"/>
              <a:gd name="connsiteY1" fmla="*/ 534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1612 h 9612"/>
              <a:gd name="connsiteX1" fmla="*/ 4207 w 10000"/>
              <a:gd name="connsiteY1" fmla="*/ 146 h 9612"/>
              <a:gd name="connsiteX2" fmla="*/ 9862 w 10000"/>
              <a:gd name="connsiteY2" fmla="*/ 0 h 9612"/>
              <a:gd name="connsiteX3" fmla="*/ 10000 w 10000"/>
              <a:gd name="connsiteY3" fmla="*/ 9612 h 9612"/>
              <a:gd name="connsiteX4" fmla="*/ 0 w 10000"/>
              <a:gd name="connsiteY4" fmla="*/ 9612 h 9612"/>
              <a:gd name="connsiteX5" fmla="*/ 0 w 10000"/>
              <a:gd name="connsiteY5" fmla="*/ 1612 h 9612"/>
              <a:gd name="connsiteX0" fmla="*/ 0 w 10000"/>
              <a:gd name="connsiteY0" fmla="*/ 1525 h 9848"/>
              <a:gd name="connsiteX1" fmla="*/ 4207 w 10000"/>
              <a:gd name="connsiteY1" fmla="*/ 0 h 9848"/>
              <a:gd name="connsiteX2" fmla="*/ 9862 w 10000"/>
              <a:gd name="connsiteY2" fmla="*/ 50 h 9848"/>
              <a:gd name="connsiteX3" fmla="*/ 10000 w 10000"/>
              <a:gd name="connsiteY3" fmla="*/ 9848 h 9848"/>
              <a:gd name="connsiteX4" fmla="*/ 0 w 10000"/>
              <a:gd name="connsiteY4" fmla="*/ 9848 h 9848"/>
              <a:gd name="connsiteX5" fmla="*/ 0 w 10000"/>
              <a:gd name="connsiteY5" fmla="*/ 1525 h 9848"/>
              <a:gd name="connsiteX0" fmla="*/ 0 w 10000"/>
              <a:gd name="connsiteY0" fmla="*/ 1549 h 10000"/>
              <a:gd name="connsiteX1" fmla="*/ 4207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1549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0">
                <a:moveTo>
                  <a:pt x="0" y="1549"/>
                </a:moveTo>
                <a:lnTo>
                  <a:pt x="4207" y="0"/>
                </a:ln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1549"/>
                </a:lnTo>
                <a:close/>
              </a:path>
            </a:pathLst>
          </a:custGeom>
          <a:solidFill>
            <a:srgbClr val="23408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/>
          <p:cNvSpPr/>
          <p:nvPr/>
        </p:nvSpPr>
        <p:spPr>
          <a:xfrm>
            <a:off x="4400878" y="663209"/>
            <a:ext cx="1659758" cy="2929937"/>
          </a:xfrm>
          <a:prstGeom prst="rect">
            <a:avLst/>
          </a:prstGeom>
          <a:solidFill>
            <a:srgbClr val="23408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Rechthoek 25"/>
          <p:cNvSpPr/>
          <p:nvPr/>
        </p:nvSpPr>
        <p:spPr>
          <a:xfrm>
            <a:off x="6110932" y="652136"/>
            <a:ext cx="1659759" cy="2929937"/>
          </a:xfrm>
          <a:prstGeom prst="rect">
            <a:avLst/>
          </a:prstGeom>
          <a:solidFill>
            <a:srgbClr val="23408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Kaart 12"/>
          <p:cNvSpPr/>
          <p:nvPr/>
        </p:nvSpPr>
        <p:spPr>
          <a:xfrm flipV="1">
            <a:off x="624641" y="3741529"/>
            <a:ext cx="1908213" cy="1923999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10000 w 10000"/>
              <a:gd name="connsiteY2" fmla="*/ 2783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10000 w 10000"/>
              <a:gd name="connsiteY2" fmla="*/ 87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952 h 12952"/>
              <a:gd name="connsiteX1" fmla="*/ 5106 w 10000"/>
              <a:gd name="connsiteY1" fmla="*/ 169 h 12952"/>
              <a:gd name="connsiteX2" fmla="*/ 10000 w 10000"/>
              <a:gd name="connsiteY2" fmla="*/ 0 h 12952"/>
              <a:gd name="connsiteX3" fmla="*/ 10000 w 10000"/>
              <a:gd name="connsiteY3" fmla="*/ 12952 h 12952"/>
              <a:gd name="connsiteX4" fmla="*/ 0 w 10000"/>
              <a:gd name="connsiteY4" fmla="*/ 12952 h 12952"/>
              <a:gd name="connsiteX5" fmla="*/ 0 w 10000"/>
              <a:gd name="connsiteY5" fmla="*/ 4952 h 12952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9925 w 10000"/>
              <a:gd name="connsiteY2" fmla="*/ 87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866 h 12866"/>
              <a:gd name="connsiteX1" fmla="*/ 5106 w 10000"/>
              <a:gd name="connsiteY1" fmla="*/ 83 h 12866"/>
              <a:gd name="connsiteX2" fmla="*/ 9925 w 10000"/>
              <a:gd name="connsiteY2" fmla="*/ 0 h 12866"/>
              <a:gd name="connsiteX3" fmla="*/ 10000 w 10000"/>
              <a:gd name="connsiteY3" fmla="*/ 12866 h 12866"/>
              <a:gd name="connsiteX4" fmla="*/ 0 w 10000"/>
              <a:gd name="connsiteY4" fmla="*/ 12866 h 12866"/>
              <a:gd name="connsiteX5" fmla="*/ 0 w 10000"/>
              <a:gd name="connsiteY5" fmla="*/ 4866 h 12866"/>
              <a:gd name="connsiteX0" fmla="*/ 0 w 10000"/>
              <a:gd name="connsiteY0" fmla="*/ 5039 h 13039"/>
              <a:gd name="connsiteX1" fmla="*/ 5238 w 10000"/>
              <a:gd name="connsiteY1" fmla="*/ 0 h 13039"/>
              <a:gd name="connsiteX2" fmla="*/ 9925 w 10000"/>
              <a:gd name="connsiteY2" fmla="*/ 173 h 13039"/>
              <a:gd name="connsiteX3" fmla="*/ 10000 w 10000"/>
              <a:gd name="connsiteY3" fmla="*/ 13039 h 13039"/>
              <a:gd name="connsiteX4" fmla="*/ 0 w 10000"/>
              <a:gd name="connsiteY4" fmla="*/ 13039 h 13039"/>
              <a:gd name="connsiteX5" fmla="*/ 0 w 10000"/>
              <a:gd name="connsiteY5" fmla="*/ 5039 h 13039"/>
              <a:gd name="connsiteX0" fmla="*/ 0 w 10000"/>
              <a:gd name="connsiteY0" fmla="*/ 5039 h 13039"/>
              <a:gd name="connsiteX1" fmla="*/ 5238 w 10000"/>
              <a:gd name="connsiteY1" fmla="*/ 0 h 13039"/>
              <a:gd name="connsiteX2" fmla="*/ 9991 w 10000"/>
              <a:gd name="connsiteY2" fmla="*/ 3 h 13039"/>
              <a:gd name="connsiteX3" fmla="*/ 10000 w 10000"/>
              <a:gd name="connsiteY3" fmla="*/ 13039 h 13039"/>
              <a:gd name="connsiteX4" fmla="*/ 0 w 10000"/>
              <a:gd name="connsiteY4" fmla="*/ 13039 h 13039"/>
              <a:gd name="connsiteX5" fmla="*/ 0 w 10000"/>
              <a:gd name="connsiteY5" fmla="*/ 5039 h 13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3039">
                <a:moveTo>
                  <a:pt x="0" y="5039"/>
                </a:moveTo>
                <a:lnTo>
                  <a:pt x="5238" y="0"/>
                </a:lnTo>
                <a:lnTo>
                  <a:pt x="9991" y="3"/>
                </a:lnTo>
                <a:cubicBezTo>
                  <a:pt x="10016" y="4292"/>
                  <a:pt x="9975" y="8750"/>
                  <a:pt x="10000" y="13039"/>
                </a:cubicBezTo>
                <a:lnTo>
                  <a:pt x="0" y="13039"/>
                </a:lnTo>
                <a:lnTo>
                  <a:pt x="0" y="5039"/>
                </a:lnTo>
                <a:close/>
              </a:path>
            </a:pathLst>
          </a:custGeom>
          <a:solidFill>
            <a:srgbClr val="00ADE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Kaart 12"/>
          <p:cNvSpPr/>
          <p:nvPr/>
        </p:nvSpPr>
        <p:spPr>
          <a:xfrm rot="10800000">
            <a:off x="9637682" y="3724526"/>
            <a:ext cx="1908213" cy="1923999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10000 w 10000"/>
              <a:gd name="connsiteY2" fmla="*/ 2783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10000 w 10000"/>
              <a:gd name="connsiteY2" fmla="*/ 87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952 h 12952"/>
              <a:gd name="connsiteX1" fmla="*/ 5106 w 10000"/>
              <a:gd name="connsiteY1" fmla="*/ 169 h 12952"/>
              <a:gd name="connsiteX2" fmla="*/ 10000 w 10000"/>
              <a:gd name="connsiteY2" fmla="*/ 0 h 12952"/>
              <a:gd name="connsiteX3" fmla="*/ 10000 w 10000"/>
              <a:gd name="connsiteY3" fmla="*/ 12952 h 12952"/>
              <a:gd name="connsiteX4" fmla="*/ 0 w 10000"/>
              <a:gd name="connsiteY4" fmla="*/ 12952 h 12952"/>
              <a:gd name="connsiteX5" fmla="*/ 0 w 10000"/>
              <a:gd name="connsiteY5" fmla="*/ 4952 h 12952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9925 w 10000"/>
              <a:gd name="connsiteY2" fmla="*/ 87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866 h 12866"/>
              <a:gd name="connsiteX1" fmla="*/ 5106 w 10000"/>
              <a:gd name="connsiteY1" fmla="*/ 83 h 12866"/>
              <a:gd name="connsiteX2" fmla="*/ 9925 w 10000"/>
              <a:gd name="connsiteY2" fmla="*/ 0 h 12866"/>
              <a:gd name="connsiteX3" fmla="*/ 10000 w 10000"/>
              <a:gd name="connsiteY3" fmla="*/ 12866 h 12866"/>
              <a:gd name="connsiteX4" fmla="*/ 0 w 10000"/>
              <a:gd name="connsiteY4" fmla="*/ 12866 h 12866"/>
              <a:gd name="connsiteX5" fmla="*/ 0 w 10000"/>
              <a:gd name="connsiteY5" fmla="*/ 4866 h 12866"/>
              <a:gd name="connsiteX0" fmla="*/ 0 w 10000"/>
              <a:gd name="connsiteY0" fmla="*/ 5039 h 13039"/>
              <a:gd name="connsiteX1" fmla="*/ 5238 w 10000"/>
              <a:gd name="connsiteY1" fmla="*/ 0 h 13039"/>
              <a:gd name="connsiteX2" fmla="*/ 9925 w 10000"/>
              <a:gd name="connsiteY2" fmla="*/ 173 h 13039"/>
              <a:gd name="connsiteX3" fmla="*/ 10000 w 10000"/>
              <a:gd name="connsiteY3" fmla="*/ 13039 h 13039"/>
              <a:gd name="connsiteX4" fmla="*/ 0 w 10000"/>
              <a:gd name="connsiteY4" fmla="*/ 13039 h 13039"/>
              <a:gd name="connsiteX5" fmla="*/ 0 w 10000"/>
              <a:gd name="connsiteY5" fmla="*/ 5039 h 13039"/>
              <a:gd name="connsiteX0" fmla="*/ 0 w 10000"/>
              <a:gd name="connsiteY0" fmla="*/ 5039 h 13039"/>
              <a:gd name="connsiteX1" fmla="*/ 5238 w 10000"/>
              <a:gd name="connsiteY1" fmla="*/ 0 h 13039"/>
              <a:gd name="connsiteX2" fmla="*/ 9991 w 10000"/>
              <a:gd name="connsiteY2" fmla="*/ 3 h 13039"/>
              <a:gd name="connsiteX3" fmla="*/ 10000 w 10000"/>
              <a:gd name="connsiteY3" fmla="*/ 13039 h 13039"/>
              <a:gd name="connsiteX4" fmla="*/ 0 w 10000"/>
              <a:gd name="connsiteY4" fmla="*/ 13039 h 13039"/>
              <a:gd name="connsiteX5" fmla="*/ 0 w 10000"/>
              <a:gd name="connsiteY5" fmla="*/ 5039 h 13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3039">
                <a:moveTo>
                  <a:pt x="0" y="5039"/>
                </a:moveTo>
                <a:lnTo>
                  <a:pt x="5238" y="0"/>
                </a:lnTo>
                <a:lnTo>
                  <a:pt x="9991" y="3"/>
                </a:lnTo>
                <a:cubicBezTo>
                  <a:pt x="10016" y="4292"/>
                  <a:pt x="9975" y="8750"/>
                  <a:pt x="10000" y="13039"/>
                </a:cubicBezTo>
                <a:lnTo>
                  <a:pt x="0" y="13039"/>
                </a:lnTo>
                <a:lnTo>
                  <a:pt x="0" y="5039"/>
                </a:lnTo>
                <a:close/>
              </a:path>
            </a:pathLst>
          </a:custGeom>
          <a:solidFill>
            <a:srgbClr val="00ADE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Kaart 18"/>
          <p:cNvSpPr/>
          <p:nvPr/>
        </p:nvSpPr>
        <p:spPr>
          <a:xfrm flipV="1">
            <a:off x="2604319" y="3732973"/>
            <a:ext cx="1735201" cy="2678440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4138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4207 w 10000"/>
              <a:gd name="connsiteY1" fmla="*/ 534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1612 h 9612"/>
              <a:gd name="connsiteX1" fmla="*/ 4207 w 10000"/>
              <a:gd name="connsiteY1" fmla="*/ 146 h 9612"/>
              <a:gd name="connsiteX2" fmla="*/ 9862 w 10000"/>
              <a:gd name="connsiteY2" fmla="*/ 0 h 9612"/>
              <a:gd name="connsiteX3" fmla="*/ 10000 w 10000"/>
              <a:gd name="connsiteY3" fmla="*/ 9612 h 9612"/>
              <a:gd name="connsiteX4" fmla="*/ 0 w 10000"/>
              <a:gd name="connsiteY4" fmla="*/ 9612 h 9612"/>
              <a:gd name="connsiteX5" fmla="*/ 0 w 10000"/>
              <a:gd name="connsiteY5" fmla="*/ 1612 h 9612"/>
              <a:gd name="connsiteX0" fmla="*/ 0 w 10000"/>
              <a:gd name="connsiteY0" fmla="*/ 1525 h 9848"/>
              <a:gd name="connsiteX1" fmla="*/ 4207 w 10000"/>
              <a:gd name="connsiteY1" fmla="*/ 0 h 9848"/>
              <a:gd name="connsiteX2" fmla="*/ 9862 w 10000"/>
              <a:gd name="connsiteY2" fmla="*/ 50 h 9848"/>
              <a:gd name="connsiteX3" fmla="*/ 10000 w 10000"/>
              <a:gd name="connsiteY3" fmla="*/ 9848 h 9848"/>
              <a:gd name="connsiteX4" fmla="*/ 0 w 10000"/>
              <a:gd name="connsiteY4" fmla="*/ 9848 h 9848"/>
              <a:gd name="connsiteX5" fmla="*/ 0 w 10000"/>
              <a:gd name="connsiteY5" fmla="*/ 1525 h 9848"/>
              <a:gd name="connsiteX0" fmla="*/ 0 w 10000"/>
              <a:gd name="connsiteY0" fmla="*/ 1549 h 10000"/>
              <a:gd name="connsiteX1" fmla="*/ 4207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1549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0">
                <a:moveTo>
                  <a:pt x="0" y="1549"/>
                </a:moveTo>
                <a:lnTo>
                  <a:pt x="4207" y="0"/>
                </a:ln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1549"/>
                </a:lnTo>
                <a:close/>
              </a:path>
            </a:pathLst>
          </a:custGeom>
          <a:solidFill>
            <a:srgbClr val="00ADE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Kaart 18"/>
          <p:cNvSpPr/>
          <p:nvPr/>
        </p:nvSpPr>
        <p:spPr>
          <a:xfrm rot="10800000">
            <a:off x="7844411" y="3732973"/>
            <a:ext cx="1736713" cy="2678440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4138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4207 w 10000"/>
              <a:gd name="connsiteY1" fmla="*/ 534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1612 h 9612"/>
              <a:gd name="connsiteX1" fmla="*/ 4207 w 10000"/>
              <a:gd name="connsiteY1" fmla="*/ 146 h 9612"/>
              <a:gd name="connsiteX2" fmla="*/ 9862 w 10000"/>
              <a:gd name="connsiteY2" fmla="*/ 0 h 9612"/>
              <a:gd name="connsiteX3" fmla="*/ 10000 w 10000"/>
              <a:gd name="connsiteY3" fmla="*/ 9612 h 9612"/>
              <a:gd name="connsiteX4" fmla="*/ 0 w 10000"/>
              <a:gd name="connsiteY4" fmla="*/ 9612 h 9612"/>
              <a:gd name="connsiteX5" fmla="*/ 0 w 10000"/>
              <a:gd name="connsiteY5" fmla="*/ 1612 h 9612"/>
              <a:gd name="connsiteX0" fmla="*/ 0 w 10000"/>
              <a:gd name="connsiteY0" fmla="*/ 1525 h 9848"/>
              <a:gd name="connsiteX1" fmla="*/ 4207 w 10000"/>
              <a:gd name="connsiteY1" fmla="*/ 0 h 9848"/>
              <a:gd name="connsiteX2" fmla="*/ 9862 w 10000"/>
              <a:gd name="connsiteY2" fmla="*/ 50 h 9848"/>
              <a:gd name="connsiteX3" fmla="*/ 10000 w 10000"/>
              <a:gd name="connsiteY3" fmla="*/ 9848 h 9848"/>
              <a:gd name="connsiteX4" fmla="*/ 0 w 10000"/>
              <a:gd name="connsiteY4" fmla="*/ 9848 h 9848"/>
              <a:gd name="connsiteX5" fmla="*/ 0 w 10000"/>
              <a:gd name="connsiteY5" fmla="*/ 1525 h 9848"/>
              <a:gd name="connsiteX0" fmla="*/ 0 w 10000"/>
              <a:gd name="connsiteY0" fmla="*/ 1549 h 10000"/>
              <a:gd name="connsiteX1" fmla="*/ 4207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1549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0">
                <a:moveTo>
                  <a:pt x="0" y="1549"/>
                </a:moveTo>
                <a:lnTo>
                  <a:pt x="4207" y="0"/>
                </a:ln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1549"/>
                </a:lnTo>
                <a:close/>
              </a:path>
            </a:pathLst>
          </a:custGeom>
          <a:solidFill>
            <a:srgbClr val="00ADE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Rechthoek 30"/>
          <p:cNvSpPr/>
          <p:nvPr/>
        </p:nvSpPr>
        <p:spPr>
          <a:xfrm flipV="1">
            <a:off x="4393051" y="3713893"/>
            <a:ext cx="1659758" cy="2929937"/>
          </a:xfrm>
          <a:prstGeom prst="rect">
            <a:avLst/>
          </a:prstGeom>
          <a:solidFill>
            <a:srgbClr val="00ADE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Rechthoek 31"/>
          <p:cNvSpPr/>
          <p:nvPr/>
        </p:nvSpPr>
        <p:spPr>
          <a:xfrm flipV="1">
            <a:off x="6117050" y="3724430"/>
            <a:ext cx="1659759" cy="2929937"/>
          </a:xfrm>
          <a:prstGeom prst="rect">
            <a:avLst/>
          </a:prstGeom>
          <a:solidFill>
            <a:srgbClr val="00ADE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Ovaal 32"/>
          <p:cNvSpPr/>
          <p:nvPr/>
        </p:nvSpPr>
        <p:spPr>
          <a:xfrm>
            <a:off x="4240534" y="3018065"/>
            <a:ext cx="3681133" cy="1205670"/>
          </a:xfrm>
          <a:prstGeom prst="ellipse">
            <a:avLst/>
          </a:prstGeom>
          <a:solidFill>
            <a:srgbClr val="97CDFF"/>
          </a:solidFill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Tekstvak 33"/>
          <p:cNvSpPr txBox="1"/>
          <p:nvPr/>
        </p:nvSpPr>
        <p:spPr>
          <a:xfrm>
            <a:off x="829880" y="2536860"/>
            <a:ext cx="1257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35" name="Tekstvak 34"/>
          <p:cNvSpPr txBox="1"/>
          <p:nvPr/>
        </p:nvSpPr>
        <p:spPr>
          <a:xfrm>
            <a:off x="3244073" y="858625"/>
            <a:ext cx="9983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</a:t>
            </a:r>
          </a:p>
        </p:txBody>
      </p:sp>
      <p:sp>
        <p:nvSpPr>
          <p:cNvPr id="36" name="Tekstvak 35"/>
          <p:cNvSpPr txBox="1"/>
          <p:nvPr/>
        </p:nvSpPr>
        <p:spPr>
          <a:xfrm>
            <a:off x="1534020" y="1614618"/>
            <a:ext cx="10752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Plaats</a:t>
            </a:r>
          </a:p>
        </p:txBody>
      </p:sp>
      <p:sp>
        <p:nvSpPr>
          <p:cNvPr id="37" name="Tekstvak 36"/>
          <p:cNvSpPr txBox="1"/>
          <p:nvPr/>
        </p:nvSpPr>
        <p:spPr>
          <a:xfrm>
            <a:off x="9595422" y="1614617"/>
            <a:ext cx="99831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Prijs</a:t>
            </a:r>
          </a:p>
        </p:txBody>
      </p:sp>
      <p:sp>
        <p:nvSpPr>
          <p:cNvPr id="38" name="Tekstvak 37"/>
          <p:cNvSpPr txBox="1"/>
          <p:nvPr/>
        </p:nvSpPr>
        <p:spPr>
          <a:xfrm>
            <a:off x="4413450" y="607129"/>
            <a:ext cx="11945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Personeel</a:t>
            </a:r>
          </a:p>
        </p:txBody>
      </p:sp>
      <p:sp>
        <p:nvSpPr>
          <p:cNvPr id="39" name="Tekstvak 38"/>
          <p:cNvSpPr txBox="1"/>
          <p:nvPr/>
        </p:nvSpPr>
        <p:spPr>
          <a:xfrm>
            <a:off x="6085782" y="594554"/>
            <a:ext cx="9983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</a:t>
            </a:r>
          </a:p>
        </p:txBody>
      </p:sp>
      <p:sp>
        <p:nvSpPr>
          <p:cNvPr id="40" name="Tekstvak 39"/>
          <p:cNvSpPr txBox="1"/>
          <p:nvPr/>
        </p:nvSpPr>
        <p:spPr>
          <a:xfrm>
            <a:off x="7758114" y="846052"/>
            <a:ext cx="9983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Promotie</a:t>
            </a:r>
          </a:p>
        </p:txBody>
      </p:sp>
      <p:sp>
        <p:nvSpPr>
          <p:cNvPr id="45" name="Tekstvak 44"/>
          <p:cNvSpPr txBox="1"/>
          <p:nvPr/>
        </p:nvSpPr>
        <p:spPr>
          <a:xfrm>
            <a:off x="91336" y="996933"/>
            <a:ext cx="1439499" cy="523220"/>
          </a:xfrm>
          <a:prstGeom prst="rect">
            <a:avLst/>
          </a:prstGeom>
          <a:solidFill>
            <a:srgbClr val="97CDFF"/>
          </a:solidFill>
          <a:ln w="63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400" b="1" dirty="0">
                <a:latin typeface="Arial"/>
                <a:cs typeface="Arial"/>
              </a:rPr>
              <a:t>Zekerheden voor de klant</a:t>
            </a:r>
          </a:p>
        </p:txBody>
      </p:sp>
      <p:sp>
        <p:nvSpPr>
          <p:cNvPr id="46" name="Tekstvak 45"/>
          <p:cNvSpPr txBox="1">
            <a:spLocks/>
          </p:cNvSpPr>
          <p:nvPr/>
        </p:nvSpPr>
        <p:spPr>
          <a:xfrm>
            <a:off x="139026" y="5852910"/>
            <a:ext cx="1439840" cy="523220"/>
          </a:xfrm>
          <a:prstGeom prst="rect">
            <a:avLst/>
          </a:prstGeom>
          <a:solidFill>
            <a:srgbClr val="97CDFF"/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400" b="1" dirty="0">
                <a:solidFill>
                  <a:srgbClr val="000000"/>
                </a:solidFill>
                <a:latin typeface="Arial"/>
                <a:cs typeface="Arial"/>
              </a:rPr>
              <a:t>Interne afspraken</a:t>
            </a:r>
          </a:p>
        </p:txBody>
      </p:sp>
      <p:sp>
        <p:nvSpPr>
          <p:cNvPr id="48" name="Tekstvak 47"/>
          <p:cNvSpPr txBox="1"/>
          <p:nvPr/>
        </p:nvSpPr>
        <p:spPr>
          <a:xfrm>
            <a:off x="855027" y="2071592"/>
            <a:ext cx="17603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kunt deze producten en diensten zoveel mogelijk online (24*7) aanvragen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Digitaal tenzij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bent op afspraak welkom op één van onze locaties voor uw aanvraag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dirty="0"/>
          </a:p>
        </p:txBody>
      </p:sp>
      <p:sp>
        <p:nvSpPr>
          <p:cNvPr id="49" name="Tekstvak 48"/>
          <p:cNvSpPr txBox="1"/>
          <p:nvPr/>
        </p:nvSpPr>
        <p:spPr>
          <a:xfrm>
            <a:off x="4282673" y="3397652"/>
            <a:ext cx="3660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Eenvoudig | Snel | Standaard | Direct duidelijk</a:t>
            </a:r>
          </a:p>
        </p:txBody>
      </p:sp>
      <p:cxnSp>
        <p:nvCxnSpPr>
          <p:cNvPr id="11" name="Rechte verbindingslijn met pijl 10"/>
          <p:cNvCxnSpPr>
            <a:stCxn id="46" idx="3"/>
          </p:cNvCxnSpPr>
          <p:nvPr/>
        </p:nvCxnSpPr>
        <p:spPr>
          <a:xfrm flipV="1">
            <a:off x="1578866" y="5852910"/>
            <a:ext cx="681779" cy="26161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met pijl 12"/>
          <p:cNvCxnSpPr>
            <a:stCxn id="45" idx="3"/>
          </p:cNvCxnSpPr>
          <p:nvPr/>
        </p:nvCxnSpPr>
        <p:spPr>
          <a:xfrm>
            <a:off x="1530835" y="1258543"/>
            <a:ext cx="741824" cy="21096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kstvak 41"/>
          <p:cNvSpPr txBox="1"/>
          <p:nvPr/>
        </p:nvSpPr>
        <p:spPr>
          <a:xfrm>
            <a:off x="2598266" y="1292118"/>
            <a:ext cx="176035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Standaard product of dienst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dirty="0"/>
          </a:p>
        </p:txBody>
      </p:sp>
      <p:sp>
        <p:nvSpPr>
          <p:cNvPr id="43" name="Tekstvak 42"/>
          <p:cNvSpPr txBox="1"/>
          <p:nvPr/>
        </p:nvSpPr>
        <p:spPr>
          <a:xfrm>
            <a:off x="4295309" y="946765"/>
            <a:ext cx="1760351" cy="113877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 u er niet uitkomt, helpen wij u verder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Medewerkers zijn vriendelijk en gastvrij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dirty="0"/>
          </a:p>
        </p:txBody>
      </p:sp>
      <p:sp>
        <p:nvSpPr>
          <p:cNvPr id="44" name="Tekstvak 43"/>
          <p:cNvSpPr txBox="1"/>
          <p:nvPr/>
        </p:nvSpPr>
        <p:spPr>
          <a:xfrm>
            <a:off x="5956306" y="905106"/>
            <a:ext cx="1760351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kunt via elk van onze beschikbare kanalen contact opnemen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 duidelijkheid over de levering van uw product of dienst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Eenvoudig te regelen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Bij urgente problemen kunt u 24*7 (digitaal) een melding maken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dirty="0"/>
          </a:p>
        </p:txBody>
      </p:sp>
      <p:sp>
        <p:nvSpPr>
          <p:cNvPr id="50" name="Tekstvak 49"/>
          <p:cNvSpPr txBox="1"/>
          <p:nvPr/>
        </p:nvSpPr>
        <p:spPr>
          <a:xfrm>
            <a:off x="7693019" y="1287159"/>
            <a:ext cx="176035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Onze website helpt u om snel het juiste product te kiezen en te bestellen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Informatie die wij verstrekken is duidelijk en eenvoudig; wij schrijven op B1 niveau/begrijpelijke taal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dirty="0"/>
          </a:p>
        </p:txBody>
      </p:sp>
      <p:sp>
        <p:nvSpPr>
          <p:cNvPr id="52" name="Tekstvak 51"/>
          <p:cNvSpPr txBox="1"/>
          <p:nvPr/>
        </p:nvSpPr>
        <p:spPr>
          <a:xfrm>
            <a:off x="9468171" y="2050292"/>
            <a:ext cx="176035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prijs houden we zo laag mogelijk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prijs is vooraf bekend en uitlegbaar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aanvraag kost u weinig moeite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dirty="0"/>
          </a:p>
        </p:txBody>
      </p:sp>
      <p:sp>
        <p:nvSpPr>
          <p:cNvPr id="54" name="Tekstvak 53"/>
          <p:cNvSpPr txBox="1"/>
          <p:nvPr/>
        </p:nvSpPr>
        <p:spPr>
          <a:xfrm>
            <a:off x="804731" y="3809363"/>
            <a:ext cx="17603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Aanvragen worden waar mogelijk digitaal gedaan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Als aanvrager dit niet digitaal kan, is er de mogelijkheid om op een van onze locaties hierbij te ondersteunen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dirty="0"/>
          </a:p>
        </p:txBody>
      </p:sp>
      <p:sp>
        <p:nvSpPr>
          <p:cNvPr id="55" name="Tekstvak 54"/>
          <p:cNvSpPr txBox="1"/>
          <p:nvPr/>
        </p:nvSpPr>
        <p:spPr>
          <a:xfrm>
            <a:off x="3274078" y="6142656"/>
            <a:ext cx="9983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latin typeface="Arial" panose="020B0604020202020204" pitchFamily="34" charset="0"/>
                <a:cs typeface="Arial" panose="020B0604020202020204" pitchFamily="34" charset="0"/>
              </a:rPr>
              <a:t>Product</a:t>
            </a:r>
          </a:p>
        </p:txBody>
      </p:sp>
      <p:sp>
        <p:nvSpPr>
          <p:cNvPr id="56" name="Tekstvak 55"/>
          <p:cNvSpPr txBox="1"/>
          <p:nvPr/>
        </p:nvSpPr>
        <p:spPr>
          <a:xfrm>
            <a:off x="1574547" y="5409581"/>
            <a:ext cx="10752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latin typeface="Arial" panose="020B0604020202020204" pitchFamily="34" charset="0"/>
                <a:cs typeface="Arial" panose="020B0604020202020204" pitchFamily="34" charset="0"/>
              </a:rPr>
              <a:t>Plaats</a:t>
            </a:r>
          </a:p>
        </p:txBody>
      </p:sp>
      <p:sp>
        <p:nvSpPr>
          <p:cNvPr id="57" name="Tekstvak 56"/>
          <p:cNvSpPr txBox="1"/>
          <p:nvPr/>
        </p:nvSpPr>
        <p:spPr>
          <a:xfrm>
            <a:off x="9634655" y="5341511"/>
            <a:ext cx="9983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latin typeface="Arial" panose="020B0604020202020204" pitchFamily="34" charset="0"/>
                <a:cs typeface="Arial" panose="020B0604020202020204" pitchFamily="34" charset="0"/>
              </a:rPr>
              <a:t>Prijs</a:t>
            </a:r>
          </a:p>
        </p:txBody>
      </p:sp>
      <p:sp>
        <p:nvSpPr>
          <p:cNvPr id="58" name="Tekstvak 57"/>
          <p:cNvSpPr txBox="1"/>
          <p:nvPr/>
        </p:nvSpPr>
        <p:spPr>
          <a:xfrm>
            <a:off x="4408701" y="6338752"/>
            <a:ext cx="11945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latin typeface="Arial" panose="020B0604020202020204" pitchFamily="34" charset="0"/>
                <a:cs typeface="Arial" panose="020B0604020202020204" pitchFamily="34" charset="0"/>
              </a:rPr>
              <a:t>Personeel</a:t>
            </a:r>
          </a:p>
        </p:txBody>
      </p:sp>
      <p:sp>
        <p:nvSpPr>
          <p:cNvPr id="59" name="Tekstvak 58"/>
          <p:cNvSpPr txBox="1"/>
          <p:nvPr/>
        </p:nvSpPr>
        <p:spPr>
          <a:xfrm>
            <a:off x="6137593" y="6372677"/>
            <a:ext cx="9983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latin typeface="Arial" panose="020B0604020202020204" pitchFamily="34" charset="0"/>
                <a:cs typeface="Arial" panose="020B0604020202020204" pitchFamily="34" charset="0"/>
              </a:rPr>
              <a:t>Proces</a:t>
            </a:r>
          </a:p>
        </p:txBody>
      </p:sp>
      <p:sp>
        <p:nvSpPr>
          <p:cNvPr id="60" name="Tekstvak 59"/>
          <p:cNvSpPr txBox="1"/>
          <p:nvPr/>
        </p:nvSpPr>
        <p:spPr>
          <a:xfrm>
            <a:off x="7794325" y="6144180"/>
            <a:ext cx="9983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latin typeface="Arial" panose="020B0604020202020204" pitchFamily="34" charset="0"/>
                <a:cs typeface="Arial" panose="020B0604020202020204" pitchFamily="34" charset="0"/>
              </a:rPr>
              <a:t>Promotie</a:t>
            </a:r>
          </a:p>
        </p:txBody>
      </p:sp>
      <p:sp>
        <p:nvSpPr>
          <p:cNvPr id="67" name="Tekstvak 66"/>
          <p:cNvSpPr txBox="1"/>
          <p:nvPr/>
        </p:nvSpPr>
        <p:spPr>
          <a:xfrm>
            <a:off x="2542160" y="3825736"/>
            <a:ext cx="17603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Standaard product, geen afwijkingen mogelijk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dirty="0"/>
          </a:p>
        </p:txBody>
      </p:sp>
      <p:sp>
        <p:nvSpPr>
          <p:cNvPr id="68" name="Tekstvak 67"/>
          <p:cNvSpPr txBox="1"/>
          <p:nvPr/>
        </p:nvSpPr>
        <p:spPr>
          <a:xfrm>
            <a:off x="4309640" y="4212291"/>
            <a:ext cx="1760351" cy="252376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Medewerkers denken klantgericht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Medewerkers zijn communicatief en digitaal vaardig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Medewerkers helpen als dat nodig is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Medewerkers helpen elkaar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Afspraak = afspraak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dirty="0"/>
          </a:p>
        </p:txBody>
      </p:sp>
      <p:sp>
        <p:nvSpPr>
          <p:cNvPr id="69" name="Tekstvak 68"/>
          <p:cNvSpPr txBox="1"/>
          <p:nvPr/>
        </p:nvSpPr>
        <p:spPr>
          <a:xfrm>
            <a:off x="6054550" y="4307889"/>
            <a:ext cx="176035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Processen zijn voor iedereen duidelijk, uniform en op orde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In-1-keer-goed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We verbeteren onze processen continu, mede op basis opgehaalde feedback van de klant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dirty="0"/>
          </a:p>
        </p:txBody>
      </p:sp>
      <p:sp>
        <p:nvSpPr>
          <p:cNvPr id="70" name="Tekstvak 69"/>
          <p:cNvSpPr txBox="1"/>
          <p:nvPr/>
        </p:nvSpPr>
        <p:spPr>
          <a:xfrm>
            <a:off x="7774745" y="3862042"/>
            <a:ext cx="17603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We bieden duidelijkheid over het procesverloop en toewijzingsbeleid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We checken regelmatig en proactief op de vindbaarheid van onze informatie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dirty="0"/>
          </a:p>
        </p:txBody>
      </p:sp>
      <p:sp>
        <p:nvSpPr>
          <p:cNvPr id="71" name="Tekstvak 70"/>
          <p:cNvSpPr txBox="1"/>
          <p:nvPr/>
        </p:nvSpPr>
        <p:spPr>
          <a:xfrm>
            <a:off x="9530988" y="3778628"/>
            <a:ext cx="1760351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Door het proces te optimaliseren houden we de kosten zo laag mogelijk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We zetten ons in om de inwoner zo min mogelijk te belasten (verlagen Customer Effort)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5357617" y="3088641"/>
            <a:ext cx="1880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Kernwaarden: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97CDFF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Snelserviceformule – Simpel &amp; snel</a:t>
            </a:r>
          </a:p>
        </p:txBody>
      </p:sp>
    </p:spTree>
    <p:extLst>
      <p:ext uri="{BB962C8B-B14F-4D97-AF65-F5344CB8AC3E}">
        <p14:creationId xmlns:p14="http://schemas.microsoft.com/office/powerpoint/2010/main" val="3601210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Afbeelding 4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4220" y="583645"/>
            <a:ext cx="1842823" cy="1228549"/>
          </a:xfrm>
          <a:prstGeom prst="rect">
            <a:avLst/>
          </a:prstGeom>
        </p:spPr>
      </p:pic>
      <p:sp>
        <p:nvSpPr>
          <p:cNvPr id="2" name="Ovaal 1">
            <a:extLst>
              <a:ext uri="{FF2B5EF4-FFF2-40B4-BE49-F238E27FC236}">
                <a16:creationId xmlns:a16="http://schemas.microsoft.com/office/drawing/2014/main" id="{08E43DC9-6F04-A048-8168-75148D949DC4}"/>
              </a:ext>
            </a:extLst>
          </p:cNvPr>
          <p:cNvSpPr/>
          <p:nvPr/>
        </p:nvSpPr>
        <p:spPr>
          <a:xfrm>
            <a:off x="100591" y="462013"/>
            <a:ext cx="11982959" cy="6395987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6350" cmpd="sng">
            <a:solidFill>
              <a:schemeClr val="accent4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" name="Rechte verbindingslijn 3"/>
          <p:cNvCxnSpPr>
            <a:stCxn id="2" idx="2"/>
            <a:endCxn id="2" idx="6"/>
          </p:cNvCxnSpPr>
          <p:nvPr/>
        </p:nvCxnSpPr>
        <p:spPr>
          <a:xfrm>
            <a:off x="100591" y="3660007"/>
            <a:ext cx="11982959" cy="0"/>
          </a:xfrm>
          <a:prstGeom prst="line">
            <a:avLst/>
          </a:prstGeom>
          <a:ln w="28575" cmpd="sng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Kaart 12"/>
          <p:cNvSpPr/>
          <p:nvPr/>
        </p:nvSpPr>
        <p:spPr>
          <a:xfrm>
            <a:off x="656868" y="1659249"/>
            <a:ext cx="1908213" cy="1923999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10000 w 10000"/>
              <a:gd name="connsiteY2" fmla="*/ 2783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10000 w 10000"/>
              <a:gd name="connsiteY2" fmla="*/ 87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952 h 12952"/>
              <a:gd name="connsiteX1" fmla="*/ 5106 w 10000"/>
              <a:gd name="connsiteY1" fmla="*/ 169 h 12952"/>
              <a:gd name="connsiteX2" fmla="*/ 10000 w 10000"/>
              <a:gd name="connsiteY2" fmla="*/ 0 h 12952"/>
              <a:gd name="connsiteX3" fmla="*/ 10000 w 10000"/>
              <a:gd name="connsiteY3" fmla="*/ 12952 h 12952"/>
              <a:gd name="connsiteX4" fmla="*/ 0 w 10000"/>
              <a:gd name="connsiteY4" fmla="*/ 12952 h 12952"/>
              <a:gd name="connsiteX5" fmla="*/ 0 w 10000"/>
              <a:gd name="connsiteY5" fmla="*/ 4952 h 12952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9925 w 10000"/>
              <a:gd name="connsiteY2" fmla="*/ 87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866 h 12866"/>
              <a:gd name="connsiteX1" fmla="*/ 5106 w 10000"/>
              <a:gd name="connsiteY1" fmla="*/ 83 h 12866"/>
              <a:gd name="connsiteX2" fmla="*/ 9925 w 10000"/>
              <a:gd name="connsiteY2" fmla="*/ 0 h 12866"/>
              <a:gd name="connsiteX3" fmla="*/ 10000 w 10000"/>
              <a:gd name="connsiteY3" fmla="*/ 12866 h 12866"/>
              <a:gd name="connsiteX4" fmla="*/ 0 w 10000"/>
              <a:gd name="connsiteY4" fmla="*/ 12866 h 12866"/>
              <a:gd name="connsiteX5" fmla="*/ 0 w 10000"/>
              <a:gd name="connsiteY5" fmla="*/ 4866 h 12866"/>
              <a:gd name="connsiteX0" fmla="*/ 0 w 10000"/>
              <a:gd name="connsiteY0" fmla="*/ 5039 h 13039"/>
              <a:gd name="connsiteX1" fmla="*/ 5238 w 10000"/>
              <a:gd name="connsiteY1" fmla="*/ 0 h 13039"/>
              <a:gd name="connsiteX2" fmla="*/ 9925 w 10000"/>
              <a:gd name="connsiteY2" fmla="*/ 173 h 13039"/>
              <a:gd name="connsiteX3" fmla="*/ 10000 w 10000"/>
              <a:gd name="connsiteY3" fmla="*/ 13039 h 13039"/>
              <a:gd name="connsiteX4" fmla="*/ 0 w 10000"/>
              <a:gd name="connsiteY4" fmla="*/ 13039 h 13039"/>
              <a:gd name="connsiteX5" fmla="*/ 0 w 10000"/>
              <a:gd name="connsiteY5" fmla="*/ 5039 h 13039"/>
              <a:gd name="connsiteX0" fmla="*/ 0 w 10000"/>
              <a:gd name="connsiteY0" fmla="*/ 5039 h 13039"/>
              <a:gd name="connsiteX1" fmla="*/ 5238 w 10000"/>
              <a:gd name="connsiteY1" fmla="*/ 0 h 13039"/>
              <a:gd name="connsiteX2" fmla="*/ 9991 w 10000"/>
              <a:gd name="connsiteY2" fmla="*/ 3 h 13039"/>
              <a:gd name="connsiteX3" fmla="*/ 10000 w 10000"/>
              <a:gd name="connsiteY3" fmla="*/ 13039 h 13039"/>
              <a:gd name="connsiteX4" fmla="*/ 0 w 10000"/>
              <a:gd name="connsiteY4" fmla="*/ 13039 h 13039"/>
              <a:gd name="connsiteX5" fmla="*/ 0 w 10000"/>
              <a:gd name="connsiteY5" fmla="*/ 5039 h 13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3039">
                <a:moveTo>
                  <a:pt x="0" y="5039"/>
                </a:moveTo>
                <a:lnTo>
                  <a:pt x="5238" y="0"/>
                </a:lnTo>
                <a:lnTo>
                  <a:pt x="9991" y="3"/>
                </a:lnTo>
                <a:cubicBezTo>
                  <a:pt x="10016" y="4292"/>
                  <a:pt x="9975" y="8750"/>
                  <a:pt x="10000" y="13039"/>
                </a:cubicBezTo>
                <a:lnTo>
                  <a:pt x="0" y="13039"/>
                </a:lnTo>
                <a:lnTo>
                  <a:pt x="0" y="5039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Kaart 12"/>
          <p:cNvSpPr/>
          <p:nvPr/>
        </p:nvSpPr>
        <p:spPr>
          <a:xfrm rot="10800000" flipV="1">
            <a:off x="9611021" y="1660752"/>
            <a:ext cx="1908213" cy="1923999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10000 w 10000"/>
              <a:gd name="connsiteY2" fmla="*/ 2783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10000 w 10000"/>
              <a:gd name="connsiteY2" fmla="*/ 87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952 h 12952"/>
              <a:gd name="connsiteX1" fmla="*/ 5106 w 10000"/>
              <a:gd name="connsiteY1" fmla="*/ 169 h 12952"/>
              <a:gd name="connsiteX2" fmla="*/ 10000 w 10000"/>
              <a:gd name="connsiteY2" fmla="*/ 0 h 12952"/>
              <a:gd name="connsiteX3" fmla="*/ 10000 w 10000"/>
              <a:gd name="connsiteY3" fmla="*/ 12952 h 12952"/>
              <a:gd name="connsiteX4" fmla="*/ 0 w 10000"/>
              <a:gd name="connsiteY4" fmla="*/ 12952 h 12952"/>
              <a:gd name="connsiteX5" fmla="*/ 0 w 10000"/>
              <a:gd name="connsiteY5" fmla="*/ 4952 h 12952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9925 w 10000"/>
              <a:gd name="connsiteY2" fmla="*/ 87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866 h 12866"/>
              <a:gd name="connsiteX1" fmla="*/ 5106 w 10000"/>
              <a:gd name="connsiteY1" fmla="*/ 83 h 12866"/>
              <a:gd name="connsiteX2" fmla="*/ 9925 w 10000"/>
              <a:gd name="connsiteY2" fmla="*/ 0 h 12866"/>
              <a:gd name="connsiteX3" fmla="*/ 10000 w 10000"/>
              <a:gd name="connsiteY3" fmla="*/ 12866 h 12866"/>
              <a:gd name="connsiteX4" fmla="*/ 0 w 10000"/>
              <a:gd name="connsiteY4" fmla="*/ 12866 h 12866"/>
              <a:gd name="connsiteX5" fmla="*/ 0 w 10000"/>
              <a:gd name="connsiteY5" fmla="*/ 4866 h 12866"/>
              <a:gd name="connsiteX0" fmla="*/ 0 w 10000"/>
              <a:gd name="connsiteY0" fmla="*/ 5039 h 13039"/>
              <a:gd name="connsiteX1" fmla="*/ 5238 w 10000"/>
              <a:gd name="connsiteY1" fmla="*/ 0 h 13039"/>
              <a:gd name="connsiteX2" fmla="*/ 9925 w 10000"/>
              <a:gd name="connsiteY2" fmla="*/ 173 h 13039"/>
              <a:gd name="connsiteX3" fmla="*/ 10000 w 10000"/>
              <a:gd name="connsiteY3" fmla="*/ 13039 h 13039"/>
              <a:gd name="connsiteX4" fmla="*/ 0 w 10000"/>
              <a:gd name="connsiteY4" fmla="*/ 13039 h 13039"/>
              <a:gd name="connsiteX5" fmla="*/ 0 w 10000"/>
              <a:gd name="connsiteY5" fmla="*/ 5039 h 13039"/>
              <a:gd name="connsiteX0" fmla="*/ 0 w 10000"/>
              <a:gd name="connsiteY0" fmla="*/ 5039 h 13039"/>
              <a:gd name="connsiteX1" fmla="*/ 5238 w 10000"/>
              <a:gd name="connsiteY1" fmla="*/ 0 h 13039"/>
              <a:gd name="connsiteX2" fmla="*/ 9991 w 10000"/>
              <a:gd name="connsiteY2" fmla="*/ 3 h 13039"/>
              <a:gd name="connsiteX3" fmla="*/ 10000 w 10000"/>
              <a:gd name="connsiteY3" fmla="*/ 13039 h 13039"/>
              <a:gd name="connsiteX4" fmla="*/ 0 w 10000"/>
              <a:gd name="connsiteY4" fmla="*/ 13039 h 13039"/>
              <a:gd name="connsiteX5" fmla="*/ 0 w 10000"/>
              <a:gd name="connsiteY5" fmla="*/ 5039 h 13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3039">
                <a:moveTo>
                  <a:pt x="0" y="5039"/>
                </a:moveTo>
                <a:lnTo>
                  <a:pt x="5238" y="0"/>
                </a:lnTo>
                <a:lnTo>
                  <a:pt x="9991" y="3"/>
                </a:lnTo>
                <a:cubicBezTo>
                  <a:pt x="10016" y="4292"/>
                  <a:pt x="9975" y="8750"/>
                  <a:pt x="10000" y="13039"/>
                </a:cubicBezTo>
                <a:lnTo>
                  <a:pt x="0" y="13039"/>
                </a:lnTo>
                <a:lnTo>
                  <a:pt x="0" y="5039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Kaart 18"/>
          <p:cNvSpPr/>
          <p:nvPr/>
        </p:nvSpPr>
        <p:spPr>
          <a:xfrm>
            <a:off x="2615380" y="902133"/>
            <a:ext cx="1735201" cy="2678440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4138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4207 w 10000"/>
              <a:gd name="connsiteY1" fmla="*/ 534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1612 h 9612"/>
              <a:gd name="connsiteX1" fmla="*/ 4207 w 10000"/>
              <a:gd name="connsiteY1" fmla="*/ 146 h 9612"/>
              <a:gd name="connsiteX2" fmla="*/ 9862 w 10000"/>
              <a:gd name="connsiteY2" fmla="*/ 0 h 9612"/>
              <a:gd name="connsiteX3" fmla="*/ 10000 w 10000"/>
              <a:gd name="connsiteY3" fmla="*/ 9612 h 9612"/>
              <a:gd name="connsiteX4" fmla="*/ 0 w 10000"/>
              <a:gd name="connsiteY4" fmla="*/ 9612 h 9612"/>
              <a:gd name="connsiteX5" fmla="*/ 0 w 10000"/>
              <a:gd name="connsiteY5" fmla="*/ 1612 h 9612"/>
              <a:gd name="connsiteX0" fmla="*/ 0 w 10000"/>
              <a:gd name="connsiteY0" fmla="*/ 1525 h 9848"/>
              <a:gd name="connsiteX1" fmla="*/ 4207 w 10000"/>
              <a:gd name="connsiteY1" fmla="*/ 0 h 9848"/>
              <a:gd name="connsiteX2" fmla="*/ 9862 w 10000"/>
              <a:gd name="connsiteY2" fmla="*/ 50 h 9848"/>
              <a:gd name="connsiteX3" fmla="*/ 10000 w 10000"/>
              <a:gd name="connsiteY3" fmla="*/ 9848 h 9848"/>
              <a:gd name="connsiteX4" fmla="*/ 0 w 10000"/>
              <a:gd name="connsiteY4" fmla="*/ 9848 h 9848"/>
              <a:gd name="connsiteX5" fmla="*/ 0 w 10000"/>
              <a:gd name="connsiteY5" fmla="*/ 1525 h 9848"/>
              <a:gd name="connsiteX0" fmla="*/ 0 w 10000"/>
              <a:gd name="connsiteY0" fmla="*/ 1549 h 10000"/>
              <a:gd name="connsiteX1" fmla="*/ 4207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1549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0">
                <a:moveTo>
                  <a:pt x="0" y="1549"/>
                </a:moveTo>
                <a:lnTo>
                  <a:pt x="4207" y="0"/>
                </a:ln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1549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Kaart 18"/>
          <p:cNvSpPr/>
          <p:nvPr/>
        </p:nvSpPr>
        <p:spPr>
          <a:xfrm rot="10800000" flipV="1">
            <a:off x="7820986" y="903635"/>
            <a:ext cx="1736713" cy="2678440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4138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4207 w 10000"/>
              <a:gd name="connsiteY1" fmla="*/ 534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1612 h 9612"/>
              <a:gd name="connsiteX1" fmla="*/ 4207 w 10000"/>
              <a:gd name="connsiteY1" fmla="*/ 146 h 9612"/>
              <a:gd name="connsiteX2" fmla="*/ 9862 w 10000"/>
              <a:gd name="connsiteY2" fmla="*/ 0 h 9612"/>
              <a:gd name="connsiteX3" fmla="*/ 10000 w 10000"/>
              <a:gd name="connsiteY3" fmla="*/ 9612 h 9612"/>
              <a:gd name="connsiteX4" fmla="*/ 0 w 10000"/>
              <a:gd name="connsiteY4" fmla="*/ 9612 h 9612"/>
              <a:gd name="connsiteX5" fmla="*/ 0 w 10000"/>
              <a:gd name="connsiteY5" fmla="*/ 1612 h 9612"/>
              <a:gd name="connsiteX0" fmla="*/ 0 w 10000"/>
              <a:gd name="connsiteY0" fmla="*/ 1525 h 9848"/>
              <a:gd name="connsiteX1" fmla="*/ 4207 w 10000"/>
              <a:gd name="connsiteY1" fmla="*/ 0 h 9848"/>
              <a:gd name="connsiteX2" fmla="*/ 9862 w 10000"/>
              <a:gd name="connsiteY2" fmla="*/ 50 h 9848"/>
              <a:gd name="connsiteX3" fmla="*/ 10000 w 10000"/>
              <a:gd name="connsiteY3" fmla="*/ 9848 h 9848"/>
              <a:gd name="connsiteX4" fmla="*/ 0 w 10000"/>
              <a:gd name="connsiteY4" fmla="*/ 9848 h 9848"/>
              <a:gd name="connsiteX5" fmla="*/ 0 w 10000"/>
              <a:gd name="connsiteY5" fmla="*/ 1525 h 9848"/>
              <a:gd name="connsiteX0" fmla="*/ 0 w 10000"/>
              <a:gd name="connsiteY0" fmla="*/ 1549 h 10000"/>
              <a:gd name="connsiteX1" fmla="*/ 4207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1549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0">
                <a:moveTo>
                  <a:pt x="0" y="1549"/>
                </a:moveTo>
                <a:lnTo>
                  <a:pt x="4207" y="0"/>
                </a:ln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1549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/>
          <p:cNvSpPr/>
          <p:nvPr/>
        </p:nvSpPr>
        <p:spPr>
          <a:xfrm>
            <a:off x="4400878" y="663209"/>
            <a:ext cx="1659758" cy="292993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Rechthoek 25"/>
          <p:cNvSpPr/>
          <p:nvPr/>
        </p:nvSpPr>
        <p:spPr>
          <a:xfrm>
            <a:off x="6110932" y="652136"/>
            <a:ext cx="1659759" cy="292993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Kaart 12"/>
          <p:cNvSpPr/>
          <p:nvPr/>
        </p:nvSpPr>
        <p:spPr>
          <a:xfrm flipV="1">
            <a:off x="624641" y="3741529"/>
            <a:ext cx="1908213" cy="1923999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10000 w 10000"/>
              <a:gd name="connsiteY2" fmla="*/ 2783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10000 w 10000"/>
              <a:gd name="connsiteY2" fmla="*/ 87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952 h 12952"/>
              <a:gd name="connsiteX1" fmla="*/ 5106 w 10000"/>
              <a:gd name="connsiteY1" fmla="*/ 169 h 12952"/>
              <a:gd name="connsiteX2" fmla="*/ 10000 w 10000"/>
              <a:gd name="connsiteY2" fmla="*/ 0 h 12952"/>
              <a:gd name="connsiteX3" fmla="*/ 10000 w 10000"/>
              <a:gd name="connsiteY3" fmla="*/ 12952 h 12952"/>
              <a:gd name="connsiteX4" fmla="*/ 0 w 10000"/>
              <a:gd name="connsiteY4" fmla="*/ 12952 h 12952"/>
              <a:gd name="connsiteX5" fmla="*/ 0 w 10000"/>
              <a:gd name="connsiteY5" fmla="*/ 4952 h 12952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9925 w 10000"/>
              <a:gd name="connsiteY2" fmla="*/ 87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866 h 12866"/>
              <a:gd name="connsiteX1" fmla="*/ 5106 w 10000"/>
              <a:gd name="connsiteY1" fmla="*/ 83 h 12866"/>
              <a:gd name="connsiteX2" fmla="*/ 9925 w 10000"/>
              <a:gd name="connsiteY2" fmla="*/ 0 h 12866"/>
              <a:gd name="connsiteX3" fmla="*/ 10000 w 10000"/>
              <a:gd name="connsiteY3" fmla="*/ 12866 h 12866"/>
              <a:gd name="connsiteX4" fmla="*/ 0 w 10000"/>
              <a:gd name="connsiteY4" fmla="*/ 12866 h 12866"/>
              <a:gd name="connsiteX5" fmla="*/ 0 w 10000"/>
              <a:gd name="connsiteY5" fmla="*/ 4866 h 12866"/>
              <a:gd name="connsiteX0" fmla="*/ 0 w 10000"/>
              <a:gd name="connsiteY0" fmla="*/ 5039 h 13039"/>
              <a:gd name="connsiteX1" fmla="*/ 5238 w 10000"/>
              <a:gd name="connsiteY1" fmla="*/ 0 h 13039"/>
              <a:gd name="connsiteX2" fmla="*/ 9925 w 10000"/>
              <a:gd name="connsiteY2" fmla="*/ 173 h 13039"/>
              <a:gd name="connsiteX3" fmla="*/ 10000 w 10000"/>
              <a:gd name="connsiteY3" fmla="*/ 13039 h 13039"/>
              <a:gd name="connsiteX4" fmla="*/ 0 w 10000"/>
              <a:gd name="connsiteY4" fmla="*/ 13039 h 13039"/>
              <a:gd name="connsiteX5" fmla="*/ 0 w 10000"/>
              <a:gd name="connsiteY5" fmla="*/ 5039 h 13039"/>
              <a:gd name="connsiteX0" fmla="*/ 0 w 10000"/>
              <a:gd name="connsiteY0" fmla="*/ 5039 h 13039"/>
              <a:gd name="connsiteX1" fmla="*/ 5238 w 10000"/>
              <a:gd name="connsiteY1" fmla="*/ 0 h 13039"/>
              <a:gd name="connsiteX2" fmla="*/ 9991 w 10000"/>
              <a:gd name="connsiteY2" fmla="*/ 3 h 13039"/>
              <a:gd name="connsiteX3" fmla="*/ 10000 w 10000"/>
              <a:gd name="connsiteY3" fmla="*/ 13039 h 13039"/>
              <a:gd name="connsiteX4" fmla="*/ 0 w 10000"/>
              <a:gd name="connsiteY4" fmla="*/ 13039 h 13039"/>
              <a:gd name="connsiteX5" fmla="*/ 0 w 10000"/>
              <a:gd name="connsiteY5" fmla="*/ 5039 h 13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3039">
                <a:moveTo>
                  <a:pt x="0" y="5039"/>
                </a:moveTo>
                <a:lnTo>
                  <a:pt x="5238" y="0"/>
                </a:lnTo>
                <a:lnTo>
                  <a:pt x="9991" y="3"/>
                </a:lnTo>
                <a:cubicBezTo>
                  <a:pt x="10016" y="4292"/>
                  <a:pt x="9975" y="8750"/>
                  <a:pt x="10000" y="13039"/>
                </a:cubicBezTo>
                <a:lnTo>
                  <a:pt x="0" y="13039"/>
                </a:lnTo>
                <a:lnTo>
                  <a:pt x="0" y="5039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Kaart 12"/>
          <p:cNvSpPr/>
          <p:nvPr/>
        </p:nvSpPr>
        <p:spPr>
          <a:xfrm rot="10800000">
            <a:off x="9637682" y="3724526"/>
            <a:ext cx="1908213" cy="1923999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10000 w 10000"/>
              <a:gd name="connsiteY2" fmla="*/ 2783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10000 w 10000"/>
              <a:gd name="connsiteY2" fmla="*/ 87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952 h 12952"/>
              <a:gd name="connsiteX1" fmla="*/ 5106 w 10000"/>
              <a:gd name="connsiteY1" fmla="*/ 169 h 12952"/>
              <a:gd name="connsiteX2" fmla="*/ 10000 w 10000"/>
              <a:gd name="connsiteY2" fmla="*/ 0 h 12952"/>
              <a:gd name="connsiteX3" fmla="*/ 10000 w 10000"/>
              <a:gd name="connsiteY3" fmla="*/ 12952 h 12952"/>
              <a:gd name="connsiteX4" fmla="*/ 0 w 10000"/>
              <a:gd name="connsiteY4" fmla="*/ 12952 h 12952"/>
              <a:gd name="connsiteX5" fmla="*/ 0 w 10000"/>
              <a:gd name="connsiteY5" fmla="*/ 4952 h 12952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9925 w 10000"/>
              <a:gd name="connsiteY2" fmla="*/ 87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866 h 12866"/>
              <a:gd name="connsiteX1" fmla="*/ 5106 w 10000"/>
              <a:gd name="connsiteY1" fmla="*/ 83 h 12866"/>
              <a:gd name="connsiteX2" fmla="*/ 9925 w 10000"/>
              <a:gd name="connsiteY2" fmla="*/ 0 h 12866"/>
              <a:gd name="connsiteX3" fmla="*/ 10000 w 10000"/>
              <a:gd name="connsiteY3" fmla="*/ 12866 h 12866"/>
              <a:gd name="connsiteX4" fmla="*/ 0 w 10000"/>
              <a:gd name="connsiteY4" fmla="*/ 12866 h 12866"/>
              <a:gd name="connsiteX5" fmla="*/ 0 w 10000"/>
              <a:gd name="connsiteY5" fmla="*/ 4866 h 12866"/>
              <a:gd name="connsiteX0" fmla="*/ 0 w 10000"/>
              <a:gd name="connsiteY0" fmla="*/ 5039 h 13039"/>
              <a:gd name="connsiteX1" fmla="*/ 5238 w 10000"/>
              <a:gd name="connsiteY1" fmla="*/ 0 h 13039"/>
              <a:gd name="connsiteX2" fmla="*/ 9925 w 10000"/>
              <a:gd name="connsiteY2" fmla="*/ 173 h 13039"/>
              <a:gd name="connsiteX3" fmla="*/ 10000 w 10000"/>
              <a:gd name="connsiteY3" fmla="*/ 13039 h 13039"/>
              <a:gd name="connsiteX4" fmla="*/ 0 w 10000"/>
              <a:gd name="connsiteY4" fmla="*/ 13039 h 13039"/>
              <a:gd name="connsiteX5" fmla="*/ 0 w 10000"/>
              <a:gd name="connsiteY5" fmla="*/ 5039 h 13039"/>
              <a:gd name="connsiteX0" fmla="*/ 0 w 10000"/>
              <a:gd name="connsiteY0" fmla="*/ 5039 h 13039"/>
              <a:gd name="connsiteX1" fmla="*/ 5238 w 10000"/>
              <a:gd name="connsiteY1" fmla="*/ 0 h 13039"/>
              <a:gd name="connsiteX2" fmla="*/ 9991 w 10000"/>
              <a:gd name="connsiteY2" fmla="*/ 3 h 13039"/>
              <a:gd name="connsiteX3" fmla="*/ 10000 w 10000"/>
              <a:gd name="connsiteY3" fmla="*/ 13039 h 13039"/>
              <a:gd name="connsiteX4" fmla="*/ 0 w 10000"/>
              <a:gd name="connsiteY4" fmla="*/ 13039 h 13039"/>
              <a:gd name="connsiteX5" fmla="*/ 0 w 10000"/>
              <a:gd name="connsiteY5" fmla="*/ 5039 h 13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3039">
                <a:moveTo>
                  <a:pt x="0" y="5039"/>
                </a:moveTo>
                <a:lnTo>
                  <a:pt x="5238" y="0"/>
                </a:lnTo>
                <a:lnTo>
                  <a:pt x="9991" y="3"/>
                </a:lnTo>
                <a:cubicBezTo>
                  <a:pt x="10016" y="4292"/>
                  <a:pt x="9975" y="8750"/>
                  <a:pt x="10000" y="13039"/>
                </a:cubicBezTo>
                <a:lnTo>
                  <a:pt x="0" y="13039"/>
                </a:lnTo>
                <a:lnTo>
                  <a:pt x="0" y="5039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Kaart 18"/>
          <p:cNvSpPr/>
          <p:nvPr/>
        </p:nvSpPr>
        <p:spPr>
          <a:xfrm flipV="1">
            <a:off x="2604319" y="3732973"/>
            <a:ext cx="1735201" cy="2678440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4138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4207 w 10000"/>
              <a:gd name="connsiteY1" fmla="*/ 534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1612 h 9612"/>
              <a:gd name="connsiteX1" fmla="*/ 4207 w 10000"/>
              <a:gd name="connsiteY1" fmla="*/ 146 h 9612"/>
              <a:gd name="connsiteX2" fmla="*/ 9862 w 10000"/>
              <a:gd name="connsiteY2" fmla="*/ 0 h 9612"/>
              <a:gd name="connsiteX3" fmla="*/ 10000 w 10000"/>
              <a:gd name="connsiteY3" fmla="*/ 9612 h 9612"/>
              <a:gd name="connsiteX4" fmla="*/ 0 w 10000"/>
              <a:gd name="connsiteY4" fmla="*/ 9612 h 9612"/>
              <a:gd name="connsiteX5" fmla="*/ 0 w 10000"/>
              <a:gd name="connsiteY5" fmla="*/ 1612 h 9612"/>
              <a:gd name="connsiteX0" fmla="*/ 0 w 10000"/>
              <a:gd name="connsiteY0" fmla="*/ 1525 h 9848"/>
              <a:gd name="connsiteX1" fmla="*/ 4207 w 10000"/>
              <a:gd name="connsiteY1" fmla="*/ 0 h 9848"/>
              <a:gd name="connsiteX2" fmla="*/ 9862 w 10000"/>
              <a:gd name="connsiteY2" fmla="*/ 50 h 9848"/>
              <a:gd name="connsiteX3" fmla="*/ 10000 w 10000"/>
              <a:gd name="connsiteY3" fmla="*/ 9848 h 9848"/>
              <a:gd name="connsiteX4" fmla="*/ 0 w 10000"/>
              <a:gd name="connsiteY4" fmla="*/ 9848 h 9848"/>
              <a:gd name="connsiteX5" fmla="*/ 0 w 10000"/>
              <a:gd name="connsiteY5" fmla="*/ 1525 h 9848"/>
              <a:gd name="connsiteX0" fmla="*/ 0 w 10000"/>
              <a:gd name="connsiteY0" fmla="*/ 1549 h 10000"/>
              <a:gd name="connsiteX1" fmla="*/ 4207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1549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0">
                <a:moveTo>
                  <a:pt x="0" y="1549"/>
                </a:moveTo>
                <a:lnTo>
                  <a:pt x="4207" y="0"/>
                </a:ln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1549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Kaart 18"/>
          <p:cNvSpPr/>
          <p:nvPr/>
        </p:nvSpPr>
        <p:spPr>
          <a:xfrm rot="10800000">
            <a:off x="7844411" y="3732973"/>
            <a:ext cx="1736713" cy="2678440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4138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4207 w 10000"/>
              <a:gd name="connsiteY1" fmla="*/ 534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1612 h 9612"/>
              <a:gd name="connsiteX1" fmla="*/ 4207 w 10000"/>
              <a:gd name="connsiteY1" fmla="*/ 146 h 9612"/>
              <a:gd name="connsiteX2" fmla="*/ 9862 w 10000"/>
              <a:gd name="connsiteY2" fmla="*/ 0 h 9612"/>
              <a:gd name="connsiteX3" fmla="*/ 10000 w 10000"/>
              <a:gd name="connsiteY3" fmla="*/ 9612 h 9612"/>
              <a:gd name="connsiteX4" fmla="*/ 0 w 10000"/>
              <a:gd name="connsiteY4" fmla="*/ 9612 h 9612"/>
              <a:gd name="connsiteX5" fmla="*/ 0 w 10000"/>
              <a:gd name="connsiteY5" fmla="*/ 1612 h 9612"/>
              <a:gd name="connsiteX0" fmla="*/ 0 w 10000"/>
              <a:gd name="connsiteY0" fmla="*/ 1525 h 9848"/>
              <a:gd name="connsiteX1" fmla="*/ 4207 w 10000"/>
              <a:gd name="connsiteY1" fmla="*/ 0 h 9848"/>
              <a:gd name="connsiteX2" fmla="*/ 9862 w 10000"/>
              <a:gd name="connsiteY2" fmla="*/ 50 h 9848"/>
              <a:gd name="connsiteX3" fmla="*/ 10000 w 10000"/>
              <a:gd name="connsiteY3" fmla="*/ 9848 h 9848"/>
              <a:gd name="connsiteX4" fmla="*/ 0 w 10000"/>
              <a:gd name="connsiteY4" fmla="*/ 9848 h 9848"/>
              <a:gd name="connsiteX5" fmla="*/ 0 w 10000"/>
              <a:gd name="connsiteY5" fmla="*/ 1525 h 9848"/>
              <a:gd name="connsiteX0" fmla="*/ 0 w 10000"/>
              <a:gd name="connsiteY0" fmla="*/ 1549 h 10000"/>
              <a:gd name="connsiteX1" fmla="*/ 4207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1549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0">
                <a:moveTo>
                  <a:pt x="0" y="1549"/>
                </a:moveTo>
                <a:lnTo>
                  <a:pt x="4207" y="0"/>
                </a:ln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1549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Rechthoek 30"/>
          <p:cNvSpPr/>
          <p:nvPr/>
        </p:nvSpPr>
        <p:spPr>
          <a:xfrm flipV="1">
            <a:off x="4393051" y="3713893"/>
            <a:ext cx="1659758" cy="292993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Rechthoek 31"/>
          <p:cNvSpPr/>
          <p:nvPr/>
        </p:nvSpPr>
        <p:spPr>
          <a:xfrm flipV="1">
            <a:off x="6117050" y="3724430"/>
            <a:ext cx="1659759" cy="292993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Ovaal 32"/>
          <p:cNvSpPr/>
          <p:nvPr/>
        </p:nvSpPr>
        <p:spPr>
          <a:xfrm>
            <a:off x="4240534" y="3018065"/>
            <a:ext cx="3681133" cy="120567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Tekstvak 33"/>
          <p:cNvSpPr txBox="1"/>
          <p:nvPr/>
        </p:nvSpPr>
        <p:spPr>
          <a:xfrm>
            <a:off x="829880" y="2536860"/>
            <a:ext cx="1257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35" name="Tekstvak 34"/>
          <p:cNvSpPr txBox="1"/>
          <p:nvPr/>
        </p:nvSpPr>
        <p:spPr>
          <a:xfrm>
            <a:off x="3244073" y="858625"/>
            <a:ext cx="9983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</a:t>
            </a:r>
          </a:p>
        </p:txBody>
      </p:sp>
      <p:sp>
        <p:nvSpPr>
          <p:cNvPr id="36" name="Tekstvak 35"/>
          <p:cNvSpPr txBox="1"/>
          <p:nvPr/>
        </p:nvSpPr>
        <p:spPr>
          <a:xfrm>
            <a:off x="1534020" y="1614618"/>
            <a:ext cx="10752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Plaats</a:t>
            </a:r>
          </a:p>
        </p:txBody>
      </p:sp>
      <p:sp>
        <p:nvSpPr>
          <p:cNvPr id="37" name="Tekstvak 36"/>
          <p:cNvSpPr txBox="1"/>
          <p:nvPr/>
        </p:nvSpPr>
        <p:spPr>
          <a:xfrm>
            <a:off x="9595422" y="1614617"/>
            <a:ext cx="99831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Prijs</a:t>
            </a:r>
          </a:p>
        </p:txBody>
      </p:sp>
      <p:sp>
        <p:nvSpPr>
          <p:cNvPr id="38" name="Tekstvak 37"/>
          <p:cNvSpPr txBox="1"/>
          <p:nvPr/>
        </p:nvSpPr>
        <p:spPr>
          <a:xfrm>
            <a:off x="4413450" y="607129"/>
            <a:ext cx="11945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Personeel</a:t>
            </a:r>
          </a:p>
        </p:txBody>
      </p:sp>
      <p:sp>
        <p:nvSpPr>
          <p:cNvPr id="39" name="Tekstvak 38"/>
          <p:cNvSpPr txBox="1"/>
          <p:nvPr/>
        </p:nvSpPr>
        <p:spPr>
          <a:xfrm>
            <a:off x="6085782" y="594554"/>
            <a:ext cx="9983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</a:t>
            </a:r>
          </a:p>
        </p:txBody>
      </p:sp>
      <p:sp>
        <p:nvSpPr>
          <p:cNvPr id="40" name="Tekstvak 39"/>
          <p:cNvSpPr txBox="1"/>
          <p:nvPr/>
        </p:nvSpPr>
        <p:spPr>
          <a:xfrm>
            <a:off x="7758114" y="846052"/>
            <a:ext cx="9983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Promotie</a:t>
            </a:r>
          </a:p>
        </p:txBody>
      </p:sp>
      <p:sp>
        <p:nvSpPr>
          <p:cNvPr id="45" name="Tekstvak 44"/>
          <p:cNvSpPr txBox="1"/>
          <p:nvPr/>
        </p:nvSpPr>
        <p:spPr>
          <a:xfrm>
            <a:off x="91336" y="996933"/>
            <a:ext cx="1439499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63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400" b="1" dirty="0">
                <a:latin typeface="Arial"/>
                <a:cs typeface="Arial"/>
              </a:rPr>
              <a:t>Zekerheden voor de klant</a:t>
            </a:r>
          </a:p>
        </p:txBody>
      </p:sp>
      <p:sp>
        <p:nvSpPr>
          <p:cNvPr id="46" name="Tekstvak 45"/>
          <p:cNvSpPr txBox="1">
            <a:spLocks/>
          </p:cNvSpPr>
          <p:nvPr/>
        </p:nvSpPr>
        <p:spPr>
          <a:xfrm>
            <a:off x="139026" y="5852910"/>
            <a:ext cx="1439840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400" b="1" dirty="0">
                <a:solidFill>
                  <a:srgbClr val="000000"/>
                </a:solidFill>
                <a:latin typeface="Arial"/>
                <a:cs typeface="Arial"/>
              </a:rPr>
              <a:t>Interne afspraken</a:t>
            </a:r>
          </a:p>
        </p:txBody>
      </p:sp>
      <p:sp>
        <p:nvSpPr>
          <p:cNvPr id="48" name="Tekstvak 47"/>
          <p:cNvSpPr txBox="1"/>
          <p:nvPr/>
        </p:nvSpPr>
        <p:spPr>
          <a:xfrm>
            <a:off x="855027" y="2134466"/>
            <a:ext cx="176035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spreken af op de locatie die het meest geschikt is voor het beantwoorden van de vraag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endParaRPr lang="nl-NL" dirty="0"/>
          </a:p>
        </p:txBody>
      </p:sp>
      <p:sp>
        <p:nvSpPr>
          <p:cNvPr id="49" name="Tekstvak 48"/>
          <p:cNvSpPr txBox="1"/>
          <p:nvPr/>
        </p:nvSpPr>
        <p:spPr>
          <a:xfrm>
            <a:off x="4282673" y="3359927"/>
            <a:ext cx="36609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dirty="0"/>
              <a:t>Advies op maat | Combinatie van producten | Persoonlijk contact | Meedenken</a:t>
            </a:r>
          </a:p>
        </p:txBody>
      </p:sp>
      <p:cxnSp>
        <p:nvCxnSpPr>
          <p:cNvPr id="11" name="Rechte verbindingslijn met pijl 10"/>
          <p:cNvCxnSpPr>
            <a:stCxn id="46" idx="3"/>
          </p:cNvCxnSpPr>
          <p:nvPr/>
        </p:nvCxnSpPr>
        <p:spPr>
          <a:xfrm flipV="1">
            <a:off x="1578866" y="5852910"/>
            <a:ext cx="681779" cy="26161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met pijl 12"/>
          <p:cNvCxnSpPr>
            <a:stCxn id="45" idx="3"/>
          </p:cNvCxnSpPr>
          <p:nvPr/>
        </p:nvCxnSpPr>
        <p:spPr>
          <a:xfrm>
            <a:off x="1530835" y="1258543"/>
            <a:ext cx="741824" cy="21096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kstvak 41"/>
          <p:cNvSpPr txBox="1"/>
          <p:nvPr/>
        </p:nvSpPr>
        <p:spPr>
          <a:xfrm>
            <a:off x="2598266" y="1292118"/>
            <a:ext cx="1760351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krijgt advies op maat: We brengen samen uw behoefte in beeld, en wij stemmen het product of dienst af op uw situatie.</a:t>
            </a:r>
          </a:p>
          <a:p>
            <a:pPr marL="90488">
              <a:buClr>
                <a:schemeClr val="bg1"/>
              </a:buClr>
              <a:buSzPct val="120000"/>
            </a:pPr>
            <a:endParaRPr lang="nl-NL" sz="1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krijgt een helder en afgewogen besluit</a:t>
            </a:r>
          </a:p>
          <a:p>
            <a:pPr marL="90488">
              <a:buClr>
                <a:schemeClr val="bg1"/>
              </a:buClr>
              <a:buSzPct val="120000"/>
            </a:pPr>
            <a:endParaRPr lang="nl-NL" sz="1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 wij u niet kunnen helpen dan adviseren we u waar u wel terecht kunt.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dirty="0"/>
          </a:p>
        </p:txBody>
      </p:sp>
      <p:sp>
        <p:nvSpPr>
          <p:cNvPr id="43" name="Tekstvak 42"/>
          <p:cNvSpPr txBox="1"/>
          <p:nvPr/>
        </p:nvSpPr>
        <p:spPr>
          <a:xfrm>
            <a:off x="4295309" y="946765"/>
            <a:ext cx="1760351" cy="236988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Wij helpen u bij het vinden van een passende oplossing</a:t>
            </a:r>
          </a:p>
          <a:p>
            <a:pPr marL="90488">
              <a:buClr>
                <a:schemeClr val="bg1"/>
              </a:buClr>
              <a:buSzPct val="120000"/>
            </a:pPr>
            <a:endParaRPr lang="nl-NL" sz="1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houden rekening met verschillende belangen en nemen dit mee in de besluitvorming</a:t>
            </a:r>
          </a:p>
          <a:p>
            <a:pPr marL="90488">
              <a:buClr>
                <a:schemeClr val="bg1"/>
              </a:buClr>
              <a:buSzPct val="120000"/>
            </a:pPr>
            <a:endParaRPr lang="nl-NL" sz="1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wordt geholpen door een deskundige medewerker.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dirty="0"/>
          </a:p>
        </p:txBody>
      </p:sp>
      <p:sp>
        <p:nvSpPr>
          <p:cNvPr id="44" name="Tekstvak 43"/>
          <p:cNvSpPr txBox="1"/>
          <p:nvPr/>
        </p:nvSpPr>
        <p:spPr>
          <a:xfrm>
            <a:off x="5956306" y="905106"/>
            <a:ext cx="176035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weet waar u aan toe bent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behandelen uw vraag persoonlijk en zorgvuldig.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dirty="0"/>
          </a:p>
        </p:txBody>
      </p:sp>
      <p:sp>
        <p:nvSpPr>
          <p:cNvPr id="50" name="Tekstvak 49"/>
          <p:cNvSpPr txBox="1"/>
          <p:nvPr/>
        </p:nvSpPr>
        <p:spPr>
          <a:xfrm>
            <a:off x="7693019" y="1287159"/>
            <a:ext cx="1760351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Wij communiceren duidelijk over wat wel en niet mogelijk is.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houden u op de hoogte van het procesverloop.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dirty="0"/>
          </a:p>
        </p:txBody>
      </p:sp>
      <p:sp>
        <p:nvSpPr>
          <p:cNvPr id="52" name="Tekstvak 51"/>
          <p:cNvSpPr txBox="1"/>
          <p:nvPr/>
        </p:nvSpPr>
        <p:spPr>
          <a:xfrm>
            <a:off x="9468171" y="2050292"/>
            <a:ext cx="176035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weet wat, en waarvoor u betaalt</a:t>
            </a:r>
          </a:p>
          <a:p>
            <a:pPr marL="90488">
              <a:buClr>
                <a:schemeClr val="bg1"/>
              </a:buClr>
              <a:buSzPct val="120000"/>
            </a:pPr>
            <a:endParaRPr lang="nl-NL" sz="1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Het is duidelijk wat er van u verwacht wordt (inspanning)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dirty="0"/>
          </a:p>
        </p:txBody>
      </p:sp>
      <p:sp>
        <p:nvSpPr>
          <p:cNvPr id="54" name="Tekstvak 53"/>
          <p:cNvSpPr txBox="1"/>
          <p:nvPr/>
        </p:nvSpPr>
        <p:spPr>
          <a:xfrm>
            <a:off x="804731" y="3809363"/>
            <a:ext cx="176035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Op de locatie die het meest geschikt is voor het beantwoorden van de vraag; digitaal ontmoeten is dus ook een optie.</a:t>
            </a:r>
          </a:p>
          <a:p>
            <a:endParaRPr lang="nl-NL" dirty="0"/>
          </a:p>
        </p:txBody>
      </p:sp>
      <p:sp>
        <p:nvSpPr>
          <p:cNvPr id="55" name="Tekstvak 54"/>
          <p:cNvSpPr txBox="1"/>
          <p:nvPr/>
        </p:nvSpPr>
        <p:spPr>
          <a:xfrm>
            <a:off x="3274078" y="6142656"/>
            <a:ext cx="9983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latin typeface="Arial" panose="020B0604020202020204" pitchFamily="34" charset="0"/>
                <a:cs typeface="Arial" panose="020B0604020202020204" pitchFamily="34" charset="0"/>
              </a:rPr>
              <a:t>Product</a:t>
            </a:r>
          </a:p>
        </p:txBody>
      </p:sp>
      <p:sp>
        <p:nvSpPr>
          <p:cNvPr id="56" name="Tekstvak 55"/>
          <p:cNvSpPr txBox="1"/>
          <p:nvPr/>
        </p:nvSpPr>
        <p:spPr>
          <a:xfrm>
            <a:off x="1574547" y="5409581"/>
            <a:ext cx="10752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latin typeface="Arial" panose="020B0604020202020204" pitchFamily="34" charset="0"/>
                <a:cs typeface="Arial" panose="020B0604020202020204" pitchFamily="34" charset="0"/>
              </a:rPr>
              <a:t>Plaats</a:t>
            </a:r>
          </a:p>
        </p:txBody>
      </p:sp>
      <p:sp>
        <p:nvSpPr>
          <p:cNvPr id="57" name="Tekstvak 56"/>
          <p:cNvSpPr txBox="1"/>
          <p:nvPr/>
        </p:nvSpPr>
        <p:spPr>
          <a:xfrm>
            <a:off x="9634655" y="5341511"/>
            <a:ext cx="9983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latin typeface="Arial" panose="020B0604020202020204" pitchFamily="34" charset="0"/>
                <a:cs typeface="Arial" panose="020B0604020202020204" pitchFamily="34" charset="0"/>
              </a:rPr>
              <a:t>Prijs</a:t>
            </a:r>
          </a:p>
        </p:txBody>
      </p:sp>
      <p:sp>
        <p:nvSpPr>
          <p:cNvPr id="58" name="Tekstvak 57"/>
          <p:cNvSpPr txBox="1"/>
          <p:nvPr/>
        </p:nvSpPr>
        <p:spPr>
          <a:xfrm>
            <a:off x="4408701" y="6338752"/>
            <a:ext cx="11945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latin typeface="Arial" panose="020B0604020202020204" pitchFamily="34" charset="0"/>
                <a:cs typeface="Arial" panose="020B0604020202020204" pitchFamily="34" charset="0"/>
              </a:rPr>
              <a:t>Personeel</a:t>
            </a:r>
          </a:p>
        </p:txBody>
      </p:sp>
      <p:sp>
        <p:nvSpPr>
          <p:cNvPr id="59" name="Tekstvak 58"/>
          <p:cNvSpPr txBox="1"/>
          <p:nvPr/>
        </p:nvSpPr>
        <p:spPr>
          <a:xfrm>
            <a:off x="6137593" y="6372677"/>
            <a:ext cx="9983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latin typeface="Arial" panose="020B0604020202020204" pitchFamily="34" charset="0"/>
                <a:cs typeface="Arial" panose="020B0604020202020204" pitchFamily="34" charset="0"/>
              </a:rPr>
              <a:t>Proces</a:t>
            </a:r>
          </a:p>
        </p:txBody>
      </p:sp>
      <p:sp>
        <p:nvSpPr>
          <p:cNvPr id="60" name="Tekstvak 59"/>
          <p:cNvSpPr txBox="1"/>
          <p:nvPr/>
        </p:nvSpPr>
        <p:spPr>
          <a:xfrm>
            <a:off x="7794325" y="6144180"/>
            <a:ext cx="9983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latin typeface="Arial" panose="020B0604020202020204" pitchFamily="34" charset="0"/>
                <a:cs typeface="Arial" panose="020B0604020202020204" pitchFamily="34" charset="0"/>
              </a:rPr>
              <a:t>Promotie</a:t>
            </a:r>
          </a:p>
        </p:txBody>
      </p:sp>
      <p:sp>
        <p:nvSpPr>
          <p:cNvPr id="67" name="Tekstvak 66"/>
          <p:cNvSpPr txBox="1"/>
          <p:nvPr/>
        </p:nvSpPr>
        <p:spPr>
          <a:xfrm>
            <a:off x="2542160" y="3825736"/>
            <a:ext cx="176035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Advies op maat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Combinatie van producten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Het besluit is helder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dirty="0"/>
          </a:p>
        </p:txBody>
      </p:sp>
      <p:sp>
        <p:nvSpPr>
          <p:cNvPr id="68" name="Tekstvak 67"/>
          <p:cNvSpPr txBox="1"/>
          <p:nvPr/>
        </p:nvSpPr>
        <p:spPr>
          <a:xfrm>
            <a:off x="4309640" y="4212291"/>
            <a:ext cx="1760351" cy="252376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Klantgerichte benadering: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Wij denken in oplossingen in plaats van in beperkingen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We zoeken de ruimte op binnen gestelde kaders 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Samen met onze collega’s &amp; partners helpen wij de klant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Zeggen wat je doet, doen wat je zegt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dirty="0"/>
          </a:p>
        </p:txBody>
      </p:sp>
      <p:sp>
        <p:nvSpPr>
          <p:cNvPr id="69" name="Tekstvak 68"/>
          <p:cNvSpPr txBox="1"/>
          <p:nvPr/>
        </p:nvSpPr>
        <p:spPr>
          <a:xfrm>
            <a:off x="6054550" y="4307889"/>
            <a:ext cx="176035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Er is één procesregisseur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We werken samen met betrokken partijen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We checken op aanvullende behoeften (binnen kaders)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/>
          </a:p>
        </p:txBody>
      </p:sp>
      <p:sp>
        <p:nvSpPr>
          <p:cNvPr id="70" name="Tekstvak 69"/>
          <p:cNvSpPr txBox="1"/>
          <p:nvPr/>
        </p:nvSpPr>
        <p:spPr>
          <a:xfrm>
            <a:off x="7774745" y="3862042"/>
            <a:ext cx="1760351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Informatie is begrijpelijk, relevant en beschikbaar</a:t>
            </a:r>
          </a:p>
          <a:p>
            <a:pPr marL="90488">
              <a:buSzPct val="120000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Wij bieden duidelijkheid over het procesverloop op een manier die passend is bij/voor de klant</a:t>
            </a:r>
          </a:p>
          <a:p>
            <a:pPr marL="90488">
              <a:buSzPct val="120000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We hebben een centraal klantbeeld (we weten wie je bent)</a:t>
            </a:r>
          </a:p>
        </p:txBody>
      </p:sp>
      <p:sp>
        <p:nvSpPr>
          <p:cNvPr id="71" name="Tekstvak 70"/>
          <p:cNvSpPr txBox="1"/>
          <p:nvPr/>
        </p:nvSpPr>
        <p:spPr>
          <a:xfrm>
            <a:off x="9530988" y="3778628"/>
            <a:ext cx="176035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We werken kosten efficiënt .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We kijken naar een juiste verhouding tussen kosten, tijd en kwaliteit 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Door samen te werken met partners houden we de kosten in de hand.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5345043" y="3050917"/>
            <a:ext cx="1880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Kernwaarden: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Ontwerpformule </a:t>
            </a:r>
            <a:r>
              <a:rPr lang="mr-IN" b="1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 Samen &amp; op maat</a:t>
            </a:r>
          </a:p>
        </p:txBody>
      </p:sp>
    </p:spTree>
    <p:extLst>
      <p:ext uri="{BB962C8B-B14F-4D97-AF65-F5344CB8AC3E}">
        <p14:creationId xmlns:p14="http://schemas.microsoft.com/office/powerpoint/2010/main" val="326686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Afbeelding 4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4220" y="583645"/>
            <a:ext cx="1842823" cy="1228549"/>
          </a:xfrm>
          <a:prstGeom prst="rect">
            <a:avLst/>
          </a:prstGeom>
        </p:spPr>
      </p:pic>
      <p:sp>
        <p:nvSpPr>
          <p:cNvPr id="2" name="Ovaal 1">
            <a:extLst>
              <a:ext uri="{FF2B5EF4-FFF2-40B4-BE49-F238E27FC236}">
                <a16:creationId xmlns:a16="http://schemas.microsoft.com/office/drawing/2014/main" id="{08E43DC9-6F04-A048-8168-75148D949DC4}"/>
              </a:ext>
            </a:extLst>
          </p:cNvPr>
          <p:cNvSpPr/>
          <p:nvPr/>
        </p:nvSpPr>
        <p:spPr>
          <a:xfrm>
            <a:off x="100591" y="462013"/>
            <a:ext cx="11982959" cy="6395987"/>
          </a:xfrm>
          <a:prstGeom prst="ellipse">
            <a:avLst/>
          </a:prstGeom>
          <a:solidFill>
            <a:srgbClr val="F9F3FB"/>
          </a:solidFill>
          <a:ln w="6350" cmpd="sng">
            <a:solidFill>
              <a:srgbClr val="DDB9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" name="Rechte verbindingslijn 3"/>
          <p:cNvCxnSpPr>
            <a:stCxn id="2" idx="2"/>
            <a:endCxn id="2" idx="6"/>
          </p:cNvCxnSpPr>
          <p:nvPr/>
        </p:nvCxnSpPr>
        <p:spPr>
          <a:xfrm>
            <a:off x="100591" y="3660007"/>
            <a:ext cx="11982959" cy="0"/>
          </a:xfrm>
          <a:prstGeom prst="line">
            <a:avLst/>
          </a:prstGeom>
          <a:ln w="28575" cmpd="sng">
            <a:solidFill>
              <a:srgbClr val="9E5A94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Kaart 12"/>
          <p:cNvSpPr/>
          <p:nvPr/>
        </p:nvSpPr>
        <p:spPr>
          <a:xfrm>
            <a:off x="656868" y="1659249"/>
            <a:ext cx="1908213" cy="1923999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10000 w 10000"/>
              <a:gd name="connsiteY2" fmla="*/ 2783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10000 w 10000"/>
              <a:gd name="connsiteY2" fmla="*/ 87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952 h 12952"/>
              <a:gd name="connsiteX1" fmla="*/ 5106 w 10000"/>
              <a:gd name="connsiteY1" fmla="*/ 169 h 12952"/>
              <a:gd name="connsiteX2" fmla="*/ 10000 w 10000"/>
              <a:gd name="connsiteY2" fmla="*/ 0 h 12952"/>
              <a:gd name="connsiteX3" fmla="*/ 10000 w 10000"/>
              <a:gd name="connsiteY3" fmla="*/ 12952 h 12952"/>
              <a:gd name="connsiteX4" fmla="*/ 0 w 10000"/>
              <a:gd name="connsiteY4" fmla="*/ 12952 h 12952"/>
              <a:gd name="connsiteX5" fmla="*/ 0 w 10000"/>
              <a:gd name="connsiteY5" fmla="*/ 4952 h 12952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9925 w 10000"/>
              <a:gd name="connsiteY2" fmla="*/ 87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866 h 12866"/>
              <a:gd name="connsiteX1" fmla="*/ 5106 w 10000"/>
              <a:gd name="connsiteY1" fmla="*/ 83 h 12866"/>
              <a:gd name="connsiteX2" fmla="*/ 9925 w 10000"/>
              <a:gd name="connsiteY2" fmla="*/ 0 h 12866"/>
              <a:gd name="connsiteX3" fmla="*/ 10000 w 10000"/>
              <a:gd name="connsiteY3" fmla="*/ 12866 h 12866"/>
              <a:gd name="connsiteX4" fmla="*/ 0 w 10000"/>
              <a:gd name="connsiteY4" fmla="*/ 12866 h 12866"/>
              <a:gd name="connsiteX5" fmla="*/ 0 w 10000"/>
              <a:gd name="connsiteY5" fmla="*/ 4866 h 12866"/>
              <a:gd name="connsiteX0" fmla="*/ 0 w 10000"/>
              <a:gd name="connsiteY0" fmla="*/ 5039 h 13039"/>
              <a:gd name="connsiteX1" fmla="*/ 5238 w 10000"/>
              <a:gd name="connsiteY1" fmla="*/ 0 h 13039"/>
              <a:gd name="connsiteX2" fmla="*/ 9925 w 10000"/>
              <a:gd name="connsiteY2" fmla="*/ 173 h 13039"/>
              <a:gd name="connsiteX3" fmla="*/ 10000 w 10000"/>
              <a:gd name="connsiteY3" fmla="*/ 13039 h 13039"/>
              <a:gd name="connsiteX4" fmla="*/ 0 w 10000"/>
              <a:gd name="connsiteY4" fmla="*/ 13039 h 13039"/>
              <a:gd name="connsiteX5" fmla="*/ 0 w 10000"/>
              <a:gd name="connsiteY5" fmla="*/ 5039 h 13039"/>
              <a:gd name="connsiteX0" fmla="*/ 0 w 10000"/>
              <a:gd name="connsiteY0" fmla="*/ 5039 h 13039"/>
              <a:gd name="connsiteX1" fmla="*/ 5238 w 10000"/>
              <a:gd name="connsiteY1" fmla="*/ 0 h 13039"/>
              <a:gd name="connsiteX2" fmla="*/ 9991 w 10000"/>
              <a:gd name="connsiteY2" fmla="*/ 3 h 13039"/>
              <a:gd name="connsiteX3" fmla="*/ 10000 w 10000"/>
              <a:gd name="connsiteY3" fmla="*/ 13039 h 13039"/>
              <a:gd name="connsiteX4" fmla="*/ 0 w 10000"/>
              <a:gd name="connsiteY4" fmla="*/ 13039 h 13039"/>
              <a:gd name="connsiteX5" fmla="*/ 0 w 10000"/>
              <a:gd name="connsiteY5" fmla="*/ 5039 h 13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3039">
                <a:moveTo>
                  <a:pt x="0" y="5039"/>
                </a:moveTo>
                <a:lnTo>
                  <a:pt x="5238" y="0"/>
                </a:lnTo>
                <a:lnTo>
                  <a:pt x="9991" y="3"/>
                </a:lnTo>
                <a:cubicBezTo>
                  <a:pt x="10016" y="4292"/>
                  <a:pt x="9975" y="8750"/>
                  <a:pt x="10000" y="13039"/>
                </a:cubicBezTo>
                <a:lnTo>
                  <a:pt x="0" y="13039"/>
                </a:lnTo>
                <a:lnTo>
                  <a:pt x="0" y="5039"/>
                </a:lnTo>
                <a:close/>
              </a:path>
            </a:pathLst>
          </a:custGeom>
          <a:solidFill>
            <a:srgbClr val="850E7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Kaart 12"/>
          <p:cNvSpPr/>
          <p:nvPr/>
        </p:nvSpPr>
        <p:spPr>
          <a:xfrm rot="10800000" flipV="1">
            <a:off x="9611021" y="1660752"/>
            <a:ext cx="1908213" cy="1923999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10000 w 10000"/>
              <a:gd name="connsiteY2" fmla="*/ 2783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10000 w 10000"/>
              <a:gd name="connsiteY2" fmla="*/ 87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952 h 12952"/>
              <a:gd name="connsiteX1" fmla="*/ 5106 w 10000"/>
              <a:gd name="connsiteY1" fmla="*/ 169 h 12952"/>
              <a:gd name="connsiteX2" fmla="*/ 10000 w 10000"/>
              <a:gd name="connsiteY2" fmla="*/ 0 h 12952"/>
              <a:gd name="connsiteX3" fmla="*/ 10000 w 10000"/>
              <a:gd name="connsiteY3" fmla="*/ 12952 h 12952"/>
              <a:gd name="connsiteX4" fmla="*/ 0 w 10000"/>
              <a:gd name="connsiteY4" fmla="*/ 12952 h 12952"/>
              <a:gd name="connsiteX5" fmla="*/ 0 w 10000"/>
              <a:gd name="connsiteY5" fmla="*/ 4952 h 12952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9925 w 10000"/>
              <a:gd name="connsiteY2" fmla="*/ 87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866 h 12866"/>
              <a:gd name="connsiteX1" fmla="*/ 5106 w 10000"/>
              <a:gd name="connsiteY1" fmla="*/ 83 h 12866"/>
              <a:gd name="connsiteX2" fmla="*/ 9925 w 10000"/>
              <a:gd name="connsiteY2" fmla="*/ 0 h 12866"/>
              <a:gd name="connsiteX3" fmla="*/ 10000 w 10000"/>
              <a:gd name="connsiteY3" fmla="*/ 12866 h 12866"/>
              <a:gd name="connsiteX4" fmla="*/ 0 w 10000"/>
              <a:gd name="connsiteY4" fmla="*/ 12866 h 12866"/>
              <a:gd name="connsiteX5" fmla="*/ 0 w 10000"/>
              <a:gd name="connsiteY5" fmla="*/ 4866 h 12866"/>
              <a:gd name="connsiteX0" fmla="*/ 0 w 10000"/>
              <a:gd name="connsiteY0" fmla="*/ 5039 h 13039"/>
              <a:gd name="connsiteX1" fmla="*/ 5238 w 10000"/>
              <a:gd name="connsiteY1" fmla="*/ 0 h 13039"/>
              <a:gd name="connsiteX2" fmla="*/ 9925 w 10000"/>
              <a:gd name="connsiteY2" fmla="*/ 173 h 13039"/>
              <a:gd name="connsiteX3" fmla="*/ 10000 w 10000"/>
              <a:gd name="connsiteY3" fmla="*/ 13039 h 13039"/>
              <a:gd name="connsiteX4" fmla="*/ 0 w 10000"/>
              <a:gd name="connsiteY4" fmla="*/ 13039 h 13039"/>
              <a:gd name="connsiteX5" fmla="*/ 0 w 10000"/>
              <a:gd name="connsiteY5" fmla="*/ 5039 h 13039"/>
              <a:gd name="connsiteX0" fmla="*/ 0 w 10000"/>
              <a:gd name="connsiteY0" fmla="*/ 5039 h 13039"/>
              <a:gd name="connsiteX1" fmla="*/ 5238 w 10000"/>
              <a:gd name="connsiteY1" fmla="*/ 0 h 13039"/>
              <a:gd name="connsiteX2" fmla="*/ 9991 w 10000"/>
              <a:gd name="connsiteY2" fmla="*/ 3 h 13039"/>
              <a:gd name="connsiteX3" fmla="*/ 10000 w 10000"/>
              <a:gd name="connsiteY3" fmla="*/ 13039 h 13039"/>
              <a:gd name="connsiteX4" fmla="*/ 0 w 10000"/>
              <a:gd name="connsiteY4" fmla="*/ 13039 h 13039"/>
              <a:gd name="connsiteX5" fmla="*/ 0 w 10000"/>
              <a:gd name="connsiteY5" fmla="*/ 5039 h 13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3039">
                <a:moveTo>
                  <a:pt x="0" y="5039"/>
                </a:moveTo>
                <a:lnTo>
                  <a:pt x="5238" y="0"/>
                </a:lnTo>
                <a:lnTo>
                  <a:pt x="9991" y="3"/>
                </a:lnTo>
                <a:cubicBezTo>
                  <a:pt x="10016" y="4292"/>
                  <a:pt x="9975" y="8750"/>
                  <a:pt x="10000" y="13039"/>
                </a:cubicBezTo>
                <a:lnTo>
                  <a:pt x="0" y="13039"/>
                </a:lnTo>
                <a:lnTo>
                  <a:pt x="0" y="5039"/>
                </a:lnTo>
                <a:close/>
              </a:path>
            </a:pathLst>
          </a:custGeom>
          <a:solidFill>
            <a:srgbClr val="850E7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Kaart 18"/>
          <p:cNvSpPr/>
          <p:nvPr/>
        </p:nvSpPr>
        <p:spPr>
          <a:xfrm>
            <a:off x="2615380" y="902133"/>
            <a:ext cx="1735201" cy="2678440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4138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4207 w 10000"/>
              <a:gd name="connsiteY1" fmla="*/ 534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1612 h 9612"/>
              <a:gd name="connsiteX1" fmla="*/ 4207 w 10000"/>
              <a:gd name="connsiteY1" fmla="*/ 146 h 9612"/>
              <a:gd name="connsiteX2" fmla="*/ 9862 w 10000"/>
              <a:gd name="connsiteY2" fmla="*/ 0 h 9612"/>
              <a:gd name="connsiteX3" fmla="*/ 10000 w 10000"/>
              <a:gd name="connsiteY3" fmla="*/ 9612 h 9612"/>
              <a:gd name="connsiteX4" fmla="*/ 0 w 10000"/>
              <a:gd name="connsiteY4" fmla="*/ 9612 h 9612"/>
              <a:gd name="connsiteX5" fmla="*/ 0 w 10000"/>
              <a:gd name="connsiteY5" fmla="*/ 1612 h 9612"/>
              <a:gd name="connsiteX0" fmla="*/ 0 w 10000"/>
              <a:gd name="connsiteY0" fmla="*/ 1525 h 9848"/>
              <a:gd name="connsiteX1" fmla="*/ 4207 w 10000"/>
              <a:gd name="connsiteY1" fmla="*/ 0 h 9848"/>
              <a:gd name="connsiteX2" fmla="*/ 9862 w 10000"/>
              <a:gd name="connsiteY2" fmla="*/ 50 h 9848"/>
              <a:gd name="connsiteX3" fmla="*/ 10000 w 10000"/>
              <a:gd name="connsiteY3" fmla="*/ 9848 h 9848"/>
              <a:gd name="connsiteX4" fmla="*/ 0 w 10000"/>
              <a:gd name="connsiteY4" fmla="*/ 9848 h 9848"/>
              <a:gd name="connsiteX5" fmla="*/ 0 w 10000"/>
              <a:gd name="connsiteY5" fmla="*/ 1525 h 9848"/>
              <a:gd name="connsiteX0" fmla="*/ 0 w 10000"/>
              <a:gd name="connsiteY0" fmla="*/ 1549 h 10000"/>
              <a:gd name="connsiteX1" fmla="*/ 4207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1549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0">
                <a:moveTo>
                  <a:pt x="0" y="1549"/>
                </a:moveTo>
                <a:lnTo>
                  <a:pt x="4207" y="0"/>
                </a:ln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1549"/>
                </a:lnTo>
                <a:close/>
              </a:path>
            </a:pathLst>
          </a:custGeom>
          <a:solidFill>
            <a:srgbClr val="850E7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Kaart 18"/>
          <p:cNvSpPr/>
          <p:nvPr/>
        </p:nvSpPr>
        <p:spPr>
          <a:xfrm rot="10800000" flipV="1">
            <a:off x="7820986" y="903635"/>
            <a:ext cx="1736713" cy="2678440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4138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4207 w 10000"/>
              <a:gd name="connsiteY1" fmla="*/ 534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1612 h 9612"/>
              <a:gd name="connsiteX1" fmla="*/ 4207 w 10000"/>
              <a:gd name="connsiteY1" fmla="*/ 146 h 9612"/>
              <a:gd name="connsiteX2" fmla="*/ 9862 w 10000"/>
              <a:gd name="connsiteY2" fmla="*/ 0 h 9612"/>
              <a:gd name="connsiteX3" fmla="*/ 10000 w 10000"/>
              <a:gd name="connsiteY3" fmla="*/ 9612 h 9612"/>
              <a:gd name="connsiteX4" fmla="*/ 0 w 10000"/>
              <a:gd name="connsiteY4" fmla="*/ 9612 h 9612"/>
              <a:gd name="connsiteX5" fmla="*/ 0 w 10000"/>
              <a:gd name="connsiteY5" fmla="*/ 1612 h 9612"/>
              <a:gd name="connsiteX0" fmla="*/ 0 w 10000"/>
              <a:gd name="connsiteY0" fmla="*/ 1525 h 9848"/>
              <a:gd name="connsiteX1" fmla="*/ 4207 w 10000"/>
              <a:gd name="connsiteY1" fmla="*/ 0 h 9848"/>
              <a:gd name="connsiteX2" fmla="*/ 9862 w 10000"/>
              <a:gd name="connsiteY2" fmla="*/ 50 h 9848"/>
              <a:gd name="connsiteX3" fmla="*/ 10000 w 10000"/>
              <a:gd name="connsiteY3" fmla="*/ 9848 h 9848"/>
              <a:gd name="connsiteX4" fmla="*/ 0 w 10000"/>
              <a:gd name="connsiteY4" fmla="*/ 9848 h 9848"/>
              <a:gd name="connsiteX5" fmla="*/ 0 w 10000"/>
              <a:gd name="connsiteY5" fmla="*/ 1525 h 9848"/>
              <a:gd name="connsiteX0" fmla="*/ 0 w 10000"/>
              <a:gd name="connsiteY0" fmla="*/ 1549 h 10000"/>
              <a:gd name="connsiteX1" fmla="*/ 4207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1549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0">
                <a:moveTo>
                  <a:pt x="0" y="1549"/>
                </a:moveTo>
                <a:lnTo>
                  <a:pt x="4207" y="0"/>
                </a:ln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1549"/>
                </a:lnTo>
                <a:close/>
              </a:path>
            </a:pathLst>
          </a:custGeom>
          <a:solidFill>
            <a:srgbClr val="850E7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/>
          <p:cNvSpPr/>
          <p:nvPr/>
        </p:nvSpPr>
        <p:spPr>
          <a:xfrm>
            <a:off x="4400878" y="663209"/>
            <a:ext cx="1659758" cy="2929937"/>
          </a:xfrm>
          <a:prstGeom prst="rect">
            <a:avLst/>
          </a:prstGeom>
          <a:solidFill>
            <a:srgbClr val="850E7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Rechthoek 25"/>
          <p:cNvSpPr/>
          <p:nvPr/>
        </p:nvSpPr>
        <p:spPr>
          <a:xfrm>
            <a:off x="6110932" y="652136"/>
            <a:ext cx="1659759" cy="2929937"/>
          </a:xfrm>
          <a:prstGeom prst="rect">
            <a:avLst/>
          </a:prstGeom>
          <a:solidFill>
            <a:srgbClr val="850E7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Kaart 12"/>
          <p:cNvSpPr/>
          <p:nvPr/>
        </p:nvSpPr>
        <p:spPr>
          <a:xfrm flipV="1">
            <a:off x="624641" y="3741529"/>
            <a:ext cx="1908213" cy="1923999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10000 w 10000"/>
              <a:gd name="connsiteY2" fmla="*/ 2783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10000 w 10000"/>
              <a:gd name="connsiteY2" fmla="*/ 87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952 h 12952"/>
              <a:gd name="connsiteX1" fmla="*/ 5106 w 10000"/>
              <a:gd name="connsiteY1" fmla="*/ 169 h 12952"/>
              <a:gd name="connsiteX2" fmla="*/ 10000 w 10000"/>
              <a:gd name="connsiteY2" fmla="*/ 0 h 12952"/>
              <a:gd name="connsiteX3" fmla="*/ 10000 w 10000"/>
              <a:gd name="connsiteY3" fmla="*/ 12952 h 12952"/>
              <a:gd name="connsiteX4" fmla="*/ 0 w 10000"/>
              <a:gd name="connsiteY4" fmla="*/ 12952 h 12952"/>
              <a:gd name="connsiteX5" fmla="*/ 0 w 10000"/>
              <a:gd name="connsiteY5" fmla="*/ 4952 h 12952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9925 w 10000"/>
              <a:gd name="connsiteY2" fmla="*/ 87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866 h 12866"/>
              <a:gd name="connsiteX1" fmla="*/ 5106 w 10000"/>
              <a:gd name="connsiteY1" fmla="*/ 83 h 12866"/>
              <a:gd name="connsiteX2" fmla="*/ 9925 w 10000"/>
              <a:gd name="connsiteY2" fmla="*/ 0 h 12866"/>
              <a:gd name="connsiteX3" fmla="*/ 10000 w 10000"/>
              <a:gd name="connsiteY3" fmla="*/ 12866 h 12866"/>
              <a:gd name="connsiteX4" fmla="*/ 0 w 10000"/>
              <a:gd name="connsiteY4" fmla="*/ 12866 h 12866"/>
              <a:gd name="connsiteX5" fmla="*/ 0 w 10000"/>
              <a:gd name="connsiteY5" fmla="*/ 4866 h 12866"/>
              <a:gd name="connsiteX0" fmla="*/ 0 w 10000"/>
              <a:gd name="connsiteY0" fmla="*/ 5039 h 13039"/>
              <a:gd name="connsiteX1" fmla="*/ 5238 w 10000"/>
              <a:gd name="connsiteY1" fmla="*/ 0 h 13039"/>
              <a:gd name="connsiteX2" fmla="*/ 9925 w 10000"/>
              <a:gd name="connsiteY2" fmla="*/ 173 h 13039"/>
              <a:gd name="connsiteX3" fmla="*/ 10000 w 10000"/>
              <a:gd name="connsiteY3" fmla="*/ 13039 h 13039"/>
              <a:gd name="connsiteX4" fmla="*/ 0 w 10000"/>
              <a:gd name="connsiteY4" fmla="*/ 13039 h 13039"/>
              <a:gd name="connsiteX5" fmla="*/ 0 w 10000"/>
              <a:gd name="connsiteY5" fmla="*/ 5039 h 13039"/>
              <a:gd name="connsiteX0" fmla="*/ 0 w 10000"/>
              <a:gd name="connsiteY0" fmla="*/ 5039 h 13039"/>
              <a:gd name="connsiteX1" fmla="*/ 5238 w 10000"/>
              <a:gd name="connsiteY1" fmla="*/ 0 h 13039"/>
              <a:gd name="connsiteX2" fmla="*/ 9991 w 10000"/>
              <a:gd name="connsiteY2" fmla="*/ 3 h 13039"/>
              <a:gd name="connsiteX3" fmla="*/ 10000 w 10000"/>
              <a:gd name="connsiteY3" fmla="*/ 13039 h 13039"/>
              <a:gd name="connsiteX4" fmla="*/ 0 w 10000"/>
              <a:gd name="connsiteY4" fmla="*/ 13039 h 13039"/>
              <a:gd name="connsiteX5" fmla="*/ 0 w 10000"/>
              <a:gd name="connsiteY5" fmla="*/ 5039 h 13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3039">
                <a:moveTo>
                  <a:pt x="0" y="5039"/>
                </a:moveTo>
                <a:lnTo>
                  <a:pt x="5238" y="0"/>
                </a:lnTo>
                <a:lnTo>
                  <a:pt x="9991" y="3"/>
                </a:lnTo>
                <a:cubicBezTo>
                  <a:pt x="10016" y="4292"/>
                  <a:pt x="9975" y="8750"/>
                  <a:pt x="10000" y="13039"/>
                </a:cubicBezTo>
                <a:lnTo>
                  <a:pt x="0" y="13039"/>
                </a:lnTo>
                <a:lnTo>
                  <a:pt x="0" y="5039"/>
                </a:lnTo>
                <a:close/>
              </a:path>
            </a:pathLst>
          </a:custGeom>
          <a:solidFill>
            <a:srgbClr val="9E5A9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Kaart 12"/>
          <p:cNvSpPr/>
          <p:nvPr/>
        </p:nvSpPr>
        <p:spPr>
          <a:xfrm rot="10800000">
            <a:off x="9637682" y="3724526"/>
            <a:ext cx="1908213" cy="1923999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10000 w 10000"/>
              <a:gd name="connsiteY2" fmla="*/ 2783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10000 w 10000"/>
              <a:gd name="connsiteY2" fmla="*/ 87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952 h 12952"/>
              <a:gd name="connsiteX1" fmla="*/ 5106 w 10000"/>
              <a:gd name="connsiteY1" fmla="*/ 169 h 12952"/>
              <a:gd name="connsiteX2" fmla="*/ 10000 w 10000"/>
              <a:gd name="connsiteY2" fmla="*/ 0 h 12952"/>
              <a:gd name="connsiteX3" fmla="*/ 10000 w 10000"/>
              <a:gd name="connsiteY3" fmla="*/ 12952 h 12952"/>
              <a:gd name="connsiteX4" fmla="*/ 0 w 10000"/>
              <a:gd name="connsiteY4" fmla="*/ 12952 h 12952"/>
              <a:gd name="connsiteX5" fmla="*/ 0 w 10000"/>
              <a:gd name="connsiteY5" fmla="*/ 4952 h 12952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9925 w 10000"/>
              <a:gd name="connsiteY2" fmla="*/ 87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866 h 12866"/>
              <a:gd name="connsiteX1" fmla="*/ 5106 w 10000"/>
              <a:gd name="connsiteY1" fmla="*/ 83 h 12866"/>
              <a:gd name="connsiteX2" fmla="*/ 9925 w 10000"/>
              <a:gd name="connsiteY2" fmla="*/ 0 h 12866"/>
              <a:gd name="connsiteX3" fmla="*/ 10000 w 10000"/>
              <a:gd name="connsiteY3" fmla="*/ 12866 h 12866"/>
              <a:gd name="connsiteX4" fmla="*/ 0 w 10000"/>
              <a:gd name="connsiteY4" fmla="*/ 12866 h 12866"/>
              <a:gd name="connsiteX5" fmla="*/ 0 w 10000"/>
              <a:gd name="connsiteY5" fmla="*/ 4866 h 12866"/>
              <a:gd name="connsiteX0" fmla="*/ 0 w 10000"/>
              <a:gd name="connsiteY0" fmla="*/ 5039 h 13039"/>
              <a:gd name="connsiteX1" fmla="*/ 5238 w 10000"/>
              <a:gd name="connsiteY1" fmla="*/ 0 h 13039"/>
              <a:gd name="connsiteX2" fmla="*/ 9925 w 10000"/>
              <a:gd name="connsiteY2" fmla="*/ 173 h 13039"/>
              <a:gd name="connsiteX3" fmla="*/ 10000 w 10000"/>
              <a:gd name="connsiteY3" fmla="*/ 13039 h 13039"/>
              <a:gd name="connsiteX4" fmla="*/ 0 w 10000"/>
              <a:gd name="connsiteY4" fmla="*/ 13039 h 13039"/>
              <a:gd name="connsiteX5" fmla="*/ 0 w 10000"/>
              <a:gd name="connsiteY5" fmla="*/ 5039 h 13039"/>
              <a:gd name="connsiteX0" fmla="*/ 0 w 10000"/>
              <a:gd name="connsiteY0" fmla="*/ 5039 h 13039"/>
              <a:gd name="connsiteX1" fmla="*/ 5238 w 10000"/>
              <a:gd name="connsiteY1" fmla="*/ 0 h 13039"/>
              <a:gd name="connsiteX2" fmla="*/ 9991 w 10000"/>
              <a:gd name="connsiteY2" fmla="*/ 3 h 13039"/>
              <a:gd name="connsiteX3" fmla="*/ 10000 w 10000"/>
              <a:gd name="connsiteY3" fmla="*/ 13039 h 13039"/>
              <a:gd name="connsiteX4" fmla="*/ 0 w 10000"/>
              <a:gd name="connsiteY4" fmla="*/ 13039 h 13039"/>
              <a:gd name="connsiteX5" fmla="*/ 0 w 10000"/>
              <a:gd name="connsiteY5" fmla="*/ 5039 h 13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3039">
                <a:moveTo>
                  <a:pt x="0" y="5039"/>
                </a:moveTo>
                <a:lnTo>
                  <a:pt x="5238" y="0"/>
                </a:lnTo>
                <a:lnTo>
                  <a:pt x="9991" y="3"/>
                </a:lnTo>
                <a:cubicBezTo>
                  <a:pt x="10016" y="4292"/>
                  <a:pt x="9975" y="8750"/>
                  <a:pt x="10000" y="13039"/>
                </a:cubicBezTo>
                <a:lnTo>
                  <a:pt x="0" y="13039"/>
                </a:lnTo>
                <a:lnTo>
                  <a:pt x="0" y="5039"/>
                </a:lnTo>
                <a:close/>
              </a:path>
            </a:pathLst>
          </a:custGeom>
          <a:solidFill>
            <a:srgbClr val="9E5A9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Kaart 18"/>
          <p:cNvSpPr/>
          <p:nvPr/>
        </p:nvSpPr>
        <p:spPr>
          <a:xfrm flipV="1">
            <a:off x="2604319" y="3732973"/>
            <a:ext cx="1735201" cy="2678440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4138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4207 w 10000"/>
              <a:gd name="connsiteY1" fmla="*/ 534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1612 h 9612"/>
              <a:gd name="connsiteX1" fmla="*/ 4207 w 10000"/>
              <a:gd name="connsiteY1" fmla="*/ 146 h 9612"/>
              <a:gd name="connsiteX2" fmla="*/ 9862 w 10000"/>
              <a:gd name="connsiteY2" fmla="*/ 0 h 9612"/>
              <a:gd name="connsiteX3" fmla="*/ 10000 w 10000"/>
              <a:gd name="connsiteY3" fmla="*/ 9612 h 9612"/>
              <a:gd name="connsiteX4" fmla="*/ 0 w 10000"/>
              <a:gd name="connsiteY4" fmla="*/ 9612 h 9612"/>
              <a:gd name="connsiteX5" fmla="*/ 0 w 10000"/>
              <a:gd name="connsiteY5" fmla="*/ 1612 h 9612"/>
              <a:gd name="connsiteX0" fmla="*/ 0 w 10000"/>
              <a:gd name="connsiteY0" fmla="*/ 1525 h 9848"/>
              <a:gd name="connsiteX1" fmla="*/ 4207 w 10000"/>
              <a:gd name="connsiteY1" fmla="*/ 0 h 9848"/>
              <a:gd name="connsiteX2" fmla="*/ 9862 w 10000"/>
              <a:gd name="connsiteY2" fmla="*/ 50 h 9848"/>
              <a:gd name="connsiteX3" fmla="*/ 10000 w 10000"/>
              <a:gd name="connsiteY3" fmla="*/ 9848 h 9848"/>
              <a:gd name="connsiteX4" fmla="*/ 0 w 10000"/>
              <a:gd name="connsiteY4" fmla="*/ 9848 h 9848"/>
              <a:gd name="connsiteX5" fmla="*/ 0 w 10000"/>
              <a:gd name="connsiteY5" fmla="*/ 1525 h 9848"/>
              <a:gd name="connsiteX0" fmla="*/ 0 w 10000"/>
              <a:gd name="connsiteY0" fmla="*/ 1549 h 10000"/>
              <a:gd name="connsiteX1" fmla="*/ 4207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1549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0">
                <a:moveTo>
                  <a:pt x="0" y="1549"/>
                </a:moveTo>
                <a:lnTo>
                  <a:pt x="4207" y="0"/>
                </a:ln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1549"/>
                </a:lnTo>
                <a:close/>
              </a:path>
            </a:pathLst>
          </a:custGeom>
          <a:solidFill>
            <a:srgbClr val="9E5A9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Kaart 18"/>
          <p:cNvSpPr/>
          <p:nvPr/>
        </p:nvSpPr>
        <p:spPr>
          <a:xfrm rot="10800000">
            <a:off x="7844411" y="3732973"/>
            <a:ext cx="1736713" cy="2678440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4138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4207 w 10000"/>
              <a:gd name="connsiteY1" fmla="*/ 534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1612 h 9612"/>
              <a:gd name="connsiteX1" fmla="*/ 4207 w 10000"/>
              <a:gd name="connsiteY1" fmla="*/ 146 h 9612"/>
              <a:gd name="connsiteX2" fmla="*/ 9862 w 10000"/>
              <a:gd name="connsiteY2" fmla="*/ 0 h 9612"/>
              <a:gd name="connsiteX3" fmla="*/ 10000 w 10000"/>
              <a:gd name="connsiteY3" fmla="*/ 9612 h 9612"/>
              <a:gd name="connsiteX4" fmla="*/ 0 w 10000"/>
              <a:gd name="connsiteY4" fmla="*/ 9612 h 9612"/>
              <a:gd name="connsiteX5" fmla="*/ 0 w 10000"/>
              <a:gd name="connsiteY5" fmla="*/ 1612 h 9612"/>
              <a:gd name="connsiteX0" fmla="*/ 0 w 10000"/>
              <a:gd name="connsiteY0" fmla="*/ 1525 h 9848"/>
              <a:gd name="connsiteX1" fmla="*/ 4207 w 10000"/>
              <a:gd name="connsiteY1" fmla="*/ 0 h 9848"/>
              <a:gd name="connsiteX2" fmla="*/ 9862 w 10000"/>
              <a:gd name="connsiteY2" fmla="*/ 50 h 9848"/>
              <a:gd name="connsiteX3" fmla="*/ 10000 w 10000"/>
              <a:gd name="connsiteY3" fmla="*/ 9848 h 9848"/>
              <a:gd name="connsiteX4" fmla="*/ 0 w 10000"/>
              <a:gd name="connsiteY4" fmla="*/ 9848 h 9848"/>
              <a:gd name="connsiteX5" fmla="*/ 0 w 10000"/>
              <a:gd name="connsiteY5" fmla="*/ 1525 h 9848"/>
              <a:gd name="connsiteX0" fmla="*/ 0 w 10000"/>
              <a:gd name="connsiteY0" fmla="*/ 1549 h 10000"/>
              <a:gd name="connsiteX1" fmla="*/ 4207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1549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0">
                <a:moveTo>
                  <a:pt x="0" y="1549"/>
                </a:moveTo>
                <a:lnTo>
                  <a:pt x="4207" y="0"/>
                </a:ln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1549"/>
                </a:lnTo>
                <a:close/>
              </a:path>
            </a:pathLst>
          </a:custGeom>
          <a:solidFill>
            <a:srgbClr val="9E5A9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Rechthoek 30"/>
          <p:cNvSpPr/>
          <p:nvPr/>
        </p:nvSpPr>
        <p:spPr>
          <a:xfrm flipV="1">
            <a:off x="4393051" y="3713893"/>
            <a:ext cx="1659758" cy="2929937"/>
          </a:xfrm>
          <a:prstGeom prst="rect">
            <a:avLst/>
          </a:prstGeom>
          <a:solidFill>
            <a:srgbClr val="9E5A9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Rechthoek 31"/>
          <p:cNvSpPr/>
          <p:nvPr/>
        </p:nvSpPr>
        <p:spPr>
          <a:xfrm flipV="1">
            <a:off x="6117050" y="3724430"/>
            <a:ext cx="1659759" cy="2929937"/>
          </a:xfrm>
          <a:prstGeom prst="rect">
            <a:avLst/>
          </a:prstGeom>
          <a:solidFill>
            <a:srgbClr val="9E5A9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Ovaal 32"/>
          <p:cNvSpPr/>
          <p:nvPr/>
        </p:nvSpPr>
        <p:spPr>
          <a:xfrm>
            <a:off x="4240534" y="3018065"/>
            <a:ext cx="3681133" cy="1205670"/>
          </a:xfrm>
          <a:prstGeom prst="ellipse">
            <a:avLst/>
          </a:prstGeom>
          <a:solidFill>
            <a:srgbClr val="DDB9D5"/>
          </a:solidFill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Tekstvak 33"/>
          <p:cNvSpPr txBox="1"/>
          <p:nvPr/>
        </p:nvSpPr>
        <p:spPr>
          <a:xfrm>
            <a:off x="829880" y="2536860"/>
            <a:ext cx="1257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35" name="Tekstvak 34"/>
          <p:cNvSpPr txBox="1"/>
          <p:nvPr/>
        </p:nvSpPr>
        <p:spPr>
          <a:xfrm>
            <a:off x="3244073" y="858625"/>
            <a:ext cx="9983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</a:t>
            </a:r>
          </a:p>
        </p:txBody>
      </p:sp>
      <p:sp>
        <p:nvSpPr>
          <p:cNvPr id="36" name="Tekstvak 35"/>
          <p:cNvSpPr txBox="1"/>
          <p:nvPr/>
        </p:nvSpPr>
        <p:spPr>
          <a:xfrm>
            <a:off x="1534020" y="1614618"/>
            <a:ext cx="10752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Plaats</a:t>
            </a:r>
          </a:p>
        </p:txBody>
      </p:sp>
      <p:sp>
        <p:nvSpPr>
          <p:cNvPr id="37" name="Tekstvak 36"/>
          <p:cNvSpPr txBox="1"/>
          <p:nvPr/>
        </p:nvSpPr>
        <p:spPr>
          <a:xfrm>
            <a:off x="9595422" y="1614617"/>
            <a:ext cx="99831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Prijs</a:t>
            </a:r>
          </a:p>
        </p:txBody>
      </p:sp>
      <p:sp>
        <p:nvSpPr>
          <p:cNvPr id="38" name="Tekstvak 37"/>
          <p:cNvSpPr txBox="1"/>
          <p:nvPr/>
        </p:nvSpPr>
        <p:spPr>
          <a:xfrm>
            <a:off x="4413450" y="607129"/>
            <a:ext cx="11945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Personeel</a:t>
            </a:r>
          </a:p>
        </p:txBody>
      </p:sp>
      <p:sp>
        <p:nvSpPr>
          <p:cNvPr id="39" name="Tekstvak 38"/>
          <p:cNvSpPr txBox="1"/>
          <p:nvPr/>
        </p:nvSpPr>
        <p:spPr>
          <a:xfrm>
            <a:off x="6085782" y="594554"/>
            <a:ext cx="9983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Promotie</a:t>
            </a:r>
          </a:p>
        </p:txBody>
      </p:sp>
      <p:sp>
        <p:nvSpPr>
          <p:cNvPr id="40" name="Tekstvak 39"/>
          <p:cNvSpPr txBox="1"/>
          <p:nvPr/>
        </p:nvSpPr>
        <p:spPr>
          <a:xfrm>
            <a:off x="7758114" y="846052"/>
            <a:ext cx="9983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</a:t>
            </a:r>
          </a:p>
        </p:txBody>
      </p:sp>
      <p:sp>
        <p:nvSpPr>
          <p:cNvPr id="45" name="Tekstvak 44"/>
          <p:cNvSpPr txBox="1"/>
          <p:nvPr/>
        </p:nvSpPr>
        <p:spPr>
          <a:xfrm>
            <a:off x="91336" y="996933"/>
            <a:ext cx="1439499" cy="523220"/>
          </a:xfrm>
          <a:prstGeom prst="rect">
            <a:avLst/>
          </a:prstGeom>
          <a:solidFill>
            <a:srgbClr val="DDB9D5"/>
          </a:solidFill>
          <a:ln w="63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400" b="1" dirty="0">
                <a:latin typeface="Arial"/>
                <a:cs typeface="Arial"/>
              </a:rPr>
              <a:t>Zekerheden voor de klant</a:t>
            </a:r>
          </a:p>
        </p:txBody>
      </p:sp>
      <p:sp>
        <p:nvSpPr>
          <p:cNvPr id="46" name="Tekstvak 45"/>
          <p:cNvSpPr txBox="1">
            <a:spLocks/>
          </p:cNvSpPr>
          <p:nvPr/>
        </p:nvSpPr>
        <p:spPr>
          <a:xfrm>
            <a:off x="139026" y="5852910"/>
            <a:ext cx="1439840" cy="523220"/>
          </a:xfrm>
          <a:prstGeom prst="rect">
            <a:avLst/>
          </a:prstGeom>
          <a:solidFill>
            <a:srgbClr val="DDB9D5"/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400" b="1" dirty="0">
                <a:solidFill>
                  <a:srgbClr val="000000"/>
                </a:solidFill>
                <a:latin typeface="Arial"/>
                <a:cs typeface="Arial"/>
              </a:rPr>
              <a:t>Interne afspraken</a:t>
            </a:r>
          </a:p>
        </p:txBody>
      </p:sp>
      <p:sp>
        <p:nvSpPr>
          <p:cNvPr id="48" name="Tekstvak 47"/>
          <p:cNvSpPr txBox="1"/>
          <p:nvPr/>
        </p:nvSpPr>
        <p:spPr>
          <a:xfrm>
            <a:off x="855027" y="2071592"/>
            <a:ext cx="176035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overal (virtueel, op locatie, gemeentehuis, </a:t>
            </a:r>
            <a:r>
              <a:rPr lang="nl-NL" sz="10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enz</a:t>
            </a: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,)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sluiten aan bij waar de co-</a:t>
            </a:r>
            <a:r>
              <a:rPr lang="nl-NL" sz="10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creëerders</a:t>
            </a: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 zijn; in de stad, het dorp en in de wijk</a:t>
            </a:r>
          </a:p>
          <a:p>
            <a:endParaRPr lang="nl-NL" dirty="0"/>
          </a:p>
        </p:txBody>
      </p:sp>
      <p:sp>
        <p:nvSpPr>
          <p:cNvPr id="49" name="Tekstvak 48"/>
          <p:cNvSpPr txBox="1"/>
          <p:nvPr/>
        </p:nvSpPr>
        <p:spPr>
          <a:xfrm>
            <a:off x="4270099" y="3297053"/>
            <a:ext cx="36609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Draagvlak door samen nieuwe of verbeterde producten te ontwikkelen</a:t>
            </a:r>
          </a:p>
        </p:txBody>
      </p:sp>
      <p:cxnSp>
        <p:nvCxnSpPr>
          <p:cNvPr id="11" name="Rechte verbindingslijn met pijl 10"/>
          <p:cNvCxnSpPr>
            <a:stCxn id="46" idx="3"/>
          </p:cNvCxnSpPr>
          <p:nvPr/>
        </p:nvCxnSpPr>
        <p:spPr>
          <a:xfrm flipV="1">
            <a:off x="1578866" y="5852910"/>
            <a:ext cx="681779" cy="26161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met pijl 12"/>
          <p:cNvCxnSpPr>
            <a:stCxn id="45" idx="3"/>
          </p:cNvCxnSpPr>
          <p:nvPr/>
        </p:nvCxnSpPr>
        <p:spPr>
          <a:xfrm>
            <a:off x="1530835" y="1258543"/>
            <a:ext cx="741824" cy="21096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kstvak 41"/>
          <p:cNvSpPr txBox="1"/>
          <p:nvPr/>
        </p:nvSpPr>
        <p:spPr>
          <a:xfrm>
            <a:off x="2598266" y="1292118"/>
            <a:ext cx="176035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gaan samen aan de slag om ideeën en initiatieven vorm te geven en te realiseren</a:t>
            </a:r>
          </a:p>
          <a:p>
            <a:endParaRPr lang="nl-NL" dirty="0"/>
          </a:p>
        </p:txBody>
      </p:sp>
      <p:sp>
        <p:nvSpPr>
          <p:cNvPr id="43" name="Tekstvak 42"/>
          <p:cNvSpPr txBox="1"/>
          <p:nvPr/>
        </p:nvSpPr>
        <p:spPr>
          <a:xfrm>
            <a:off x="4312859" y="871316"/>
            <a:ext cx="1823220" cy="23083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Medewerkers luisteren naar u, en denken met u mee. 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Medewerkers zijn duidelijk en durven “nee” te zeggen waar nodig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bent een gelijkwaardig gesprekspartner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kunt verwachten dat onze medewerkers namens de gemeente praten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zorgen ervoor dat u één centrale contactpersoon krijgt.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sz="900" dirty="0"/>
          </a:p>
        </p:txBody>
      </p:sp>
      <p:sp>
        <p:nvSpPr>
          <p:cNvPr id="44" name="Tekstvak 43"/>
          <p:cNvSpPr txBox="1"/>
          <p:nvPr/>
        </p:nvSpPr>
        <p:spPr>
          <a:xfrm>
            <a:off x="5985192" y="867382"/>
            <a:ext cx="178549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weet wat de spelregels zijn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delen informatie met elkaar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stemmen af op welke manier informatie met de omgeving gedeeld wordt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kstvak 49"/>
          <p:cNvSpPr txBox="1"/>
          <p:nvPr/>
        </p:nvSpPr>
        <p:spPr>
          <a:xfrm>
            <a:off x="7720395" y="1098537"/>
            <a:ext cx="1873516" cy="2585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helpen elkaar bij het vinden van de juiste personen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 overleggen we hoe het proces verloopt en wat ons doel is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geven aan het begin aan of het kans van slagen heeft 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brengen alle belangen samen, en bewaken het algemeen belang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bepalen samen wie de regie over het proces heeft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vragen altijd eerst naar het draagvlak voor het initiatief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sz="900" dirty="0"/>
          </a:p>
        </p:txBody>
      </p:sp>
      <p:sp>
        <p:nvSpPr>
          <p:cNvPr id="52" name="Tekstvak 51"/>
          <p:cNvSpPr txBox="1"/>
          <p:nvPr/>
        </p:nvSpPr>
        <p:spPr>
          <a:xfrm>
            <a:off x="9468171" y="2050292"/>
            <a:ext cx="176035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Wij investeren samen in tijd, geld en andere middelen</a:t>
            </a:r>
          </a:p>
          <a:p>
            <a:pPr marL="90488">
              <a:buClr>
                <a:schemeClr val="bg1"/>
              </a:buClr>
              <a:buSzPct val="120000"/>
            </a:pPr>
            <a:endParaRPr lang="nl-NL" sz="1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maken van tevoren samen afspraken over de afhandeling van de kosten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dirty="0"/>
          </a:p>
        </p:txBody>
      </p:sp>
      <p:sp>
        <p:nvSpPr>
          <p:cNvPr id="54" name="Tekstvak 53"/>
          <p:cNvSpPr txBox="1"/>
          <p:nvPr/>
        </p:nvSpPr>
        <p:spPr>
          <a:xfrm>
            <a:off x="804731" y="3809363"/>
            <a:ext cx="176035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Kan overal (virtueel, op locatie, gemeentehuis, </a:t>
            </a:r>
            <a:r>
              <a:rPr lang="nl-NL" sz="1000" dirty="0" err="1">
                <a:latin typeface="Arial" panose="020B0604020202020204" pitchFamily="34" charset="0"/>
                <a:cs typeface="Arial" panose="020B0604020202020204" pitchFamily="34" charset="0"/>
              </a:rPr>
              <a:t>enz</a:t>
            </a: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Aanwezig in de stad, het dorp en in de wijk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dirty="0"/>
          </a:p>
        </p:txBody>
      </p:sp>
      <p:sp>
        <p:nvSpPr>
          <p:cNvPr id="55" name="Tekstvak 54"/>
          <p:cNvSpPr txBox="1"/>
          <p:nvPr/>
        </p:nvSpPr>
        <p:spPr>
          <a:xfrm>
            <a:off x="3274078" y="6142656"/>
            <a:ext cx="9983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latin typeface="Arial" panose="020B0604020202020204" pitchFamily="34" charset="0"/>
                <a:cs typeface="Arial" panose="020B0604020202020204" pitchFamily="34" charset="0"/>
              </a:rPr>
              <a:t>Product</a:t>
            </a:r>
          </a:p>
        </p:txBody>
      </p:sp>
      <p:sp>
        <p:nvSpPr>
          <p:cNvPr id="56" name="Tekstvak 55"/>
          <p:cNvSpPr txBox="1"/>
          <p:nvPr/>
        </p:nvSpPr>
        <p:spPr>
          <a:xfrm>
            <a:off x="1574547" y="5409581"/>
            <a:ext cx="10752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latin typeface="Arial" panose="020B0604020202020204" pitchFamily="34" charset="0"/>
                <a:cs typeface="Arial" panose="020B0604020202020204" pitchFamily="34" charset="0"/>
              </a:rPr>
              <a:t>Plaats</a:t>
            </a:r>
          </a:p>
        </p:txBody>
      </p:sp>
      <p:sp>
        <p:nvSpPr>
          <p:cNvPr id="57" name="Tekstvak 56"/>
          <p:cNvSpPr txBox="1"/>
          <p:nvPr/>
        </p:nvSpPr>
        <p:spPr>
          <a:xfrm>
            <a:off x="9634655" y="5341511"/>
            <a:ext cx="9983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latin typeface="Arial" panose="020B0604020202020204" pitchFamily="34" charset="0"/>
                <a:cs typeface="Arial" panose="020B0604020202020204" pitchFamily="34" charset="0"/>
              </a:rPr>
              <a:t>Prijs</a:t>
            </a:r>
          </a:p>
        </p:txBody>
      </p:sp>
      <p:sp>
        <p:nvSpPr>
          <p:cNvPr id="58" name="Tekstvak 57"/>
          <p:cNvSpPr txBox="1"/>
          <p:nvPr/>
        </p:nvSpPr>
        <p:spPr>
          <a:xfrm>
            <a:off x="4408701" y="6338752"/>
            <a:ext cx="11945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latin typeface="Arial" panose="020B0604020202020204" pitchFamily="34" charset="0"/>
                <a:cs typeface="Arial" panose="020B0604020202020204" pitchFamily="34" charset="0"/>
              </a:rPr>
              <a:t>Personeel</a:t>
            </a:r>
          </a:p>
        </p:txBody>
      </p:sp>
      <p:sp>
        <p:nvSpPr>
          <p:cNvPr id="59" name="Tekstvak 58"/>
          <p:cNvSpPr txBox="1"/>
          <p:nvPr/>
        </p:nvSpPr>
        <p:spPr>
          <a:xfrm>
            <a:off x="6137593" y="6372677"/>
            <a:ext cx="9983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latin typeface="Arial" panose="020B0604020202020204" pitchFamily="34" charset="0"/>
                <a:cs typeface="Arial" panose="020B0604020202020204" pitchFamily="34" charset="0"/>
              </a:rPr>
              <a:t>Promotie</a:t>
            </a:r>
          </a:p>
        </p:txBody>
      </p:sp>
      <p:sp>
        <p:nvSpPr>
          <p:cNvPr id="60" name="Tekstvak 59"/>
          <p:cNvSpPr txBox="1"/>
          <p:nvPr/>
        </p:nvSpPr>
        <p:spPr>
          <a:xfrm>
            <a:off x="7794325" y="6144180"/>
            <a:ext cx="9983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latin typeface="Arial" panose="020B0604020202020204" pitchFamily="34" charset="0"/>
                <a:cs typeface="Arial" panose="020B0604020202020204" pitchFamily="34" charset="0"/>
              </a:rPr>
              <a:t>Proces</a:t>
            </a:r>
          </a:p>
        </p:txBody>
      </p:sp>
      <p:sp>
        <p:nvSpPr>
          <p:cNvPr id="67" name="Tekstvak 66"/>
          <p:cNvSpPr txBox="1"/>
          <p:nvPr/>
        </p:nvSpPr>
        <p:spPr>
          <a:xfrm>
            <a:off x="2542160" y="3825736"/>
            <a:ext cx="176035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Begeleiding en expertise dragen bij aan de ontwikkeling</a:t>
            </a:r>
          </a:p>
          <a:p>
            <a:pPr marL="90488">
              <a:buSzPct val="120000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Mate van ondersteuning en begeleiding afhankelijk van behoefte initiatiefnemer maar ook van onze eigen doelenagenda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Het resultaat staat niet van tevoren vast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dirty="0"/>
          </a:p>
        </p:txBody>
      </p:sp>
      <p:sp>
        <p:nvSpPr>
          <p:cNvPr id="68" name="Tekstvak 67"/>
          <p:cNvSpPr txBox="1"/>
          <p:nvPr/>
        </p:nvSpPr>
        <p:spPr>
          <a:xfrm>
            <a:off x="4287711" y="4212291"/>
            <a:ext cx="1747777" cy="21698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latin typeface="Arial" panose="020B0604020202020204" pitchFamily="34" charset="0"/>
                <a:cs typeface="Arial" panose="020B0604020202020204" pitchFamily="34" charset="0"/>
              </a:rPr>
              <a:t>We stemmen samen af met elkaar, voor dat we afspraken maken met de partner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latin typeface="Arial" panose="020B0604020202020204" pitchFamily="34" charset="0"/>
                <a:cs typeface="Arial" panose="020B0604020202020204" pitchFamily="34" charset="0"/>
              </a:rPr>
              <a:t>We accepteren dat onzekerheid bij co-creatie hoort en durven los te laten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latin typeface="Arial" panose="020B0604020202020204" pitchFamily="34" charset="0"/>
                <a:cs typeface="Arial" panose="020B0604020202020204" pitchFamily="34" charset="0"/>
              </a:rPr>
              <a:t>We benaderen een initiatief integraal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latin typeface="Arial" panose="020B0604020202020204" pitchFamily="34" charset="0"/>
                <a:cs typeface="Arial" panose="020B0604020202020204" pitchFamily="34" charset="0"/>
              </a:rPr>
              <a:t>We ondersteunen het co-creatieproces.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latin typeface="Arial" panose="020B0604020202020204" pitchFamily="34" charset="0"/>
                <a:cs typeface="Arial" panose="020B0604020202020204" pitchFamily="34" charset="0"/>
              </a:rPr>
              <a:t>We benoemen per initiatief een procesregisseur </a:t>
            </a:r>
          </a:p>
        </p:txBody>
      </p:sp>
      <p:sp>
        <p:nvSpPr>
          <p:cNvPr id="69" name="Tekstvak 68"/>
          <p:cNvSpPr txBox="1"/>
          <p:nvPr/>
        </p:nvSpPr>
        <p:spPr>
          <a:xfrm>
            <a:off x="6016829" y="4307889"/>
            <a:ext cx="176035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Wij dragen bij aan een gelijkwaardige informatiepositie en –voorziening</a:t>
            </a:r>
          </a:p>
          <a:p>
            <a:pPr marL="90488">
              <a:buSzPct val="120000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Wij zorgen ervoor dat informatie voor de partner beschikbaar is</a:t>
            </a:r>
          </a:p>
          <a:p>
            <a:pPr marL="90488">
              <a:buSzPct val="120000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Wij zorgen voor goede voortgangsinformatie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dirty="0"/>
          </a:p>
        </p:txBody>
      </p:sp>
      <p:sp>
        <p:nvSpPr>
          <p:cNvPr id="70" name="Tekstvak 69"/>
          <p:cNvSpPr txBox="1"/>
          <p:nvPr/>
        </p:nvSpPr>
        <p:spPr>
          <a:xfrm>
            <a:off x="7774745" y="3862042"/>
            <a:ext cx="176035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We checken of er voldoende (maatschappelijk) draagvlak en budget is voor het initiatief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We checken of het kader (afbakening) en de opdracht helder is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Het proces verloopt in overleg met de partner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We leren van onze processen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dirty="0"/>
          </a:p>
        </p:txBody>
      </p:sp>
      <p:sp>
        <p:nvSpPr>
          <p:cNvPr id="71" name="Tekstvak 70"/>
          <p:cNvSpPr txBox="1"/>
          <p:nvPr/>
        </p:nvSpPr>
        <p:spPr>
          <a:xfrm>
            <a:off x="9530988" y="3778628"/>
            <a:ext cx="1760351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Iedereen levert haar/zijn eigen bijdrage aan het resultaat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Er is geld beschikbaar voor het uitvoeren van het proces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5370191" y="3038342"/>
            <a:ext cx="1880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Kernwaarden: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DDB9D5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Ontwikkelformule </a:t>
            </a:r>
            <a:r>
              <a:rPr lang="mr-IN" b="1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 Ontwikkeling &amp; co-creatie</a:t>
            </a:r>
          </a:p>
        </p:txBody>
      </p:sp>
    </p:spTree>
    <p:extLst>
      <p:ext uri="{BB962C8B-B14F-4D97-AF65-F5344CB8AC3E}">
        <p14:creationId xmlns:p14="http://schemas.microsoft.com/office/powerpoint/2010/main" val="1206305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Afbeelding 4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4220" y="583645"/>
            <a:ext cx="1842823" cy="1228549"/>
          </a:xfrm>
          <a:prstGeom prst="rect">
            <a:avLst/>
          </a:prstGeom>
        </p:spPr>
      </p:pic>
      <p:sp>
        <p:nvSpPr>
          <p:cNvPr id="2" name="Ovaal 1">
            <a:extLst>
              <a:ext uri="{FF2B5EF4-FFF2-40B4-BE49-F238E27FC236}">
                <a16:creationId xmlns:a16="http://schemas.microsoft.com/office/drawing/2014/main" id="{08E43DC9-6F04-A048-8168-75148D949DC4}"/>
              </a:ext>
            </a:extLst>
          </p:cNvPr>
          <p:cNvSpPr/>
          <p:nvPr/>
        </p:nvSpPr>
        <p:spPr>
          <a:xfrm>
            <a:off x="100591" y="462013"/>
            <a:ext cx="11982959" cy="639598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6350" cmpd="sng">
            <a:solidFill>
              <a:schemeClr val="accent6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" name="Rechte verbindingslijn 3"/>
          <p:cNvCxnSpPr>
            <a:stCxn id="2" idx="2"/>
            <a:endCxn id="2" idx="6"/>
          </p:cNvCxnSpPr>
          <p:nvPr/>
        </p:nvCxnSpPr>
        <p:spPr>
          <a:xfrm>
            <a:off x="100591" y="3660007"/>
            <a:ext cx="11982959" cy="0"/>
          </a:xfrm>
          <a:prstGeom prst="line">
            <a:avLst/>
          </a:prstGeom>
          <a:ln w="28575" cmpd="sng">
            <a:solidFill>
              <a:srgbClr val="268B3E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Kaart 12"/>
          <p:cNvSpPr/>
          <p:nvPr/>
        </p:nvSpPr>
        <p:spPr>
          <a:xfrm>
            <a:off x="656868" y="1659249"/>
            <a:ext cx="1908213" cy="1923999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10000 w 10000"/>
              <a:gd name="connsiteY2" fmla="*/ 2783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10000 w 10000"/>
              <a:gd name="connsiteY2" fmla="*/ 87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952 h 12952"/>
              <a:gd name="connsiteX1" fmla="*/ 5106 w 10000"/>
              <a:gd name="connsiteY1" fmla="*/ 169 h 12952"/>
              <a:gd name="connsiteX2" fmla="*/ 10000 w 10000"/>
              <a:gd name="connsiteY2" fmla="*/ 0 h 12952"/>
              <a:gd name="connsiteX3" fmla="*/ 10000 w 10000"/>
              <a:gd name="connsiteY3" fmla="*/ 12952 h 12952"/>
              <a:gd name="connsiteX4" fmla="*/ 0 w 10000"/>
              <a:gd name="connsiteY4" fmla="*/ 12952 h 12952"/>
              <a:gd name="connsiteX5" fmla="*/ 0 w 10000"/>
              <a:gd name="connsiteY5" fmla="*/ 4952 h 12952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9925 w 10000"/>
              <a:gd name="connsiteY2" fmla="*/ 87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866 h 12866"/>
              <a:gd name="connsiteX1" fmla="*/ 5106 w 10000"/>
              <a:gd name="connsiteY1" fmla="*/ 83 h 12866"/>
              <a:gd name="connsiteX2" fmla="*/ 9925 w 10000"/>
              <a:gd name="connsiteY2" fmla="*/ 0 h 12866"/>
              <a:gd name="connsiteX3" fmla="*/ 10000 w 10000"/>
              <a:gd name="connsiteY3" fmla="*/ 12866 h 12866"/>
              <a:gd name="connsiteX4" fmla="*/ 0 w 10000"/>
              <a:gd name="connsiteY4" fmla="*/ 12866 h 12866"/>
              <a:gd name="connsiteX5" fmla="*/ 0 w 10000"/>
              <a:gd name="connsiteY5" fmla="*/ 4866 h 12866"/>
              <a:gd name="connsiteX0" fmla="*/ 0 w 10000"/>
              <a:gd name="connsiteY0" fmla="*/ 5039 h 13039"/>
              <a:gd name="connsiteX1" fmla="*/ 5238 w 10000"/>
              <a:gd name="connsiteY1" fmla="*/ 0 h 13039"/>
              <a:gd name="connsiteX2" fmla="*/ 9925 w 10000"/>
              <a:gd name="connsiteY2" fmla="*/ 173 h 13039"/>
              <a:gd name="connsiteX3" fmla="*/ 10000 w 10000"/>
              <a:gd name="connsiteY3" fmla="*/ 13039 h 13039"/>
              <a:gd name="connsiteX4" fmla="*/ 0 w 10000"/>
              <a:gd name="connsiteY4" fmla="*/ 13039 h 13039"/>
              <a:gd name="connsiteX5" fmla="*/ 0 w 10000"/>
              <a:gd name="connsiteY5" fmla="*/ 5039 h 13039"/>
              <a:gd name="connsiteX0" fmla="*/ 0 w 10000"/>
              <a:gd name="connsiteY0" fmla="*/ 5039 h 13039"/>
              <a:gd name="connsiteX1" fmla="*/ 5238 w 10000"/>
              <a:gd name="connsiteY1" fmla="*/ 0 h 13039"/>
              <a:gd name="connsiteX2" fmla="*/ 9991 w 10000"/>
              <a:gd name="connsiteY2" fmla="*/ 3 h 13039"/>
              <a:gd name="connsiteX3" fmla="*/ 10000 w 10000"/>
              <a:gd name="connsiteY3" fmla="*/ 13039 h 13039"/>
              <a:gd name="connsiteX4" fmla="*/ 0 w 10000"/>
              <a:gd name="connsiteY4" fmla="*/ 13039 h 13039"/>
              <a:gd name="connsiteX5" fmla="*/ 0 w 10000"/>
              <a:gd name="connsiteY5" fmla="*/ 5039 h 13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3039">
                <a:moveTo>
                  <a:pt x="0" y="5039"/>
                </a:moveTo>
                <a:lnTo>
                  <a:pt x="5238" y="0"/>
                </a:lnTo>
                <a:lnTo>
                  <a:pt x="9991" y="3"/>
                </a:lnTo>
                <a:cubicBezTo>
                  <a:pt x="10016" y="4292"/>
                  <a:pt x="9975" y="8750"/>
                  <a:pt x="10000" y="13039"/>
                </a:cubicBezTo>
                <a:lnTo>
                  <a:pt x="0" y="13039"/>
                </a:lnTo>
                <a:lnTo>
                  <a:pt x="0" y="5039"/>
                </a:lnTo>
                <a:close/>
              </a:path>
            </a:pathLst>
          </a:custGeom>
          <a:solidFill>
            <a:srgbClr val="268B3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Kaart 12"/>
          <p:cNvSpPr/>
          <p:nvPr/>
        </p:nvSpPr>
        <p:spPr>
          <a:xfrm rot="10800000" flipV="1">
            <a:off x="9611021" y="1660752"/>
            <a:ext cx="1908213" cy="1923999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10000 w 10000"/>
              <a:gd name="connsiteY2" fmla="*/ 2783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10000 w 10000"/>
              <a:gd name="connsiteY2" fmla="*/ 87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952 h 12952"/>
              <a:gd name="connsiteX1" fmla="*/ 5106 w 10000"/>
              <a:gd name="connsiteY1" fmla="*/ 169 h 12952"/>
              <a:gd name="connsiteX2" fmla="*/ 10000 w 10000"/>
              <a:gd name="connsiteY2" fmla="*/ 0 h 12952"/>
              <a:gd name="connsiteX3" fmla="*/ 10000 w 10000"/>
              <a:gd name="connsiteY3" fmla="*/ 12952 h 12952"/>
              <a:gd name="connsiteX4" fmla="*/ 0 w 10000"/>
              <a:gd name="connsiteY4" fmla="*/ 12952 h 12952"/>
              <a:gd name="connsiteX5" fmla="*/ 0 w 10000"/>
              <a:gd name="connsiteY5" fmla="*/ 4952 h 12952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9925 w 10000"/>
              <a:gd name="connsiteY2" fmla="*/ 87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866 h 12866"/>
              <a:gd name="connsiteX1" fmla="*/ 5106 w 10000"/>
              <a:gd name="connsiteY1" fmla="*/ 83 h 12866"/>
              <a:gd name="connsiteX2" fmla="*/ 9925 w 10000"/>
              <a:gd name="connsiteY2" fmla="*/ 0 h 12866"/>
              <a:gd name="connsiteX3" fmla="*/ 10000 w 10000"/>
              <a:gd name="connsiteY3" fmla="*/ 12866 h 12866"/>
              <a:gd name="connsiteX4" fmla="*/ 0 w 10000"/>
              <a:gd name="connsiteY4" fmla="*/ 12866 h 12866"/>
              <a:gd name="connsiteX5" fmla="*/ 0 w 10000"/>
              <a:gd name="connsiteY5" fmla="*/ 4866 h 12866"/>
              <a:gd name="connsiteX0" fmla="*/ 0 w 10000"/>
              <a:gd name="connsiteY0" fmla="*/ 5039 h 13039"/>
              <a:gd name="connsiteX1" fmla="*/ 5238 w 10000"/>
              <a:gd name="connsiteY1" fmla="*/ 0 h 13039"/>
              <a:gd name="connsiteX2" fmla="*/ 9925 w 10000"/>
              <a:gd name="connsiteY2" fmla="*/ 173 h 13039"/>
              <a:gd name="connsiteX3" fmla="*/ 10000 w 10000"/>
              <a:gd name="connsiteY3" fmla="*/ 13039 h 13039"/>
              <a:gd name="connsiteX4" fmla="*/ 0 w 10000"/>
              <a:gd name="connsiteY4" fmla="*/ 13039 h 13039"/>
              <a:gd name="connsiteX5" fmla="*/ 0 w 10000"/>
              <a:gd name="connsiteY5" fmla="*/ 5039 h 13039"/>
              <a:gd name="connsiteX0" fmla="*/ 0 w 10000"/>
              <a:gd name="connsiteY0" fmla="*/ 5039 h 13039"/>
              <a:gd name="connsiteX1" fmla="*/ 5238 w 10000"/>
              <a:gd name="connsiteY1" fmla="*/ 0 h 13039"/>
              <a:gd name="connsiteX2" fmla="*/ 9991 w 10000"/>
              <a:gd name="connsiteY2" fmla="*/ 3 h 13039"/>
              <a:gd name="connsiteX3" fmla="*/ 10000 w 10000"/>
              <a:gd name="connsiteY3" fmla="*/ 13039 h 13039"/>
              <a:gd name="connsiteX4" fmla="*/ 0 w 10000"/>
              <a:gd name="connsiteY4" fmla="*/ 13039 h 13039"/>
              <a:gd name="connsiteX5" fmla="*/ 0 w 10000"/>
              <a:gd name="connsiteY5" fmla="*/ 5039 h 13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3039">
                <a:moveTo>
                  <a:pt x="0" y="5039"/>
                </a:moveTo>
                <a:lnTo>
                  <a:pt x="5238" y="0"/>
                </a:lnTo>
                <a:lnTo>
                  <a:pt x="9991" y="3"/>
                </a:lnTo>
                <a:cubicBezTo>
                  <a:pt x="10016" y="4292"/>
                  <a:pt x="9975" y="8750"/>
                  <a:pt x="10000" y="13039"/>
                </a:cubicBezTo>
                <a:lnTo>
                  <a:pt x="0" y="13039"/>
                </a:lnTo>
                <a:lnTo>
                  <a:pt x="0" y="5039"/>
                </a:lnTo>
                <a:close/>
              </a:path>
            </a:pathLst>
          </a:custGeom>
          <a:solidFill>
            <a:srgbClr val="268B3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Kaart 18"/>
          <p:cNvSpPr/>
          <p:nvPr/>
        </p:nvSpPr>
        <p:spPr>
          <a:xfrm>
            <a:off x="2615380" y="902133"/>
            <a:ext cx="1735201" cy="2678440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4138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4207 w 10000"/>
              <a:gd name="connsiteY1" fmla="*/ 534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1612 h 9612"/>
              <a:gd name="connsiteX1" fmla="*/ 4207 w 10000"/>
              <a:gd name="connsiteY1" fmla="*/ 146 h 9612"/>
              <a:gd name="connsiteX2" fmla="*/ 9862 w 10000"/>
              <a:gd name="connsiteY2" fmla="*/ 0 h 9612"/>
              <a:gd name="connsiteX3" fmla="*/ 10000 w 10000"/>
              <a:gd name="connsiteY3" fmla="*/ 9612 h 9612"/>
              <a:gd name="connsiteX4" fmla="*/ 0 w 10000"/>
              <a:gd name="connsiteY4" fmla="*/ 9612 h 9612"/>
              <a:gd name="connsiteX5" fmla="*/ 0 w 10000"/>
              <a:gd name="connsiteY5" fmla="*/ 1612 h 9612"/>
              <a:gd name="connsiteX0" fmla="*/ 0 w 10000"/>
              <a:gd name="connsiteY0" fmla="*/ 1525 h 9848"/>
              <a:gd name="connsiteX1" fmla="*/ 4207 w 10000"/>
              <a:gd name="connsiteY1" fmla="*/ 0 h 9848"/>
              <a:gd name="connsiteX2" fmla="*/ 9862 w 10000"/>
              <a:gd name="connsiteY2" fmla="*/ 50 h 9848"/>
              <a:gd name="connsiteX3" fmla="*/ 10000 w 10000"/>
              <a:gd name="connsiteY3" fmla="*/ 9848 h 9848"/>
              <a:gd name="connsiteX4" fmla="*/ 0 w 10000"/>
              <a:gd name="connsiteY4" fmla="*/ 9848 h 9848"/>
              <a:gd name="connsiteX5" fmla="*/ 0 w 10000"/>
              <a:gd name="connsiteY5" fmla="*/ 1525 h 9848"/>
              <a:gd name="connsiteX0" fmla="*/ 0 w 10000"/>
              <a:gd name="connsiteY0" fmla="*/ 1549 h 10000"/>
              <a:gd name="connsiteX1" fmla="*/ 4207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1549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0">
                <a:moveTo>
                  <a:pt x="0" y="1549"/>
                </a:moveTo>
                <a:lnTo>
                  <a:pt x="4207" y="0"/>
                </a:ln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1549"/>
                </a:lnTo>
                <a:close/>
              </a:path>
            </a:pathLst>
          </a:custGeom>
          <a:solidFill>
            <a:srgbClr val="268B3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Kaart 18"/>
          <p:cNvSpPr/>
          <p:nvPr/>
        </p:nvSpPr>
        <p:spPr>
          <a:xfrm rot="10800000" flipV="1">
            <a:off x="7820986" y="903635"/>
            <a:ext cx="1736713" cy="2678440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4138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4207 w 10000"/>
              <a:gd name="connsiteY1" fmla="*/ 534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1612 h 9612"/>
              <a:gd name="connsiteX1" fmla="*/ 4207 w 10000"/>
              <a:gd name="connsiteY1" fmla="*/ 146 h 9612"/>
              <a:gd name="connsiteX2" fmla="*/ 9862 w 10000"/>
              <a:gd name="connsiteY2" fmla="*/ 0 h 9612"/>
              <a:gd name="connsiteX3" fmla="*/ 10000 w 10000"/>
              <a:gd name="connsiteY3" fmla="*/ 9612 h 9612"/>
              <a:gd name="connsiteX4" fmla="*/ 0 w 10000"/>
              <a:gd name="connsiteY4" fmla="*/ 9612 h 9612"/>
              <a:gd name="connsiteX5" fmla="*/ 0 w 10000"/>
              <a:gd name="connsiteY5" fmla="*/ 1612 h 9612"/>
              <a:gd name="connsiteX0" fmla="*/ 0 w 10000"/>
              <a:gd name="connsiteY0" fmla="*/ 1525 h 9848"/>
              <a:gd name="connsiteX1" fmla="*/ 4207 w 10000"/>
              <a:gd name="connsiteY1" fmla="*/ 0 h 9848"/>
              <a:gd name="connsiteX2" fmla="*/ 9862 w 10000"/>
              <a:gd name="connsiteY2" fmla="*/ 50 h 9848"/>
              <a:gd name="connsiteX3" fmla="*/ 10000 w 10000"/>
              <a:gd name="connsiteY3" fmla="*/ 9848 h 9848"/>
              <a:gd name="connsiteX4" fmla="*/ 0 w 10000"/>
              <a:gd name="connsiteY4" fmla="*/ 9848 h 9848"/>
              <a:gd name="connsiteX5" fmla="*/ 0 w 10000"/>
              <a:gd name="connsiteY5" fmla="*/ 1525 h 9848"/>
              <a:gd name="connsiteX0" fmla="*/ 0 w 10000"/>
              <a:gd name="connsiteY0" fmla="*/ 1549 h 10000"/>
              <a:gd name="connsiteX1" fmla="*/ 4207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1549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0">
                <a:moveTo>
                  <a:pt x="0" y="1549"/>
                </a:moveTo>
                <a:lnTo>
                  <a:pt x="4207" y="0"/>
                </a:ln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1549"/>
                </a:lnTo>
                <a:close/>
              </a:path>
            </a:pathLst>
          </a:custGeom>
          <a:solidFill>
            <a:srgbClr val="268B3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/>
          <p:cNvSpPr/>
          <p:nvPr/>
        </p:nvSpPr>
        <p:spPr>
          <a:xfrm>
            <a:off x="4400878" y="663209"/>
            <a:ext cx="1659758" cy="2929937"/>
          </a:xfrm>
          <a:prstGeom prst="rect">
            <a:avLst/>
          </a:prstGeom>
          <a:solidFill>
            <a:srgbClr val="268B3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Rechthoek 25"/>
          <p:cNvSpPr/>
          <p:nvPr/>
        </p:nvSpPr>
        <p:spPr>
          <a:xfrm>
            <a:off x="6110932" y="652136"/>
            <a:ext cx="1659759" cy="2929937"/>
          </a:xfrm>
          <a:prstGeom prst="rect">
            <a:avLst/>
          </a:prstGeom>
          <a:solidFill>
            <a:srgbClr val="268B3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Kaart 12"/>
          <p:cNvSpPr/>
          <p:nvPr/>
        </p:nvSpPr>
        <p:spPr>
          <a:xfrm flipV="1">
            <a:off x="624641" y="3741529"/>
            <a:ext cx="1908213" cy="1923999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10000 w 10000"/>
              <a:gd name="connsiteY2" fmla="*/ 2783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10000 w 10000"/>
              <a:gd name="connsiteY2" fmla="*/ 87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952 h 12952"/>
              <a:gd name="connsiteX1" fmla="*/ 5106 w 10000"/>
              <a:gd name="connsiteY1" fmla="*/ 169 h 12952"/>
              <a:gd name="connsiteX2" fmla="*/ 10000 w 10000"/>
              <a:gd name="connsiteY2" fmla="*/ 0 h 12952"/>
              <a:gd name="connsiteX3" fmla="*/ 10000 w 10000"/>
              <a:gd name="connsiteY3" fmla="*/ 12952 h 12952"/>
              <a:gd name="connsiteX4" fmla="*/ 0 w 10000"/>
              <a:gd name="connsiteY4" fmla="*/ 12952 h 12952"/>
              <a:gd name="connsiteX5" fmla="*/ 0 w 10000"/>
              <a:gd name="connsiteY5" fmla="*/ 4952 h 12952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9925 w 10000"/>
              <a:gd name="connsiteY2" fmla="*/ 87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866 h 12866"/>
              <a:gd name="connsiteX1" fmla="*/ 5106 w 10000"/>
              <a:gd name="connsiteY1" fmla="*/ 83 h 12866"/>
              <a:gd name="connsiteX2" fmla="*/ 9925 w 10000"/>
              <a:gd name="connsiteY2" fmla="*/ 0 h 12866"/>
              <a:gd name="connsiteX3" fmla="*/ 10000 w 10000"/>
              <a:gd name="connsiteY3" fmla="*/ 12866 h 12866"/>
              <a:gd name="connsiteX4" fmla="*/ 0 w 10000"/>
              <a:gd name="connsiteY4" fmla="*/ 12866 h 12866"/>
              <a:gd name="connsiteX5" fmla="*/ 0 w 10000"/>
              <a:gd name="connsiteY5" fmla="*/ 4866 h 12866"/>
              <a:gd name="connsiteX0" fmla="*/ 0 w 10000"/>
              <a:gd name="connsiteY0" fmla="*/ 5039 h 13039"/>
              <a:gd name="connsiteX1" fmla="*/ 5238 w 10000"/>
              <a:gd name="connsiteY1" fmla="*/ 0 h 13039"/>
              <a:gd name="connsiteX2" fmla="*/ 9925 w 10000"/>
              <a:gd name="connsiteY2" fmla="*/ 173 h 13039"/>
              <a:gd name="connsiteX3" fmla="*/ 10000 w 10000"/>
              <a:gd name="connsiteY3" fmla="*/ 13039 h 13039"/>
              <a:gd name="connsiteX4" fmla="*/ 0 w 10000"/>
              <a:gd name="connsiteY4" fmla="*/ 13039 h 13039"/>
              <a:gd name="connsiteX5" fmla="*/ 0 w 10000"/>
              <a:gd name="connsiteY5" fmla="*/ 5039 h 13039"/>
              <a:gd name="connsiteX0" fmla="*/ 0 w 10000"/>
              <a:gd name="connsiteY0" fmla="*/ 5039 h 13039"/>
              <a:gd name="connsiteX1" fmla="*/ 5238 w 10000"/>
              <a:gd name="connsiteY1" fmla="*/ 0 h 13039"/>
              <a:gd name="connsiteX2" fmla="*/ 9991 w 10000"/>
              <a:gd name="connsiteY2" fmla="*/ 3 h 13039"/>
              <a:gd name="connsiteX3" fmla="*/ 10000 w 10000"/>
              <a:gd name="connsiteY3" fmla="*/ 13039 h 13039"/>
              <a:gd name="connsiteX4" fmla="*/ 0 w 10000"/>
              <a:gd name="connsiteY4" fmla="*/ 13039 h 13039"/>
              <a:gd name="connsiteX5" fmla="*/ 0 w 10000"/>
              <a:gd name="connsiteY5" fmla="*/ 5039 h 13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3039">
                <a:moveTo>
                  <a:pt x="0" y="5039"/>
                </a:moveTo>
                <a:lnTo>
                  <a:pt x="5238" y="0"/>
                </a:lnTo>
                <a:lnTo>
                  <a:pt x="9991" y="3"/>
                </a:lnTo>
                <a:cubicBezTo>
                  <a:pt x="10016" y="4292"/>
                  <a:pt x="9975" y="8750"/>
                  <a:pt x="10000" y="13039"/>
                </a:cubicBezTo>
                <a:lnTo>
                  <a:pt x="0" y="13039"/>
                </a:lnTo>
                <a:lnTo>
                  <a:pt x="0" y="5039"/>
                </a:lnTo>
                <a:close/>
              </a:path>
            </a:pathLst>
          </a:custGeom>
          <a:solidFill>
            <a:srgbClr val="8BC63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Kaart 12"/>
          <p:cNvSpPr/>
          <p:nvPr/>
        </p:nvSpPr>
        <p:spPr>
          <a:xfrm rot="10800000">
            <a:off x="9637682" y="3724526"/>
            <a:ext cx="1908213" cy="1923999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10000 w 10000"/>
              <a:gd name="connsiteY2" fmla="*/ 2783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10000 w 10000"/>
              <a:gd name="connsiteY2" fmla="*/ 87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952 h 12952"/>
              <a:gd name="connsiteX1" fmla="*/ 5106 w 10000"/>
              <a:gd name="connsiteY1" fmla="*/ 169 h 12952"/>
              <a:gd name="connsiteX2" fmla="*/ 10000 w 10000"/>
              <a:gd name="connsiteY2" fmla="*/ 0 h 12952"/>
              <a:gd name="connsiteX3" fmla="*/ 10000 w 10000"/>
              <a:gd name="connsiteY3" fmla="*/ 12952 h 12952"/>
              <a:gd name="connsiteX4" fmla="*/ 0 w 10000"/>
              <a:gd name="connsiteY4" fmla="*/ 12952 h 12952"/>
              <a:gd name="connsiteX5" fmla="*/ 0 w 10000"/>
              <a:gd name="connsiteY5" fmla="*/ 4952 h 12952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9925 w 10000"/>
              <a:gd name="connsiteY2" fmla="*/ 87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866 h 12866"/>
              <a:gd name="connsiteX1" fmla="*/ 5106 w 10000"/>
              <a:gd name="connsiteY1" fmla="*/ 83 h 12866"/>
              <a:gd name="connsiteX2" fmla="*/ 9925 w 10000"/>
              <a:gd name="connsiteY2" fmla="*/ 0 h 12866"/>
              <a:gd name="connsiteX3" fmla="*/ 10000 w 10000"/>
              <a:gd name="connsiteY3" fmla="*/ 12866 h 12866"/>
              <a:gd name="connsiteX4" fmla="*/ 0 w 10000"/>
              <a:gd name="connsiteY4" fmla="*/ 12866 h 12866"/>
              <a:gd name="connsiteX5" fmla="*/ 0 w 10000"/>
              <a:gd name="connsiteY5" fmla="*/ 4866 h 12866"/>
              <a:gd name="connsiteX0" fmla="*/ 0 w 10000"/>
              <a:gd name="connsiteY0" fmla="*/ 5039 h 13039"/>
              <a:gd name="connsiteX1" fmla="*/ 5238 w 10000"/>
              <a:gd name="connsiteY1" fmla="*/ 0 h 13039"/>
              <a:gd name="connsiteX2" fmla="*/ 9925 w 10000"/>
              <a:gd name="connsiteY2" fmla="*/ 173 h 13039"/>
              <a:gd name="connsiteX3" fmla="*/ 10000 w 10000"/>
              <a:gd name="connsiteY3" fmla="*/ 13039 h 13039"/>
              <a:gd name="connsiteX4" fmla="*/ 0 w 10000"/>
              <a:gd name="connsiteY4" fmla="*/ 13039 h 13039"/>
              <a:gd name="connsiteX5" fmla="*/ 0 w 10000"/>
              <a:gd name="connsiteY5" fmla="*/ 5039 h 13039"/>
              <a:gd name="connsiteX0" fmla="*/ 0 w 10000"/>
              <a:gd name="connsiteY0" fmla="*/ 5039 h 13039"/>
              <a:gd name="connsiteX1" fmla="*/ 5238 w 10000"/>
              <a:gd name="connsiteY1" fmla="*/ 0 h 13039"/>
              <a:gd name="connsiteX2" fmla="*/ 9991 w 10000"/>
              <a:gd name="connsiteY2" fmla="*/ 3 h 13039"/>
              <a:gd name="connsiteX3" fmla="*/ 10000 w 10000"/>
              <a:gd name="connsiteY3" fmla="*/ 13039 h 13039"/>
              <a:gd name="connsiteX4" fmla="*/ 0 w 10000"/>
              <a:gd name="connsiteY4" fmla="*/ 13039 h 13039"/>
              <a:gd name="connsiteX5" fmla="*/ 0 w 10000"/>
              <a:gd name="connsiteY5" fmla="*/ 5039 h 13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3039">
                <a:moveTo>
                  <a:pt x="0" y="5039"/>
                </a:moveTo>
                <a:lnTo>
                  <a:pt x="5238" y="0"/>
                </a:lnTo>
                <a:lnTo>
                  <a:pt x="9991" y="3"/>
                </a:lnTo>
                <a:cubicBezTo>
                  <a:pt x="10016" y="4292"/>
                  <a:pt x="9975" y="8750"/>
                  <a:pt x="10000" y="13039"/>
                </a:cubicBezTo>
                <a:lnTo>
                  <a:pt x="0" y="13039"/>
                </a:lnTo>
                <a:lnTo>
                  <a:pt x="0" y="5039"/>
                </a:lnTo>
                <a:close/>
              </a:path>
            </a:pathLst>
          </a:custGeom>
          <a:solidFill>
            <a:srgbClr val="8BC63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Kaart 18"/>
          <p:cNvSpPr/>
          <p:nvPr/>
        </p:nvSpPr>
        <p:spPr>
          <a:xfrm flipV="1">
            <a:off x="2604319" y="3732973"/>
            <a:ext cx="1735201" cy="2678440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4138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4207 w 10000"/>
              <a:gd name="connsiteY1" fmla="*/ 534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1612 h 9612"/>
              <a:gd name="connsiteX1" fmla="*/ 4207 w 10000"/>
              <a:gd name="connsiteY1" fmla="*/ 146 h 9612"/>
              <a:gd name="connsiteX2" fmla="*/ 9862 w 10000"/>
              <a:gd name="connsiteY2" fmla="*/ 0 h 9612"/>
              <a:gd name="connsiteX3" fmla="*/ 10000 w 10000"/>
              <a:gd name="connsiteY3" fmla="*/ 9612 h 9612"/>
              <a:gd name="connsiteX4" fmla="*/ 0 w 10000"/>
              <a:gd name="connsiteY4" fmla="*/ 9612 h 9612"/>
              <a:gd name="connsiteX5" fmla="*/ 0 w 10000"/>
              <a:gd name="connsiteY5" fmla="*/ 1612 h 9612"/>
              <a:gd name="connsiteX0" fmla="*/ 0 w 10000"/>
              <a:gd name="connsiteY0" fmla="*/ 1525 h 9848"/>
              <a:gd name="connsiteX1" fmla="*/ 4207 w 10000"/>
              <a:gd name="connsiteY1" fmla="*/ 0 h 9848"/>
              <a:gd name="connsiteX2" fmla="*/ 9862 w 10000"/>
              <a:gd name="connsiteY2" fmla="*/ 50 h 9848"/>
              <a:gd name="connsiteX3" fmla="*/ 10000 w 10000"/>
              <a:gd name="connsiteY3" fmla="*/ 9848 h 9848"/>
              <a:gd name="connsiteX4" fmla="*/ 0 w 10000"/>
              <a:gd name="connsiteY4" fmla="*/ 9848 h 9848"/>
              <a:gd name="connsiteX5" fmla="*/ 0 w 10000"/>
              <a:gd name="connsiteY5" fmla="*/ 1525 h 9848"/>
              <a:gd name="connsiteX0" fmla="*/ 0 w 10000"/>
              <a:gd name="connsiteY0" fmla="*/ 1549 h 10000"/>
              <a:gd name="connsiteX1" fmla="*/ 4207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1549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0">
                <a:moveTo>
                  <a:pt x="0" y="1549"/>
                </a:moveTo>
                <a:lnTo>
                  <a:pt x="4207" y="0"/>
                </a:ln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1549"/>
                </a:lnTo>
                <a:close/>
              </a:path>
            </a:pathLst>
          </a:custGeom>
          <a:solidFill>
            <a:srgbClr val="8BC63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Kaart 18"/>
          <p:cNvSpPr/>
          <p:nvPr/>
        </p:nvSpPr>
        <p:spPr>
          <a:xfrm rot="10800000">
            <a:off x="7844411" y="3732973"/>
            <a:ext cx="1736713" cy="2678440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4138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4207 w 10000"/>
              <a:gd name="connsiteY1" fmla="*/ 534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1612 h 9612"/>
              <a:gd name="connsiteX1" fmla="*/ 4207 w 10000"/>
              <a:gd name="connsiteY1" fmla="*/ 146 h 9612"/>
              <a:gd name="connsiteX2" fmla="*/ 9862 w 10000"/>
              <a:gd name="connsiteY2" fmla="*/ 0 h 9612"/>
              <a:gd name="connsiteX3" fmla="*/ 10000 w 10000"/>
              <a:gd name="connsiteY3" fmla="*/ 9612 h 9612"/>
              <a:gd name="connsiteX4" fmla="*/ 0 w 10000"/>
              <a:gd name="connsiteY4" fmla="*/ 9612 h 9612"/>
              <a:gd name="connsiteX5" fmla="*/ 0 w 10000"/>
              <a:gd name="connsiteY5" fmla="*/ 1612 h 9612"/>
              <a:gd name="connsiteX0" fmla="*/ 0 w 10000"/>
              <a:gd name="connsiteY0" fmla="*/ 1525 h 9848"/>
              <a:gd name="connsiteX1" fmla="*/ 4207 w 10000"/>
              <a:gd name="connsiteY1" fmla="*/ 0 h 9848"/>
              <a:gd name="connsiteX2" fmla="*/ 9862 w 10000"/>
              <a:gd name="connsiteY2" fmla="*/ 50 h 9848"/>
              <a:gd name="connsiteX3" fmla="*/ 10000 w 10000"/>
              <a:gd name="connsiteY3" fmla="*/ 9848 h 9848"/>
              <a:gd name="connsiteX4" fmla="*/ 0 w 10000"/>
              <a:gd name="connsiteY4" fmla="*/ 9848 h 9848"/>
              <a:gd name="connsiteX5" fmla="*/ 0 w 10000"/>
              <a:gd name="connsiteY5" fmla="*/ 1525 h 9848"/>
              <a:gd name="connsiteX0" fmla="*/ 0 w 10000"/>
              <a:gd name="connsiteY0" fmla="*/ 1549 h 10000"/>
              <a:gd name="connsiteX1" fmla="*/ 4207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1549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0">
                <a:moveTo>
                  <a:pt x="0" y="1549"/>
                </a:moveTo>
                <a:lnTo>
                  <a:pt x="4207" y="0"/>
                </a:ln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1549"/>
                </a:lnTo>
                <a:close/>
              </a:path>
            </a:pathLst>
          </a:custGeom>
          <a:solidFill>
            <a:srgbClr val="8BC63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Rechthoek 30"/>
          <p:cNvSpPr/>
          <p:nvPr/>
        </p:nvSpPr>
        <p:spPr>
          <a:xfrm flipV="1">
            <a:off x="4393051" y="3713891"/>
            <a:ext cx="1659758" cy="3051369"/>
          </a:xfrm>
          <a:prstGeom prst="rect">
            <a:avLst/>
          </a:prstGeom>
          <a:solidFill>
            <a:srgbClr val="8BC63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Rechthoek 31"/>
          <p:cNvSpPr/>
          <p:nvPr/>
        </p:nvSpPr>
        <p:spPr>
          <a:xfrm flipV="1">
            <a:off x="6117050" y="3724429"/>
            <a:ext cx="1659759" cy="3040832"/>
          </a:xfrm>
          <a:prstGeom prst="rect">
            <a:avLst/>
          </a:prstGeom>
          <a:solidFill>
            <a:srgbClr val="8BC63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Ovaal 32"/>
          <p:cNvSpPr/>
          <p:nvPr/>
        </p:nvSpPr>
        <p:spPr>
          <a:xfrm>
            <a:off x="4240534" y="3018065"/>
            <a:ext cx="3681133" cy="120567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Tekstvak 33"/>
          <p:cNvSpPr txBox="1"/>
          <p:nvPr/>
        </p:nvSpPr>
        <p:spPr>
          <a:xfrm>
            <a:off x="829880" y="2536860"/>
            <a:ext cx="1257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35" name="Tekstvak 34"/>
          <p:cNvSpPr txBox="1"/>
          <p:nvPr/>
        </p:nvSpPr>
        <p:spPr>
          <a:xfrm>
            <a:off x="3244073" y="858625"/>
            <a:ext cx="11034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Personeel</a:t>
            </a:r>
          </a:p>
        </p:txBody>
      </p:sp>
      <p:sp>
        <p:nvSpPr>
          <p:cNvPr id="36" name="Tekstvak 35"/>
          <p:cNvSpPr txBox="1"/>
          <p:nvPr/>
        </p:nvSpPr>
        <p:spPr>
          <a:xfrm>
            <a:off x="1534020" y="1614618"/>
            <a:ext cx="10752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Plaats</a:t>
            </a:r>
          </a:p>
        </p:txBody>
      </p:sp>
      <p:sp>
        <p:nvSpPr>
          <p:cNvPr id="37" name="Tekstvak 36"/>
          <p:cNvSpPr txBox="1"/>
          <p:nvPr/>
        </p:nvSpPr>
        <p:spPr>
          <a:xfrm>
            <a:off x="9595422" y="1614617"/>
            <a:ext cx="99831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Prijs</a:t>
            </a:r>
          </a:p>
        </p:txBody>
      </p:sp>
      <p:sp>
        <p:nvSpPr>
          <p:cNvPr id="38" name="Tekstvak 37"/>
          <p:cNvSpPr txBox="1"/>
          <p:nvPr/>
        </p:nvSpPr>
        <p:spPr>
          <a:xfrm>
            <a:off x="4413450" y="607129"/>
            <a:ext cx="11945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</a:t>
            </a:r>
          </a:p>
        </p:txBody>
      </p:sp>
      <p:sp>
        <p:nvSpPr>
          <p:cNvPr id="39" name="Tekstvak 38"/>
          <p:cNvSpPr txBox="1"/>
          <p:nvPr/>
        </p:nvSpPr>
        <p:spPr>
          <a:xfrm>
            <a:off x="6085782" y="594554"/>
            <a:ext cx="9983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</a:t>
            </a:r>
          </a:p>
        </p:txBody>
      </p:sp>
      <p:sp>
        <p:nvSpPr>
          <p:cNvPr id="40" name="Tekstvak 39"/>
          <p:cNvSpPr txBox="1"/>
          <p:nvPr/>
        </p:nvSpPr>
        <p:spPr>
          <a:xfrm>
            <a:off x="7758114" y="846052"/>
            <a:ext cx="9983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Promotie</a:t>
            </a:r>
          </a:p>
        </p:txBody>
      </p:sp>
      <p:sp>
        <p:nvSpPr>
          <p:cNvPr id="45" name="Tekstvak 44"/>
          <p:cNvSpPr txBox="1"/>
          <p:nvPr/>
        </p:nvSpPr>
        <p:spPr>
          <a:xfrm>
            <a:off x="91336" y="996933"/>
            <a:ext cx="1439499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400" b="1" dirty="0">
                <a:latin typeface="Arial"/>
                <a:cs typeface="Arial"/>
              </a:rPr>
              <a:t>Zekerheden voor de klant</a:t>
            </a:r>
          </a:p>
        </p:txBody>
      </p:sp>
      <p:sp>
        <p:nvSpPr>
          <p:cNvPr id="46" name="Tekstvak 45"/>
          <p:cNvSpPr txBox="1">
            <a:spLocks/>
          </p:cNvSpPr>
          <p:nvPr/>
        </p:nvSpPr>
        <p:spPr>
          <a:xfrm>
            <a:off x="139026" y="5852910"/>
            <a:ext cx="1439840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400" b="1" dirty="0">
                <a:solidFill>
                  <a:srgbClr val="000000"/>
                </a:solidFill>
                <a:latin typeface="Arial"/>
                <a:cs typeface="Arial"/>
              </a:rPr>
              <a:t>Interne afspraken</a:t>
            </a:r>
          </a:p>
        </p:txBody>
      </p:sp>
      <p:sp>
        <p:nvSpPr>
          <p:cNvPr id="48" name="Tekstvak 47"/>
          <p:cNvSpPr txBox="1"/>
          <p:nvPr/>
        </p:nvSpPr>
        <p:spPr>
          <a:xfrm>
            <a:off x="855026" y="2172190"/>
            <a:ext cx="176035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Fysiek beheer en onderhoud vindt plaats op locatie</a:t>
            </a:r>
          </a:p>
          <a:p>
            <a:pPr marL="90488">
              <a:buClr>
                <a:schemeClr val="bg1"/>
              </a:buClr>
              <a:buSzPct val="120000"/>
            </a:pPr>
            <a:endParaRPr lang="nl-NL" sz="1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Gegevensbeheer in een beveiligde omgeving</a:t>
            </a:r>
          </a:p>
          <a:p>
            <a:endParaRPr lang="nl-NL" dirty="0"/>
          </a:p>
        </p:txBody>
      </p:sp>
      <p:sp>
        <p:nvSpPr>
          <p:cNvPr id="49" name="Tekstvak 48"/>
          <p:cNvSpPr txBox="1"/>
          <p:nvPr/>
        </p:nvSpPr>
        <p:spPr>
          <a:xfrm>
            <a:off x="4282673" y="3397652"/>
            <a:ext cx="3660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Schoon | Leefbaar Lingewaard | Samen</a:t>
            </a:r>
          </a:p>
        </p:txBody>
      </p:sp>
      <p:cxnSp>
        <p:nvCxnSpPr>
          <p:cNvPr id="11" name="Rechte verbindingslijn met pijl 10"/>
          <p:cNvCxnSpPr>
            <a:stCxn id="46" idx="3"/>
          </p:cNvCxnSpPr>
          <p:nvPr/>
        </p:nvCxnSpPr>
        <p:spPr>
          <a:xfrm flipV="1">
            <a:off x="1578866" y="5852910"/>
            <a:ext cx="681779" cy="26161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met pijl 12"/>
          <p:cNvCxnSpPr>
            <a:stCxn id="45" idx="3"/>
          </p:cNvCxnSpPr>
          <p:nvPr/>
        </p:nvCxnSpPr>
        <p:spPr>
          <a:xfrm>
            <a:off x="1530835" y="1258543"/>
            <a:ext cx="741824" cy="21096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kstvak 41"/>
          <p:cNvSpPr txBox="1"/>
          <p:nvPr/>
        </p:nvSpPr>
        <p:spPr>
          <a:xfrm>
            <a:off x="2547971" y="1292118"/>
            <a:ext cx="1802610" cy="2031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Wij veroorzaken zo min mogelijk overlast 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Wij gaan respectvol en begripvol met elkaar om (wederzijds met de samenleving)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Wij werken zo veel mogelijk duurzaam, klantgericht en dragen bij aan de leefbaarheid van de openbare ruimte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Onze medewerkers zijn herkenbaar en makkelijk benaderbaar</a:t>
            </a:r>
          </a:p>
        </p:txBody>
      </p:sp>
      <p:sp>
        <p:nvSpPr>
          <p:cNvPr id="43" name="Tekstvak 42"/>
          <p:cNvSpPr txBox="1"/>
          <p:nvPr/>
        </p:nvSpPr>
        <p:spPr>
          <a:xfrm>
            <a:off x="4257588" y="871316"/>
            <a:ext cx="1853344" cy="23083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Wij zorgen dat de openbare ruimte en gemeentelijke voorzieningen schoon, heel, veilig, compleet en toegankelijk zijn.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Wij richten de openbare ruimte in naar de gewenste beleving van onze gebruikers, maar kijken ook naar functionaliteit en blijven binnen politieke kaders.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Jouw informatie is veilig en actueel bij ons, en we gaan hier zorgvuldig mee om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sz="900" dirty="0"/>
          </a:p>
        </p:txBody>
      </p:sp>
      <p:sp>
        <p:nvSpPr>
          <p:cNvPr id="44" name="Tekstvak 43"/>
          <p:cNvSpPr txBox="1"/>
          <p:nvPr/>
        </p:nvSpPr>
        <p:spPr>
          <a:xfrm>
            <a:off x="5956306" y="905106"/>
            <a:ext cx="1826959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Problemen en gebreken lossen we snel op.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geval van onveilige-, of urgente situaties kunt u deze altijd melden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 u een melding doet, weet u waar u aan toe bent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kunt altijd zelf de voortgang van uw melding inzien en u wordt geïnformeerd als de melding gereed is.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sz="900" dirty="0"/>
          </a:p>
        </p:txBody>
      </p:sp>
      <p:sp>
        <p:nvSpPr>
          <p:cNvPr id="50" name="Tekstvak 49"/>
          <p:cNvSpPr txBox="1"/>
          <p:nvPr/>
        </p:nvSpPr>
        <p:spPr>
          <a:xfrm>
            <a:off x="7693019" y="1161411"/>
            <a:ext cx="1760351" cy="3000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 onze </a:t>
            </a:r>
            <a:r>
              <a:rPr lang="nl-NL" sz="9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informatie-kanalen</a:t>
            </a:r>
            <a:r>
              <a:rPr lang="nl-NL" sz="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informatie over de openbare ruimte en gemeentelijke voorzieningen eenvoudig te verkrijgen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Wij informeren u actief over activiteiten die van invloed zijn op uw leefomgeving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kunt uw gegevens altijd inzien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zijn transparant over de gemaakte kwaliteitsafspraken 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endParaRPr lang="nl-NL" sz="9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endParaRPr lang="nl-NL" sz="9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endParaRPr lang="nl-NL" sz="9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endParaRPr lang="nl-NL" sz="9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endParaRPr lang="nl-NL" sz="9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sz="900" dirty="0"/>
          </a:p>
        </p:txBody>
      </p:sp>
      <p:sp>
        <p:nvSpPr>
          <p:cNvPr id="52" name="Tekstvak 51"/>
          <p:cNvSpPr txBox="1"/>
          <p:nvPr/>
        </p:nvSpPr>
        <p:spPr>
          <a:xfrm>
            <a:off x="9518467" y="2037717"/>
            <a:ext cx="183579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 met de gebruikers van de openbare ruimte houden we de kosten zo laag mogelijk.</a:t>
            </a:r>
          </a:p>
          <a:p>
            <a:pPr marL="90488">
              <a:buClr>
                <a:schemeClr val="bg1"/>
              </a:buClr>
              <a:buSzPct val="120000"/>
            </a:pPr>
            <a:endParaRPr lang="nl-NL" sz="1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heeft inzicht in hoe de kosten zijn opgebouwd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dirty="0"/>
          </a:p>
        </p:txBody>
      </p:sp>
      <p:sp>
        <p:nvSpPr>
          <p:cNvPr id="54" name="Tekstvak 53"/>
          <p:cNvSpPr txBox="1"/>
          <p:nvPr/>
        </p:nvSpPr>
        <p:spPr>
          <a:xfrm>
            <a:off x="804731" y="3809363"/>
            <a:ext cx="17603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Fysiek beheer en onderhoud vindt plaats op locatie</a:t>
            </a:r>
          </a:p>
          <a:p>
            <a:pPr marL="90488">
              <a:buSzPct val="120000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Gegevensbeheer in een beveiligde omgeving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kstvak 54"/>
          <p:cNvSpPr txBox="1"/>
          <p:nvPr/>
        </p:nvSpPr>
        <p:spPr>
          <a:xfrm>
            <a:off x="3274078" y="6142656"/>
            <a:ext cx="10387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latin typeface="Arial" panose="020B0604020202020204" pitchFamily="34" charset="0"/>
                <a:cs typeface="Arial" panose="020B0604020202020204" pitchFamily="34" charset="0"/>
              </a:rPr>
              <a:t>Personeel</a:t>
            </a:r>
          </a:p>
        </p:txBody>
      </p:sp>
      <p:sp>
        <p:nvSpPr>
          <p:cNvPr id="56" name="Tekstvak 55"/>
          <p:cNvSpPr txBox="1"/>
          <p:nvPr/>
        </p:nvSpPr>
        <p:spPr>
          <a:xfrm>
            <a:off x="1574547" y="5409581"/>
            <a:ext cx="10752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latin typeface="Arial" panose="020B0604020202020204" pitchFamily="34" charset="0"/>
                <a:cs typeface="Arial" panose="020B0604020202020204" pitchFamily="34" charset="0"/>
              </a:rPr>
              <a:t>Plaats</a:t>
            </a:r>
          </a:p>
        </p:txBody>
      </p:sp>
      <p:sp>
        <p:nvSpPr>
          <p:cNvPr id="57" name="Tekstvak 56"/>
          <p:cNvSpPr txBox="1"/>
          <p:nvPr/>
        </p:nvSpPr>
        <p:spPr>
          <a:xfrm>
            <a:off x="9634655" y="5341511"/>
            <a:ext cx="9983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latin typeface="Arial" panose="020B0604020202020204" pitchFamily="34" charset="0"/>
                <a:cs typeface="Arial" panose="020B0604020202020204" pitchFamily="34" charset="0"/>
              </a:rPr>
              <a:t>Prijs</a:t>
            </a:r>
          </a:p>
        </p:txBody>
      </p:sp>
      <p:sp>
        <p:nvSpPr>
          <p:cNvPr id="58" name="Tekstvak 57"/>
          <p:cNvSpPr txBox="1"/>
          <p:nvPr/>
        </p:nvSpPr>
        <p:spPr>
          <a:xfrm>
            <a:off x="4446423" y="6449625"/>
            <a:ext cx="11945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latin typeface="Arial" panose="020B0604020202020204" pitchFamily="34" charset="0"/>
                <a:cs typeface="Arial" panose="020B0604020202020204" pitchFamily="34" charset="0"/>
              </a:rPr>
              <a:t>Product</a:t>
            </a:r>
          </a:p>
        </p:txBody>
      </p:sp>
      <p:sp>
        <p:nvSpPr>
          <p:cNvPr id="59" name="Tekstvak 58"/>
          <p:cNvSpPr txBox="1"/>
          <p:nvPr/>
        </p:nvSpPr>
        <p:spPr>
          <a:xfrm>
            <a:off x="6112446" y="6462199"/>
            <a:ext cx="9983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latin typeface="Arial" panose="020B0604020202020204" pitchFamily="34" charset="0"/>
                <a:cs typeface="Arial" panose="020B0604020202020204" pitchFamily="34" charset="0"/>
              </a:rPr>
              <a:t>Proces</a:t>
            </a:r>
          </a:p>
        </p:txBody>
      </p:sp>
      <p:sp>
        <p:nvSpPr>
          <p:cNvPr id="60" name="Tekstvak 59"/>
          <p:cNvSpPr txBox="1"/>
          <p:nvPr/>
        </p:nvSpPr>
        <p:spPr>
          <a:xfrm>
            <a:off x="7794325" y="6144180"/>
            <a:ext cx="9983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latin typeface="Arial" panose="020B0604020202020204" pitchFamily="34" charset="0"/>
                <a:cs typeface="Arial" panose="020B0604020202020204" pitchFamily="34" charset="0"/>
              </a:rPr>
              <a:t>Promotie</a:t>
            </a:r>
          </a:p>
        </p:txBody>
      </p:sp>
      <p:sp>
        <p:nvSpPr>
          <p:cNvPr id="67" name="Tekstvak 66"/>
          <p:cNvSpPr txBox="1"/>
          <p:nvPr/>
        </p:nvSpPr>
        <p:spPr>
          <a:xfrm>
            <a:off x="2451917" y="3697001"/>
            <a:ext cx="2024403" cy="2585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latin typeface="Arial" panose="020B0604020202020204" pitchFamily="34" charset="0"/>
                <a:cs typeface="Arial" panose="020B0604020202020204" pitchFamily="34" charset="0"/>
              </a:rPr>
              <a:t>We zorgen voor een klantgerichte benadering.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latin typeface="Arial" panose="020B0604020202020204" pitchFamily="34" charset="0"/>
                <a:cs typeface="Arial" panose="020B0604020202020204" pitchFamily="34" charset="0"/>
              </a:rPr>
              <a:t>Onze medewerkers en uitvoeringsorganisaties zijn het visitekaartje van de gemeente. 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latin typeface="Arial" panose="020B0604020202020204" pitchFamily="34" charset="0"/>
                <a:cs typeface="Arial" panose="020B0604020202020204" pitchFamily="34" charset="0"/>
              </a:rPr>
              <a:t>We stimuleren eigen initiatief en eigen verantwoordelijkheid.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latin typeface="Arial" panose="020B0604020202020204" pitchFamily="34" charset="0"/>
                <a:cs typeface="Arial" panose="020B0604020202020204" pitchFamily="34" charset="0"/>
              </a:rPr>
              <a:t>Onze medewerkers en partners weten naar wie en wanneer ze moeten doorverwijzen binnen de gemeente.  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latin typeface="Arial" panose="020B0604020202020204" pitchFamily="34" charset="0"/>
                <a:cs typeface="Arial" panose="020B0604020202020204" pitchFamily="34" charset="0"/>
              </a:rPr>
              <a:t>Medewerkers volgen het proces; wij auditen dit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latin typeface="Arial" panose="020B0604020202020204" pitchFamily="34" charset="0"/>
                <a:cs typeface="Arial" panose="020B0604020202020204" pitchFamily="34" charset="0"/>
              </a:rPr>
              <a:t>Wij, als medewerkers, zijn ‘de ogen en oren van de gemeente’ en we handelen hiernaar</a:t>
            </a:r>
          </a:p>
        </p:txBody>
      </p:sp>
      <p:sp>
        <p:nvSpPr>
          <p:cNvPr id="68" name="Tekstvak 67"/>
          <p:cNvSpPr txBox="1"/>
          <p:nvPr/>
        </p:nvSpPr>
        <p:spPr>
          <a:xfrm>
            <a:off x="4237416" y="4275165"/>
            <a:ext cx="1873516" cy="2031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latin typeface="Arial" panose="020B0604020202020204" pitchFamily="34" charset="0"/>
                <a:cs typeface="Arial" panose="020B0604020202020204" pitchFamily="34" charset="0"/>
              </a:rPr>
              <a:t>De openbare ruimte en gemeentelijke voorzieningen zijn schoon, heel, veilig, compleet &amp; toegankelijk volgens afgesproken normen.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latin typeface="Arial" panose="020B0604020202020204" pitchFamily="34" charset="0"/>
                <a:cs typeface="Arial" panose="020B0604020202020204" pitchFamily="34" charset="0"/>
              </a:rPr>
              <a:t>We proberen zoveel mogelijk aansluiting te vinden bij de verwachte beleving van onze gebruikers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latin typeface="Arial" panose="020B0604020202020204" pitchFamily="34" charset="0"/>
                <a:cs typeface="Arial" panose="020B0604020202020204" pitchFamily="34" charset="0"/>
              </a:rPr>
              <a:t>We zorgen voor een beveiligde omgeving waarin wij informatie beheren</a:t>
            </a:r>
          </a:p>
        </p:txBody>
      </p:sp>
      <p:sp>
        <p:nvSpPr>
          <p:cNvPr id="69" name="Tekstvak 68"/>
          <p:cNvSpPr txBox="1"/>
          <p:nvPr/>
        </p:nvSpPr>
        <p:spPr>
          <a:xfrm>
            <a:off x="5972618" y="4159502"/>
            <a:ext cx="1898664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latin typeface="Arial" panose="020B0604020202020204" pitchFamily="34" charset="0"/>
                <a:cs typeface="Arial" panose="020B0604020202020204" pitchFamily="34" charset="0"/>
              </a:rPr>
              <a:t>De kwaliteit- en servicenormen zijn vastgesteld.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latin typeface="Arial" panose="020B0604020202020204" pitchFamily="34" charset="0"/>
                <a:cs typeface="Arial" panose="020B0604020202020204" pitchFamily="34" charset="0"/>
              </a:rPr>
              <a:t>Als beheer en/of onderhoud wordt uitgevoerd door derden dan gelden alle interne afspraken 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latin typeface="Arial" panose="020B0604020202020204" pitchFamily="34" charset="0"/>
                <a:cs typeface="Arial" panose="020B0604020202020204" pitchFamily="34" charset="0"/>
              </a:rPr>
              <a:t>Wij houden toezicht op de met de Raad afgesproken kwaliteits- en servicenormen en sturen bij waar nodig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latin typeface="Arial" panose="020B0604020202020204" pitchFamily="34" charset="0"/>
                <a:cs typeface="Arial" panose="020B0604020202020204" pitchFamily="34" charset="0"/>
              </a:rPr>
              <a:t>We zorgen dat we een actueel beeld hebben van de verwachtingen van onze klant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latin typeface="Arial" panose="020B0604020202020204" pitchFamily="34" charset="0"/>
                <a:cs typeface="Arial" panose="020B0604020202020204" pitchFamily="34" charset="0"/>
              </a:rPr>
              <a:t>Wij hebben een calamiteitenplan</a:t>
            </a:r>
          </a:p>
        </p:txBody>
      </p:sp>
      <p:sp>
        <p:nvSpPr>
          <p:cNvPr id="70" name="Tekstvak 69"/>
          <p:cNvSpPr txBox="1"/>
          <p:nvPr/>
        </p:nvSpPr>
        <p:spPr>
          <a:xfrm>
            <a:off x="7737023" y="3872567"/>
            <a:ext cx="1869462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We houden informatie over openbare ruimte en gemeentelijke voorzieningen actueel, vindbaar en begrijpelijk voor iedereen.</a:t>
            </a:r>
          </a:p>
          <a:p>
            <a:pPr marL="90488">
              <a:buSzPct val="120000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Wij informeren onze inwoners actief over activiteiten die van invloed zijn op de leefomgeving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dirty="0"/>
          </a:p>
        </p:txBody>
      </p:sp>
      <p:sp>
        <p:nvSpPr>
          <p:cNvPr id="71" name="Tekstvak 70"/>
          <p:cNvSpPr txBox="1"/>
          <p:nvPr/>
        </p:nvSpPr>
        <p:spPr>
          <a:xfrm>
            <a:off x="9530988" y="3828927"/>
            <a:ext cx="194901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We kopen slim, efficiënt en het liefst lokaal in, waardoor we de kosten zo laag mogelijk kunnen houden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5357617" y="3088641"/>
            <a:ext cx="1880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Kernwaarden: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Beheerformule </a:t>
            </a:r>
            <a:r>
              <a:rPr lang="mr-IN" b="1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 Schoon, heel &amp; veilig</a:t>
            </a:r>
          </a:p>
        </p:txBody>
      </p:sp>
    </p:spTree>
    <p:extLst>
      <p:ext uri="{BB962C8B-B14F-4D97-AF65-F5344CB8AC3E}">
        <p14:creationId xmlns:p14="http://schemas.microsoft.com/office/powerpoint/2010/main" val="3922992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Afbeelding 4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4220" y="583645"/>
            <a:ext cx="1842823" cy="1228549"/>
          </a:xfrm>
          <a:prstGeom prst="rect">
            <a:avLst/>
          </a:prstGeom>
        </p:spPr>
      </p:pic>
      <p:sp>
        <p:nvSpPr>
          <p:cNvPr id="2" name="Ovaal 1">
            <a:extLst>
              <a:ext uri="{FF2B5EF4-FFF2-40B4-BE49-F238E27FC236}">
                <a16:creationId xmlns:a16="http://schemas.microsoft.com/office/drawing/2014/main" id="{08E43DC9-6F04-A048-8168-75148D949DC4}"/>
              </a:ext>
            </a:extLst>
          </p:cNvPr>
          <p:cNvSpPr/>
          <p:nvPr/>
        </p:nvSpPr>
        <p:spPr>
          <a:xfrm>
            <a:off x="100591" y="462013"/>
            <a:ext cx="11982959" cy="63959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6350" cmpd="sng">
            <a:solidFill>
              <a:srgbClr val="FFC1C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" name="Rechte verbindingslijn 3"/>
          <p:cNvCxnSpPr>
            <a:stCxn id="2" idx="2"/>
            <a:endCxn id="2" idx="6"/>
          </p:cNvCxnSpPr>
          <p:nvPr/>
        </p:nvCxnSpPr>
        <p:spPr>
          <a:xfrm>
            <a:off x="100591" y="3660007"/>
            <a:ext cx="11982959" cy="0"/>
          </a:xfrm>
          <a:prstGeom prst="line">
            <a:avLst/>
          </a:prstGeom>
          <a:ln w="28575" cmpd="sng">
            <a:solidFill>
              <a:srgbClr val="D9461D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Kaart 12"/>
          <p:cNvSpPr/>
          <p:nvPr/>
        </p:nvSpPr>
        <p:spPr>
          <a:xfrm>
            <a:off x="656868" y="1659249"/>
            <a:ext cx="1908213" cy="1923999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10000 w 10000"/>
              <a:gd name="connsiteY2" fmla="*/ 2783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10000 w 10000"/>
              <a:gd name="connsiteY2" fmla="*/ 87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952 h 12952"/>
              <a:gd name="connsiteX1" fmla="*/ 5106 w 10000"/>
              <a:gd name="connsiteY1" fmla="*/ 169 h 12952"/>
              <a:gd name="connsiteX2" fmla="*/ 10000 w 10000"/>
              <a:gd name="connsiteY2" fmla="*/ 0 h 12952"/>
              <a:gd name="connsiteX3" fmla="*/ 10000 w 10000"/>
              <a:gd name="connsiteY3" fmla="*/ 12952 h 12952"/>
              <a:gd name="connsiteX4" fmla="*/ 0 w 10000"/>
              <a:gd name="connsiteY4" fmla="*/ 12952 h 12952"/>
              <a:gd name="connsiteX5" fmla="*/ 0 w 10000"/>
              <a:gd name="connsiteY5" fmla="*/ 4952 h 12952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9925 w 10000"/>
              <a:gd name="connsiteY2" fmla="*/ 87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866 h 12866"/>
              <a:gd name="connsiteX1" fmla="*/ 5106 w 10000"/>
              <a:gd name="connsiteY1" fmla="*/ 83 h 12866"/>
              <a:gd name="connsiteX2" fmla="*/ 9925 w 10000"/>
              <a:gd name="connsiteY2" fmla="*/ 0 h 12866"/>
              <a:gd name="connsiteX3" fmla="*/ 10000 w 10000"/>
              <a:gd name="connsiteY3" fmla="*/ 12866 h 12866"/>
              <a:gd name="connsiteX4" fmla="*/ 0 w 10000"/>
              <a:gd name="connsiteY4" fmla="*/ 12866 h 12866"/>
              <a:gd name="connsiteX5" fmla="*/ 0 w 10000"/>
              <a:gd name="connsiteY5" fmla="*/ 4866 h 12866"/>
              <a:gd name="connsiteX0" fmla="*/ 0 w 10000"/>
              <a:gd name="connsiteY0" fmla="*/ 5039 h 13039"/>
              <a:gd name="connsiteX1" fmla="*/ 5238 w 10000"/>
              <a:gd name="connsiteY1" fmla="*/ 0 h 13039"/>
              <a:gd name="connsiteX2" fmla="*/ 9925 w 10000"/>
              <a:gd name="connsiteY2" fmla="*/ 173 h 13039"/>
              <a:gd name="connsiteX3" fmla="*/ 10000 w 10000"/>
              <a:gd name="connsiteY3" fmla="*/ 13039 h 13039"/>
              <a:gd name="connsiteX4" fmla="*/ 0 w 10000"/>
              <a:gd name="connsiteY4" fmla="*/ 13039 h 13039"/>
              <a:gd name="connsiteX5" fmla="*/ 0 w 10000"/>
              <a:gd name="connsiteY5" fmla="*/ 5039 h 13039"/>
              <a:gd name="connsiteX0" fmla="*/ 0 w 10000"/>
              <a:gd name="connsiteY0" fmla="*/ 5039 h 13039"/>
              <a:gd name="connsiteX1" fmla="*/ 5238 w 10000"/>
              <a:gd name="connsiteY1" fmla="*/ 0 h 13039"/>
              <a:gd name="connsiteX2" fmla="*/ 9991 w 10000"/>
              <a:gd name="connsiteY2" fmla="*/ 3 h 13039"/>
              <a:gd name="connsiteX3" fmla="*/ 10000 w 10000"/>
              <a:gd name="connsiteY3" fmla="*/ 13039 h 13039"/>
              <a:gd name="connsiteX4" fmla="*/ 0 w 10000"/>
              <a:gd name="connsiteY4" fmla="*/ 13039 h 13039"/>
              <a:gd name="connsiteX5" fmla="*/ 0 w 10000"/>
              <a:gd name="connsiteY5" fmla="*/ 5039 h 13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3039">
                <a:moveTo>
                  <a:pt x="0" y="5039"/>
                </a:moveTo>
                <a:lnTo>
                  <a:pt x="5238" y="0"/>
                </a:lnTo>
                <a:lnTo>
                  <a:pt x="9991" y="3"/>
                </a:lnTo>
                <a:cubicBezTo>
                  <a:pt x="10016" y="4292"/>
                  <a:pt x="9975" y="8750"/>
                  <a:pt x="10000" y="13039"/>
                </a:cubicBezTo>
                <a:lnTo>
                  <a:pt x="0" y="13039"/>
                </a:lnTo>
                <a:lnTo>
                  <a:pt x="0" y="5039"/>
                </a:lnTo>
                <a:close/>
              </a:path>
            </a:pathLst>
          </a:custGeom>
          <a:solidFill>
            <a:srgbClr val="AB202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Kaart 12"/>
          <p:cNvSpPr/>
          <p:nvPr/>
        </p:nvSpPr>
        <p:spPr>
          <a:xfrm rot="10800000" flipV="1">
            <a:off x="9611021" y="1660752"/>
            <a:ext cx="1908213" cy="1923999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10000 w 10000"/>
              <a:gd name="connsiteY2" fmla="*/ 2783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10000 w 10000"/>
              <a:gd name="connsiteY2" fmla="*/ 87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952 h 12952"/>
              <a:gd name="connsiteX1" fmla="*/ 5106 w 10000"/>
              <a:gd name="connsiteY1" fmla="*/ 169 h 12952"/>
              <a:gd name="connsiteX2" fmla="*/ 10000 w 10000"/>
              <a:gd name="connsiteY2" fmla="*/ 0 h 12952"/>
              <a:gd name="connsiteX3" fmla="*/ 10000 w 10000"/>
              <a:gd name="connsiteY3" fmla="*/ 12952 h 12952"/>
              <a:gd name="connsiteX4" fmla="*/ 0 w 10000"/>
              <a:gd name="connsiteY4" fmla="*/ 12952 h 12952"/>
              <a:gd name="connsiteX5" fmla="*/ 0 w 10000"/>
              <a:gd name="connsiteY5" fmla="*/ 4952 h 12952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9925 w 10000"/>
              <a:gd name="connsiteY2" fmla="*/ 87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866 h 12866"/>
              <a:gd name="connsiteX1" fmla="*/ 5106 w 10000"/>
              <a:gd name="connsiteY1" fmla="*/ 83 h 12866"/>
              <a:gd name="connsiteX2" fmla="*/ 9925 w 10000"/>
              <a:gd name="connsiteY2" fmla="*/ 0 h 12866"/>
              <a:gd name="connsiteX3" fmla="*/ 10000 w 10000"/>
              <a:gd name="connsiteY3" fmla="*/ 12866 h 12866"/>
              <a:gd name="connsiteX4" fmla="*/ 0 w 10000"/>
              <a:gd name="connsiteY4" fmla="*/ 12866 h 12866"/>
              <a:gd name="connsiteX5" fmla="*/ 0 w 10000"/>
              <a:gd name="connsiteY5" fmla="*/ 4866 h 12866"/>
              <a:gd name="connsiteX0" fmla="*/ 0 w 10000"/>
              <a:gd name="connsiteY0" fmla="*/ 5039 h 13039"/>
              <a:gd name="connsiteX1" fmla="*/ 5238 w 10000"/>
              <a:gd name="connsiteY1" fmla="*/ 0 h 13039"/>
              <a:gd name="connsiteX2" fmla="*/ 9925 w 10000"/>
              <a:gd name="connsiteY2" fmla="*/ 173 h 13039"/>
              <a:gd name="connsiteX3" fmla="*/ 10000 w 10000"/>
              <a:gd name="connsiteY3" fmla="*/ 13039 h 13039"/>
              <a:gd name="connsiteX4" fmla="*/ 0 w 10000"/>
              <a:gd name="connsiteY4" fmla="*/ 13039 h 13039"/>
              <a:gd name="connsiteX5" fmla="*/ 0 w 10000"/>
              <a:gd name="connsiteY5" fmla="*/ 5039 h 13039"/>
              <a:gd name="connsiteX0" fmla="*/ 0 w 10000"/>
              <a:gd name="connsiteY0" fmla="*/ 5039 h 13039"/>
              <a:gd name="connsiteX1" fmla="*/ 5238 w 10000"/>
              <a:gd name="connsiteY1" fmla="*/ 0 h 13039"/>
              <a:gd name="connsiteX2" fmla="*/ 9991 w 10000"/>
              <a:gd name="connsiteY2" fmla="*/ 3 h 13039"/>
              <a:gd name="connsiteX3" fmla="*/ 10000 w 10000"/>
              <a:gd name="connsiteY3" fmla="*/ 13039 h 13039"/>
              <a:gd name="connsiteX4" fmla="*/ 0 w 10000"/>
              <a:gd name="connsiteY4" fmla="*/ 13039 h 13039"/>
              <a:gd name="connsiteX5" fmla="*/ 0 w 10000"/>
              <a:gd name="connsiteY5" fmla="*/ 5039 h 13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3039">
                <a:moveTo>
                  <a:pt x="0" y="5039"/>
                </a:moveTo>
                <a:lnTo>
                  <a:pt x="5238" y="0"/>
                </a:lnTo>
                <a:lnTo>
                  <a:pt x="9991" y="3"/>
                </a:lnTo>
                <a:cubicBezTo>
                  <a:pt x="10016" y="4292"/>
                  <a:pt x="9975" y="8750"/>
                  <a:pt x="10000" y="13039"/>
                </a:cubicBezTo>
                <a:lnTo>
                  <a:pt x="0" y="13039"/>
                </a:lnTo>
                <a:lnTo>
                  <a:pt x="0" y="5039"/>
                </a:lnTo>
                <a:close/>
              </a:path>
            </a:pathLst>
          </a:custGeom>
          <a:solidFill>
            <a:srgbClr val="AB202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Kaart 18"/>
          <p:cNvSpPr/>
          <p:nvPr/>
        </p:nvSpPr>
        <p:spPr>
          <a:xfrm>
            <a:off x="2615380" y="902133"/>
            <a:ext cx="1735201" cy="2678440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4138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4207 w 10000"/>
              <a:gd name="connsiteY1" fmla="*/ 534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1612 h 9612"/>
              <a:gd name="connsiteX1" fmla="*/ 4207 w 10000"/>
              <a:gd name="connsiteY1" fmla="*/ 146 h 9612"/>
              <a:gd name="connsiteX2" fmla="*/ 9862 w 10000"/>
              <a:gd name="connsiteY2" fmla="*/ 0 h 9612"/>
              <a:gd name="connsiteX3" fmla="*/ 10000 w 10000"/>
              <a:gd name="connsiteY3" fmla="*/ 9612 h 9612"/>
              <a:gd name="connsiteX4" fmla="*/ 0 w 10000"/>
              <a:gd name="connsiteY4" fmla="*/ 9612 h 9612"/>
              <a:gd name="connsiteX5" fmla="*/ 0 w 10000"/>
              <a:gd name="connsiteY5" fmla="*/ 1612 h 9612"/>
              <a:gd name="connsiteX0" fmla="*/ 0 w 10000"/>
              <a:gd name="connsiteY0" fmla="*/ 1525 h 9848"/>
              <a:gd name="connsiteX1" fmla="*/ 4207 w 10000"/>
              <a:gd name="connsiteY1" fmla="*/ 0 h 9848"/>
              <a:gd name="connsiteX2" fmla="*/ 9862 w 10000"/>
              <a:gd name="connsiteY2" fmla="*/ 50 h 9848"/>
              <a:gd name="connsiteX3" fmla="*/ 10000 w 10000"/>
              <a:gd name="connsiteY3" fmla="*/ 9848 h 9848"/>
              <a:gd name="connsiteX4" fmla="*/ 0 w 10000"/>
              <a:gd name="connsiteY4" fmla="*/ 9848 h 9848"/>
              <a:gd name="connsiteX5" fmla="*/ 0 w 10000"/>
              <a:gd name="connsiteY5" fmla="*/ 1525 h 9848"/>
              <a:gd name="connsiteX0" fmla="*/ 0 w 10000"/>
              <a:gd name="connsiteY0" fmla="*/ 1549 h 10000"/>
              <a:gd name="connsiteX1" fmla="*/ 4207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1549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0">
                <a:moveTo>
                  <a:pt x="0" y="1549"/>
                </a:moveTo>
                <a:lnTo>
                  <a:pt x="4207" y="0"/>
                </a:ln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1549"/>
                </a:lnTo>
                <a:close/>
              </a:path>
            </a:pathLst>
          </a:custGeom>
          <a:solidFill>
            <a:srgbClr val="AB202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Kaart 18"/>
          <p:cNvSpPr/>
          <p:nvPr/>
        </p:nvSpPr>
        <p:spPr>
          <a:xfrm rot="10800000" flipV="1">
            <a:off x="7820986" y="903635"/>
            <a:ext cx="1736713" cy="2678440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4138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4207 w 10000"/>
              <a:gd name="connsiteY1" fmla="*/ 534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1612 h 9612"/>
              <a:gd name="connsiteX1" fmla="*/ 4207 w 10000"/>
              <a:gd name="connsiteY1" fmla="*/ 146 h 9612"/>
              <a:gd name="connsiteX2" fmla="*/ 9862 w 10000"/>
              <a:gd name="connsiteY2" fmla="*/ 0 h 9612"/>
              <a:gd name="connsiteX3" fmla="*/ 10000 w 10000"/>
              <a:gd name="connsiteY3" fmla="*/ 9612 h 9612"/>
              <a:gd name="connsiteX4" fmla="*/ 0 w 10000"/>
              <a:gd name="connsiteY4" fmla="*/ 9612 h 9612"/>
              <a:gd name="connsiteX5" fmla="*/ 0 w 10000"/>
              <a:gd name="connsiteY5" fmla="*/ 1612 h 9612"/>
              <a:gd name="connsiteX0" fmla="*/ 0 w 10000"/>
              <a:gd name="connsiteY0" fmla="*/ 1525 h 9848"/>
              <a:gd name="connsiteX1" fmla="*/ 4207 w 10000"/>
              <a:gd name="connsiteY1" fmla="*/ 0 h 9848"/>
              <a:gd name="connsiteX2" fmla="*/ 9862 w 10000"/>
              <a:gd name="connsiteY2" fmla="*/ 50 h 9848"/>
              <a:gd name="connsiteX3" fmla="*/ 10000 w 10000"/>
              <a:gd name="connsiteY3" fmla="*/ 9848 h 9848"/>
              <a:gd name="connsiteX4" fmla="*/ 0 w 10000"/>
              <a:gd name="connsiteY4" fmla="*/ 9848 h 9848"/>
              <a:gd name="connsiteX5" fmla="*/ 0 w 10000"/>
              <a:gd name="connsiteY5" fmla="*/ 1525 h 9848"/>
              <a:gd name="connsiteX0" fmla="*/ 0 w 10000"/>
              <a:gd name="connsiteY0" fmla="*/ 1549 h 10000"/>
              <a:gd name="connsiteX1" fmla="*/ 4207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1549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0">
                <a:moveTo>
                  <a:pt x="0" y="1549"/>
                </a:moveTo>
                <a:lnTo>
                  <a:pt x="4207" y="0"/>
                </a:ln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1549"/>
                </a:lnTo>
                <a:close/>
              </a:path>
            </a:pathLst>
          </a:custGeom>
          <a:solidFill>
            <a:srgbClr val="AB202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/>
          <p:cNvSpPr/>
          <p:nvPr/>
        </p:nvSpPr>
        <p:spPr>
          <a:xfrm>
            <a:off x="4400878" y="663209"/>
            <a:ext cx="1659758" cy="2929937"/>
          </a:xfrm>
          <a:prstGeom prst="rect">
            <a:avLst/>
          </a:prstGeom>
          <a:solidFill>
            <a:srgbClr val="AB202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Rechthoek 25"/>
          <p:cNvSpPr/>
          <p:nvPr/>
        </p:nvSpPr>
        <p:spPr>
          <a:xfrm>
            <a:off x="6110932" y="652136"/>
            <a:ext cx="1659759" cy="2929937"/>
          </a:xfrm>
          <a:prstGeom prst="rect">
            <a:avLst/>
          </a:prstGeom>
          <a:solidFill>
            <a:srgbClr val="AB202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Kaart 12"/>
          <p:cNvSpPr/>
          <p:nvPr/>
        </p:nvSpPr>
        <p:spPr>
          <a:xfrm flipV="1">
            <a:off x="624641" y="3741529"/>
            <a:ext cx="1908213" cy="1923999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10000 w 10000"/>
              <a:gd name="connsiteY2" fmla="*/ 2783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10000 w 10000"/>
              <a:gd name="connsiteY2" fmla="*/ 87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952 h 12952"/>
              <a:gd name="connsiteX1" fmla="*/ 5106 w 10000"/>
              <a:gd name="connsiteY1" fmla="*/ 169 h 12952"/>
              <a:gd name="connsiteX2" fmla="*/ 10000 w 10000"/>
              <a:gd name="connsiteY2" fmla="*/ 0 h 12952"/>
              <a:gd name="connsiteX3" fmla="*/ 10000 w 10000"/>
              <a:gd name="connsiteY3" fmla="*/ 12952 h 12952"/>
              <a:gd name="connsiteX4" fmla="*/ 0 w 10000"/>
              <a:gd name="connsiteY4" fmla="*/ 12952 h 12952"/>
              <a:gd name="connsiteX5" fmla="*/ 0 w 10000"/>
              <a:gd name="connsiteY5" fmla="*/ 4952 h 12952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9925 w 10000"/>
              <a:gd name="connsiteY2" fmla="*/ 87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866 h 12866"/>
              <a:gd name="connsiteX1" fmla="*/ 5106 w 10000"/>
              <a:gd name="connsiteY1" fmla="*/ 83 h 12866"/>
              <a:gd name="connsiteX2" fmla="*/ 9925 w 10000"/>
              <a:gd name="connsiteY2" fmla="*/ 0 h 12866"/>
              <a:gd name="connsiteX3" fmla="*/ 10000 w 10000"/>
              <a:gd name="connsiteY3" fmla="*/ 12866 h 12866"/>
              <a:gd name="connsiteX4" fmla="*/ 0 w 10000"/>
              <a:gd name="connsiteY4" fmla="*/ 12866 h 12866"/>
              <a:gd name="connsiteX5" fmla="*/ 0 w 10000"/>
              <a:gd name="connsiteY5" fmla="*/ 4866 h 12866"/>
              <a:gd name="connsiteX0" fmla="*/ 0 w 10000"/>
              <a:gd name="connsiteY0" fmla="*/ 5039 h 13039"/>
              <a:gd name="connsiteX1" fmla="*/ 5238 w 10000"/>
              <a:gd name="connsiteY1" fmla="*/ 0 h 13039"/>
              <a:gd name="connsiteX2" fmla="*/ 9925 w 10000"/>
              <a:gd name="connsiteY2" fmla="*/ 173 h 13039"/>
              <a:gd name="connsiteX3" fmla="*/ 10000 w 10000"/>
              <a:gd name="connsiteY3" fmla="*/ 13039 h 13039"/>
              <a:gd name="connsiteX4" fmla="*/ 0 w 10000"/>
              <a:gd name="connsiteY4" fmla="*/ 13039 h 13039"/>
              <a:gd name="connsiteX5" fmla="*/ 0 w 10000"/>
              <a:gd name="connsiteY5" fmla="*/ 5039 h 13039"/>
              <a:gd name="connsiteX0" fmla="*/ 0 w 10000"/>
              <a:gd name="connsiteY0" fmla="*/ 5039 h 13039"/>
              <a:gd name="connsiteX1" fmla="*/ 5238 w 10000"/>
              <a:gd name="connsiteY1" fmla="*/ 0 h 13039"/>
              <a:gd name="connsiteX2" fmla="*/ 9991 w 10000"/>
              <a:gd name="connsiteY2" fmla="*/ 3 h 13039"/>
              <a:gd name="connsiteX3" fmla="*/ 10000 w 10000"/>
              <a:gd name="connsiteY3" fmla="*/ 13039 h 13039"/>
              <a:gd name="connsiteX4" fmla="*/ 0 w 10000"/>
              <a:gd name="connsiteY4" fmla="*/ 13039 h 13039"/>
              <a:gd name="connsiteX5" fmla="*/ 0 w 10000"/>
              <a:gd name="connsiteY5" fmla="*/ 5039 h 13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3039">
                <a:moveTo>
                  <a:pt x="0" y="5039"/>
                </a:moveTo>
                <a:lnTo>
                  <a:pt x="5238" y="0"/>
                </a:lnTo>
                <a:lnTo>
                  <a:pt x="9991" y="3"/>
                </a:lnTo>
                <a:cubicBezTo>
                  <a:pt x="10016" y="4292"/>
                  <a:pt x="9975" y="8750"/>
                  <a:pt x="10000" y="13039"/>
                </a:cubicBezTo>
                <a:lnTo>
                  <a:pt x="0" y="13039"/>
                </a:lnTo>
                <a:lnTo>
                  <a:pt x="0" y="5039"/>
                </a:lnTo>
                <a:close/>
              </a:path>
            </a:pathLst>
          </a:custGeom>
          <a:solidFill>
            <a:srgbClr val="D9461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Kaart 12"/>
          <p:cNvSpPr/>
          <p:nvPr/>
        </p:nvSpPr>
        <p:spPr>
          <a:xfrm rot="10800000">
            <a:off x="9637682" y="3724526"/>
            <a:ext cx="1908213" cy="1923999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10000 w 10000"/>
              <a:gd name="connsiteY2" fmla="*/ 2783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10000 w 10000"/>
              <a:gd name="connsiteY2" fmla="*/ 87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952 h 12952"/>
              <a:gd name="connsiteX1" fmla="*/ 5106 w 10000"/>
              <a:gd name="connsiteY1" fmla="*/ 169 h 12952"/>
              <a:gd name="connsiteX2" fmla="*/ 10000 w 10000"/>
              <a:gd name="connsiteY2" fmla="*/ 0 h 12952"/>
              <a:gd name="connsiteX3" fmla="*/ 10000 w 10000"/>
              <a:gd name="connsiteY3" fmla="*/ 12952 h 12952"/>
              <a:gd name="connsiteX4" fmla="*/ 0 w 10000"/>
              <a:gd name="connsiteY4" fmla="*/ 12952 h 12952"/>
              <a:gd name="connsiteX5" fmla="*/ 0 w 10000"/>
              <a:gd name="connsiteY5" fmla="*/ 4952 h 12952"/>
              <a:gd name="connsiteX0" fmla="*/ 0 w 10000"/>
              <a:gd name="connsiteY0" fmla="*/ 4783 h 12783"/>
              <a:gd name="connsiteX1" fmla="*/ 5106 w 10000"/>
              <a:gd name="connsiteY1" fmla="*/ 0 h 12783"/>
              <a:gd name="connsiteX2" fmla="*/ 9925 w 10000"/>
              <a:gd name="connsiteY2" fmla="*/ 87 h 12783"/>
              <a:gd name="connsiteX3" fmla="*/ 10000 w 10000"/>
              <a:gd name="connsiteY3" fmla="*/ 12783 h 12783"/>
              <a:gd name="connsiteX4" fmla="*/ 0 w 10000"/>
              <a:gd name="connsiteY4" fmla="*/ 12783 h 12783"/>
              <a:gd name="connsiteX5" fmla="*/ 0 w 10000"/>
              <a:gd name="connsiteY5" fmla="*/ 4783 h 12783"/>
              <a:gd name="connsiteX0" fmla="*/ 0 w 10000"/>
              <a:gd name="connsiteY0" fmla="*/ 4866 h 12866"/>
              <a:gd name="connsiteX1" fmla="*/ 5106 w 10000"/>
              <a:gd name="connsiteY1" fmla="*/ 83 h 12866"/>
              <a:gd name="connsiteX2" fmla="*/ 9925 w 10000"/>
              <a:gd name="connsiteY2" fmla="*/ 0 h 12866"/>
              <a:gd name="connsiteX3" fmla="*/ 10000 w 10000"/>
              <a:gd name="connsiteY3" fmla="*/ 12866 h 12866"/>
              <a:gd name="connsiteX4" fmla="*/ 0 w 10000"/>
              <a:gd name="connsiteY4" fmla="*/ 12866 h 12866"/>
              <a:gd name="connsiteX5" fmla="*/ 0 w 10000"/>
              <a:gd name="connsiteY5" fmla="*/ 4866 h 12866"/>
              <a:gd name="connsiteX0" fmla="*/ 0 w 10000"/>
              <a:gd name="connsiteY0" fmla="*/ 5039 h 13039"/>
              <a:gd name="connsiteX1" fmla="*/ 5238 w 10000"/>
              <a:gd name="connsiteY1" fmla="*/ 0 h 13039"/>
              <a:gd name="connsiteX2" fmla="*/ 9925 w 10000"/>
              <a:gd name="connsiteY2" fmla="*/ 173 h 13039"/>
              <a:gd name="connsiteX3" fmla="*/ 10000 w 10000"/>
              <a:gd name="connsiteY3" fmla="*/ 13039 h 13039"/>
              <a:gd name="connsiteX4" fmla="*/ 0 w 10000"/>
              <a:gd name="connsiteY4" fmla="*/ 13039 h 13039"/>
              <a:gd name="connsiteX5" fmla="*/ 0 w 10000"/>
              <a:gd name="connsiteY5" fmla="*/ 5039 h 13039"/>
              <a:gd name="connsiteX0" fmla="*/ 0 w 10000"/>
              <a:gd name="connsiteY0" fmla="*/ 5039 h 13039"/>
              <a:gd name="connsiteX1" fmla="*/ 5238 w 10000"/>
              <a:gd name="connsiteY1" fmla="*/ 0 h 13039"/>
              <a:gd name="connsiteX2" fmla="*/ 9991 w 10000"/>
              <a:gd name="connsiteY2" fmla="*/ 3 h 13039"/>
              <a:gd name="connsiteX3" fmla="*/ 10000 w 10000"/>
              <a:gd name="connsiteY3" fmla="*/ 13039 h 13039"/>
              <a:gd name="connsiteX4" fmla="*/ 0 w 10000"/>
              <a:gd name="connsiteY4" fmla="*/ 13039 h 13039"/>
              <a:gd name="connsiteX5" fmla="*/ 0 w 10000"/>
              <a:gd name="connsiteY5" fmla="*/ 5039 h 13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3039">
                <a:moveTo>
                  <a:pt x="0" y="5039"/>
                </a:moveTo>
                <a:lnTo>
                  <a:pt x="5238" y="0"/>
                </a:lnTo>
                <a:lnTo>
                  <a:pt x="9991" y="3"/>
                </a:lnTo>
                <a:cubicBezTo>
                  <a:pt x="10016" y="4292"/>
                  <a:pt x="9975" y="8750"/>
                  <a:pt x="10000" y="13039"/>
                </a:cubicBezTo>
                <a:lnTo>
                  <a:pt x="0" y="13039"/>
                </a:lnTo>
                <a:lnTo>
                  <a:pt x="0" y="5039"/>
                </a:lnTo>
                <a:close/>
              </a:path>
            </a:pathLst>
          </a:custGeom>
          <a:solidFill>
            <a:srgbClr val="D9461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Kaart 18"/>
          <p:cNvSpPr/>
          <p:nvPr/>
        </p:nvSpPr>
        <p:spPr>
          <a:xfrm flipV="1">
            <a:off x="2604319" y="3732973"/>
            <a:ext cx="1735201" cy="2678440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4138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4207 w 10000"/>
              <a:gd name="connsiteY1" fmla="*/ 534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1612 h 9612"/>
              <a:gd name="connsiteX1" fmla="*/ 4207 w 10000"/>
              <a:gd name="connsiteY1" fmla="*/ 146 h 9612"/>
              <a:gd name="connsiteX2" fmla="*/ 9862 w 10000"/>
              <a:gd name="connsiteY2" fmla="*/ 0 h 9612"/>
              <a:gd name="connsiteX3" fmla="*/ 10000 w 10000"/>
              <a:gd name="connsiteY3" fmla="*/ 9612 h 9612"/>
              <a:gd name="connsiteX4" fmla="*/ 0 w 10000"/>
              <a:gd name="connsiteY4" fmla="*/ 9612 h 9612"/>
              <a:gd name="connsiteX5" fmla="*/ 0 w 10000"/>
              <a:gd name="connsiteY5" fmla="*/ 1612 h 9612"/>
              <a:gd name="connsiteX0" fmla="*/ 0 w 10000"/>
              <a:gd name="connsiteY0" fmla="*/ 1525 h 9848"/>
              <a:gd name="connsiteX1" fmla="*/ 4207 w 10000"/>
              <a:gd name="connsiteY1" fmla="*/ 0 h 9848"/>
              <a:gd name="connsiteX2" fmla="*/ 9862 w 10000"/>
              <a:gd name="connsiteY2" fmla="*/ 50 h 9848"/>
              <a:gd name="connsiteX3" fmla="*/ 10000 w 10000"/>
              <a:gd name="connsiteY3" fmla="*/ 9848 h 9848"/>
              <a:gd name="connsiteX4" fmla="*/ 0 w 10000"/>
              <a:gd name="connsiteY4" fmla="*/ 9848 h 9848"/>
              <a:gd name="connsiteX5" fmla="*/ 0 w 10000"/>
              <a:gd name="connsiteY5" fmla="*/ 1525 h 9848"/>
              <a:gd name="connsiteX0" fmla="*/ 0 w 10000"/>
              <a:gd name="connsiteY0" fmla="*/ 1549 h 10000"/>
              <a:gd name="connsiteX1" fmla="*/ 4207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1549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0">
                <a:moveTo>
                  <a:pt x="0" y="1549"/>
                </a:moveTo>
                <a:lnTo>
                  <a:pt x="4207" y="0"/>
                </a:ln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1549"/>
                </a:lnTo>
                <a:close/>
              </a:path>
            </a:pathLst>
          </a:custGeom>
          <a:solidFill>
            <a:srgbClr val="D9461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Kaart 18"/>
          <p:cNvSpPr/>
          <p:nvPr/>
        </p:nvSpPr>
        <p:spPr>
          <a:xfrm rot="10800000">
            <a:off x="7844411" y="3732973"/>
            <a:ext cx="1736713" cy="2678440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4138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4207 w 10000"/>
              <a:gd name="connsiteY1" fmla="*/ 534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1612 h 9612"/>
              <a:gd name="connsiteX1" fmla="*/ 4207 w 10000"/>
              <a:gd name="connsiteY1" fmla="*/ 146 h 9612"/>
              <a:gd name="connsiteX2" fmla="*/ 9862 w 10000"/>
              <a:gd name="connsiteY2" fmla="*/ 0 h 9612"/>
              <a:gd name="connsiteX3" fmla="*/ 10000 w 10000"/>
              <a:gd name="connsiteY3" fmla="*/ 9612 h 9612"/>
              <a:gd name="connsiteX4" fmla="*/ 0 w 10000"/>
              <a:gd name="connsiteY4" fmla="*/ 9612 h 9612"/>
              <a:gd name="connsiteX5" fmla="*/ 0 w 10000"/>
              <a:gd name="connsiteY5" fmla="*/ 1612 h 9612"/>
              <a:gd name="connsiteX0" fmla="*/ 0 w 10000"/>
              <a:gd name="connsiteY0" fmla="*/ 1525 h 9848"/>
              <a:gd name="connsiteX1" fmla="*/ 4207 w 10000"/>
              <a:gd name="connsiteY1" fmla="*/ 0 h 9848"/>
              <a:gd name="connsiteX2" fmla="*/ 9862 w 10000"/>
              <a:gd name="connsiteY2" fmla="*/ 50 h 9848"/>
              <a:gd name="connsiteX3" fmla="*/ 10000 w 10000"/>
              <a:gd name="connsiteY3" fmla="*/ 9848 h 9848"/>
              <a:gd name="connsiteX4" fmla="*/ 0 w 10000"/>
              <a:gd name="connsiteY4" fmla="*/ 9848 h 9848"/>
              <a:gd name="connsiteX5" fmla="*/ 0 w 10000"/>
              <a:gd name="connsiteY5" fmla="*/ 1525 h 9848"/>
              <a:gd name="connsiteX0" fmla="*/ 0 w 10000"/>
              <a:gd name="connsiteY0" fmla="*/ 1549 h 10000"/>
              <a:gd name="connsiteX1" fmla="*/ 4207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1549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0">
                <a:moveTo>
                  <a:pt x="0" y="1549"/>
                </a:moveTo>
                <a:lnTo>
                  <a:pt x="4207" y="0"/>
                </a:ln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1549"/>
                </a:lnTo>
                <a:close/>
              </a:path>
            </a:pathLst>
          </a:custGeom>
          <a:solidFill>
            <a:srgbClr val="D9461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Rechthoek 30"/>
          <p:cNvSpPr/>
          <p:nvPr/>
        </p:nvSpPr>
        <p:spPr>
          <a:xfrm flipV="1">
            <a:off x="4393051" y="3713893"/>
            <a:ext cx="1659758" cy="2929937"/>
          </a:xfrm>
          <a:prstGeom prst="rect">
            <a:avLst/>
          </a:prstGeom>
          <a:solidFill>
            <a:srgbClr val="D9461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Rechthoek 31"/>
          <p:cNvSpPr/>
          <p:nvPr/>
        </p:nvSpPr>
        <p:spPr>
          <a:xfrm flipV="1">
            <a:off x="6117050" y="3724430"/>
            <a:ext cx="1659759" cy="2929937"/>
          </a:xfrm>
          <a:prstGeom prst="rect">
            <a:avLst/>
          </a:prstGeom>
          <a:solidFill>
            <a:srgbClr val="D9461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Ovaal 32"/>
          <p:cNvSpPr/>
          <p:nvPr/>
        </p:nvSpPr>
        <p:spPr>
          <a:xfrm>
            <a:off x="4240534" y="3018065"/>
            <a:ext cx="3681133" cy="1205670"/>
          </a:xfrm>
          <a:prstGeom prst="ellipse">
            <a:avLst/>
          </a:prstGeom>
          <a:solidFill>
            <a:srgbClr val="F6897E"/>
          </a:solidFill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Tekstvak 33"/>
          <p:cNvSpPr txBox="1"/>
          <p:nvPr/>
        </p:nvSpPr>
        <p:spPr>
          <a:xfrm>
            <a:off x="829880" y="2536860"/>
            <a:ext cx="1257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35" name="Tekstvak 34"/>
          <p:cNvSpPr txBox="1"/>
          <p:nvPr/>
        </p:nvSpPr>
        <p:spPr>
          <a:xfrm>
            <a:off x="3244073" y="858625"/>
            <a:ext cx="9983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</a:t>
            </a:r>
          </a:p>
        </p:txBody>
      </p:sp>
      <p:sp>
        <p:nvSpPr>
          <p:cNvPr id="36" name="Tekstvak 35"/>
          <p:cNvSpPr txBox="1"/>
          <p:nvPr/>
        </p:nvSpPr>
        <p:spPr>
          <a:xfrm>
            <a:off x="1534020" y="1614618"/>
            <a:ext cx="10752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Plaats</a:t>
            </a:r>
          </a:p>
        </p:txBody>
      </p:sp>
      <p:sp>
        <p:nvSpPr>
          <p:cNvPr id="37" name="Tekstvak 36"/>
          <p:cNvSpPr txBox="1"/>
          <p:nvPr/>
        </p:nvSpPr>
        <p:spPr>
          <a:xfrm>
            <a:off x="9595422" y="1614617"/>
            <a:ext cx="99831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Prijs</a:t>
            </a:r>
          </a:p>
        </p:txBody>
      </p:sp>
      <p:sp>
        <p:nvSpPr>
          <p:cNvPr id="38" name="Tekstvak 37"/>
          <p:cNvSpPr txBox="1"/>
          <p:nvPr/>
        </p:nvSpPr>
        <p:spPr>
          <a:xfrm>
            <a:off x="4413450" y="607129"/>
            <a:ext cx="11945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Promotie</a:t>
            </a:r>
          </a:p>
        </p:txBody>
      </p:sp>
      <p:sp>
        <p:nvSpPr>
          <p:cNvPr id="39" name="Tekstvak 38"/>
          <p:cNvSpPr txBox="1"/>
          <p:nvPr/>
        </p:nvSpPr>
        <p:spPr>
          <a:xfrm>
            <a:off x="6085782" y="594554"/>
            <a:ext cx="9983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</a:t>
            </a:r>
          </a:p>
        </p:txBody>
      </p:sp>
      <p:sp>
        <p:nvSpPr>
          <p:cNvPr id="40" name="Tekstvak 39"/>
          <p:cNvSpPr txBox="1"/>
          <p:nvPr/>
        </p:nvSpPr>
        <p:spPr>
          <a:xfrm>
            <a:off x="7758114" y="846052"/>
            <a:ext cx="1081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Personeel</a:t>
            </a:r>
          </a:p>
        </p:txBody>
      </p:sp>
      <p:sp>
        <p:nvSpPr>
          <p:cNvPr id="45" name="Tekstvak 44"/>
          <p:cNvSpPr txBox="1"/>
          <p:nvPr/>
        </p:nvSpPr>
        <p:spPr>
          <a:xfrm>
            <a:off x="91336" y="996933"/>
            <a:ext cx="1439499" cy="523220"/>
          </a:xfrm>
          <a:prstGeom prst="rect">
            <a:avLst/>
          </a:prstGeom>
          <a:solidFill>
            <a:srgbClr val="F6897E"/>
          </a:solidFill>
          <a:ln w="63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400" b="1" dirty="0">
                <a:latin typeface="Arial"/>
                <a:cs typeface="Arial"/>
              </a:rPr>
              <a:t>Zekerheden voor de klant</a:t>
            </a:r>
          </a:p>
        </p:txBody>
      </p:sp>
      <p:sp>
        <p:nvSpPr>
          <p:cNvPr id="46" name="Tekstvak 45"/>
          <p:cNvSpPr txBox="1">
            <a:spLocks/>
          </p:cNvSpPr>
          <p:nvPr/>
        </p:nvSpPr>
        <p:spPr>
          <a:xfrm>
            <a:off x="139026" y="5852910"/>
            <a:ext cx="1439840" cy="523220"/>
          </a:xfrm>
          <a:prstGeom prst="rect">
            <a:avLst/>
          </a:prstGeom>
          <a:solidFill>
            <a:srgbClr val="F6897E"/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400" b="1" dirty="0">
                <a:solidFill>
                  <a:srgbClr val="000000"/>
                </a:solidFill>
                <a:latin typeface="Arial"/>
                <a:cs typeface="Arial"/>
              </a:rPr>
              <a:t>Interne afspraken</a:t>
            </a:r>
          </a:p>
        </p:txBody>
      </p:sp>
      <p:sp>
        <p:nvSpPr>
          <p:cNvPr id="48" name="Tekstvak 47"/>
          <p:cNvSpPr txBox="1"/>
          <p:nvPr/>
        </p:nvSpPr>
        <p:spPr>
          <a:xfrm>
            <a:off x="855027" y="2121891"/>
            <a:ext cx="176035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komen naar je toe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roepen je op 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Wij zijn merkbaar aanwezig, waar dat nodig is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dirty="0"/>
          </a:p>
        </p:txBody>
      </p:sp>
      <p:sp>
        <p:nvSpPr>
          <p:cNvPr id="49" name="Tekstvak 48"/>
          <p:cNvSpPr txBox="1"/>
          <p:nvPr/>
        </p:nvSpPr>
        <p:spPr>
          <a:xfrm>
            <a:off x="4282673" y="3397652"/>
            <a:ext cx="3660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Veilig Lingewaard | Fraude wordt aangepakt | Preventie</a:t>
            </a:r>
          </a:p>
        </p:txBody>
      </p:sp>
      <p:cxnSp>
        <p:nvCxnSpPr>
          <p:cNvPr id="11" name="Rechte verbindingslijn met pijl 10"/>
          <p:cNvCxnSpPr>
            <a:stCxn id="46" idx="3"/>
          </p:cNvCxnSpPr>
          <p:nvPr/>
        </p:nvCxnSpPr>
        <p:spPr>
          <a:xfrm flipV="1">
            <a:off x="1578866" y="5852910"/>
            <a:ext cx="681779" cy="26161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met pijl 12"/>
          <p:cNvCxnSpPr>
            <a:stCxn id="45" idx="3"/>
          </p:cNvCxnSpPr>
          <p:nvPr/>
        </p:nvCxnSpPr>
        <p:spPr>
          <a:xfrm>
            <a:off x="1530835" y="1258543"/>
            <a:ext cx="741824" cy="21096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kstvak 41"/>
          <p:cNvSpPr txBox="1"/>
          <p:nvPr/>
        </p:nvSpPr>
        <p:spPr>
          <a:xfrm>
            <a:off x="2598266" y="1292118"/>
            <a:ext cx="176035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488">
              <a:buClr>
                <a:schemeClr val="bg1"/>
              </a:buClr>
              <a:buSzPct val="120000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Wij passen de wet- en regelgeving toe zodat: </a:t>
            </a:r>
          </a:p>
          <a:p>
            <a:pPr marL="90488">
              <a:buClr>
                <a:schemeClr val="bg1"/>
              </a:buClr>
              <a:buSzPct val="120000"/>
            </a:pPr>
            <a:endParaRPr lang="nl-NL" sz="1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in een veilig en schoon Lingewaard kunt leven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Overtredingen worden aangepakt</a:t>
            </a:r>
          </a:p>
          <a:p>
            <a:pPr marL="90488">
              <a:buClr>
                <a:schemeClr val="bg1"/>
              </a:buClr>
              <a:buSzPct val="120000"/>
            </a:pPr>
            <a:endParaRPr lang="nl-NL" sz="1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leveren maatwerk, maar vermijden willekeur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dirty="0"/>
          </a:p>
        </p:txBody>
      </p:sp>
      <p:sp>
        <p:nvSpPr>
          <p:cNvPr id="43" name="Tekstvak 42"/>
          <p:cNvSpPr txBox="1"/>
          <p:nvPr/>
        </p:nvSpPr>
        <p:spPr>
          <a:xfrm>
            <a:off x="4307883" y="871316"/>
            <a:ext cx="1760351" cy="206210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Informatie over wet- en regelgeving is begrijpelijk, actueel en is toegankelijk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delen informatie over de resultaten van controle &amp; handhaving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informeren duidelijk wanneer er sprake is van een calamiteit</a:t>
            </a:r>
          </a:p>
          <a:p>
            <a:endParaRPr lang="nl-NL" dirty="0"/>
          </a:p>
        </p:txBody>
      </p:sp>
      <p:sp>
        <p:nvSpPr>
          <p:cNvPr id="44" name="Tekstvak 43"/>
          <p:cNvSpPr txBox="1"/>
          <p:nvPr/>
        </p:nvSpPr>
        <p:spPr>
          <a:xfrm>
            <a:off x="5968880" y="842232"/>
            <a:ext cx="185210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zorgen dat er snel, in geval van urgentie direct, actie wordt ondernomen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endParaRPr lang="nl-NL" sz="9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 sporen we overtredingen op en houden we Lingewaard veilig, schoon en leefbaar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endParaRPr lang="nl-NL" sz="9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controleren en handhaven; we prioriteren op basis van uw beleving en het algemeen belang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endParaRPr lang="nl-NL" sz="9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zetten in op preventie</a:t>
            </a:r>
          </a:p>
        </p:txBody>
      </p:sp>
      <p:sp>
        <p:nvSpPr>
          <p:cNvPr id="50" name="Tekstvak 49"/>
          <p:cNvSpPr txBox="1"/>
          <p:nvPr/>
        </p:nvSpPr>
        <p:spPr>
          <a:xfrm>
            <a:off x="7680445" y="1148836"/>
            <a:ext cx="1863170" cy="2308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Wij zijn zichtbaar en onzichtbaar aanwezig, en indien nodig aanspreekbaar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stimuleren eigen initiatief en eigen verantwoordelijkheid vanuit de inwoner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Onze medewerkers zijn vakbekwaam en communicatief vaardig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luisteren naar u en denken met u mee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denken met u mee over een oplossing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endParaRPr lang="nl-NL" sz="9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sz="900" dirty="0"/>
          </a:p>
        </p:txBody>
      </p:sp>
      <p:sp>
        <p:nvSpPr>
          <p:cNvPr id="52" name="Tekstvak 51"/>
          <p:cNvSpPr txBox="1"/>
          <p:nvPr/>
        </p:nvSpPr>
        <p:spPr>
          <a:xfrm>
            <a:off x="9468171" y="2050292"/>
            <a:ext cx="179807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Wij leggen de (wettelijk) vastgestelde sancties op en kunnen deze uitleggen </a:t>
            </a:r>
          </a:p>
          <a:p>
            <a:pPr marL="261938" indent="-171450">
              <a:buClr>
                <a:schemeClr val="bg1"/>
              </a:buClr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Wij houden samen met u de kosten voor het waarborgen van een veilige en leefbare omgeving laag</a:t>
            </a:r>
          </a:p>
        </p:txBody>
      </p:sp>
      <p:sp>
        <p:nvSpPr>
          <p:cNvPr id="54" name="Tekstvak 53"/>
          <p:cNvSpPr txBox="1"/>
          <p:nvPr/>
        </p:nvSpPr>
        <p:spPr>
          <a:xfrm>
            <a:off x="804731" y="3809363"/>
            <a:ext cx="17603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Aanvragen worden waar mogelijk digitaal gedaan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Als aanvrager dit niet digitaal kan, is er de mogelijkheid om op een van onze locaties hierbij te ondersteunen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dirty="0"/>
          </a:p>
        </p:txBody>
      </p:sp>
      <p:sp>
        <p:nvSpPr>
          <p:cNvPr id="55" name="Tekstvak 54"/>
          <p:cNvSpPr txBox="1"/>
          <p:nvPr/>
        </p:nvSpPr>
        <p:spPr>
          <a:xfrm>
            <a:off x="3274078" y="6142656"/>
            <a:ext cx="9983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latin typeface="Arial" panose="020B0604020202020204" pitchFamily="34" charset="0"/>
                <a:cs typeface="Arial" panose="020B0604020202020204" pitchFamily="34" charset="0"/>
              </a:rPr>
              <a:t>Product</a:t>
            </a:r>
          </a:p>
        </p:txBody>
      </p:sp>
      <p:sp>
        <p:nvSpPr>
          <p:cNvPr id="56" name="Tekstvak 55"/>
          <p:cNvSpPr txBox="1"/>
          <p:nvPr/>
        </p:nvSpPr>
        <p:spPr>
          <a:xfrm>
            <a:off x="1574547" y="5409581"/>
            <a:ext cx="10752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latin typeface="Arial" panose="020B0604020202020204" pitchFamily="34" charset="0"/>
                <a:cs typeface="Arial" panose="020B0604020202020204" pitchFamily="34" charset="0"/>
              </a:rPr>
              <a:t>Plaats</a:t>
            </a:r>
          </a:p>
        </p:txBody>
      </p:sp>
      <p:sp>
        <p:nvSpPr>
          <p:cNvPr id="57" name="Tekstvak 56"/>
          <p:cNvSpPr txBox="1"/>
          <p:nvPr/>
        </p:nvSpPr>
        <p:spPr>
          <a:xfrm>
            <a:off x="9634655" y="5341511"/>
            <a:ext cx="9983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latin typeface="Arial" panose="020B0604020202020204" pitchFamily="34" charset="0"/>
                <a:cs typeface="Arial" panose="020B0604020202020204" pitchFamily="34" charset="0"/>
              </a:rPr>
              <a:t>Prijs</a:t>
            </a:r>
          </a:p>
        </p:txBody>
      </p:sp>
      <p:sp>
        <p:nvSpPr>
          <p:cNvPr id="58" name="Tekstvak 57"/>
          <p:cNvSpPr txBox="1"/>
          <p:nvPr/>
        </p:nvSpPr>
        <p:spPr>
          <a:xfrm>
            <a:off x="4408701" y="6338752"/>
            <a:ext cx="11945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latin typeface="Arial" panose="020B0604020202020204" pitchFamily="34" charset="0"/>
                <a:cs typeface="Arial" panose="020B0604020202020204" pitchFamily="34" charset="0"/>
              </a:rPr>
              <a:t>Promotie</a:t>
            </a:r>
          </a:p>
        </p:txBody>
      </p:sp>
      <p:sp>
        <p:nvSpPr>
          <p:cNvPr id="59" name="Tekstvak 58"/>
          <p:cNvSpPr txBox="1"/>
          <p:nvPr/>
        </p:nvSpPr>
        <p:spPr>
          <a:xfrm>
            <a:off x="6137593" y="6372677"/>
            <a:ext cx="9983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latin typeface="Arial" panose="020B0604020202020204" pitchFamily="34" charset="0"/>
                <a:cs typeface="Arial" panose="020B0604020202020204" pitchFamily="34" charset="0"/>
              </a:rPr>
              <a:t>Proces</a:t>
            </a:r>
          </a:p>
        </p:txBody>
      </p:sp>
      <p:sp>
        <p:nvSpPr>
          <p:cNvPr id="60" name="Tekstvak 59"/>
          <p:cNvSpPr txBox="1"/>
          <p:nvPr/>
        </p:nvSpPr>
        <p:spPr>
          <a:xfrm>
            <a:off x="7794325" y="6144180"/>
            <a:ext cx="10828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latin typeface="Arial" panose="020B0604020202020204" pitchFamily="34" charset="0"/>
                <a:cs typeface="Arial" panose="020B0604020202020204" pitchFamily="34" charset="0"/>
              </a:rPr>
              <a:t>Personeel</a:t>
            </a:r>
          </a:p>
        </p:txBody>
      </p:sp>
      <p:sp>
        <p:nvSpPr>
          <p:cNvPr id="67" name="Tekstvak 66"/>
          <p:cNvSpPr txBox="1"/>
          <p:nvPr/>
        </p:nvSpPr>
        <p:spPr>
          <a:xfrm>
            <a:off x="2542160" y="3825736"/>
            <a:ext cx="176035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Wij zorgen voor een veilig, schoon en leefbaar Lingewaard 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Wij hebben uitvoerbare beleidsregels, verordeningen en vergunningen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Overtredingen worden aangepakt; wij voorkomen, controleren en handhaven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We bieden maatwerk, waarbij willekeur wordt voorkomen </a:t>
            </a:r>
          </a:p>
          <a:p>
            <a:endParaRPr lang="nl-NL" dirty="0"/>
          </a:p>
        </p:txBody>
      </p:sp>
      <p:sp>
        <p:nvSpPr>
          <p:cNvPr id="68" name="Tekstvak 67"/>
          <p:cNvSpPr txBox="1"/>
          <p:nvPr/>
        </p:nvSpPr>
        <p:spPr>
          <a:xfrm>
            <a:off x="4287711" y="4312890"/>
            <a:ext cx="1798073" cy="206210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Informatie over wet- en regelgeving is actueel, duidelijk en vindbaar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We delen informatie over controle en handhaving (keten) (incl. opbrengsten)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Het is duidelijk wanneer er sprake is van een calamiteit en hoe wij hiernaar handelen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dirty="0"/>
          </a:p>
        </p:txBody>
      </p:sp>
      <p:sp>
        <p:nvSpPr>
          <p:cNvPr id="69" name="Tekstvak 68"/>
          <p:cNvSpPr txBox="1"/>
          <p:nvPr/>
        </p:nvSpPr>
        <p:spPr>
          <a:xfrm>
            <a:off x="5972618" y="4209801"/>
            <a:ext cx="1898664" cy="2308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latin typeface="Arial" panose="020B0604020202020204" pitchFamily="34" charset="0"/>
                <a:cs typeface="Arial" panose="020B0604020202020204" pitchFamily="34" charset="0"/>
              </a:rPr>
              <a:t>Wij controleren zowel periodiek als na meldingen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latin typeface="Arial" panose="020B0604020202020204" pitchFamily="34" charset="0"/>
                <a:cs typeface="Arial" panose="020B0604020202020204" pitchFamily="34" charset="0"/>
              </a:rPr>
              <a:t>Wij zorgen voor een dekkende bezetting; waar nodig 24 uur per dag beschikbaarheid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latin typeface="Arial" panose="020B0604020202020204" pitchFamily="34" charset="0"/>
                <a:cs typeface="Arial" panose="020B0604020202020204" pitchFamily="34" charset="0"/>
              </a:rPr>
              <a:t>Niet alles wordt gecontroleerd en gehandhaafd; we maken slim gebruik van beschikbare data en overige informatie om efficiënt te kunnen handhaven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latin typeface="Arial" panose="020B0604020202020204" pitchFamily="34" charset="0"/>
                <a:cs typeface="Arial" panose="020B0604020202020204" pitchFamily="34" charset="0"/>
              </a:rPr>
              <a:t>We willen handhaving voorkomen. We zetten in op preventie.</a:t>
            </a:r>
          </a:p>
        </p:txBody>
      </p:sp>
      <p:sp>
        <p:nvSpPr>
          <p:cNvPr id="70" name="Tekstvak 69"/>
          <p:cNvSpPr txBox="1"/>
          <p:nvPr/>
        </p:nvSpPr>
        <p:spPr>
          <a:xfrm>
            <a:off x="7695246" y="3718678"/>
            <a:ext cx="1948960" cy="2585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latin typeface="Arial" panose="020B0604020202020204" pitchFamily="34" charset="0"/>
                <a:cs typeface="Arial" panose="020B0604020202020204" pitchFamily="34" charset="0"/>
              </a:rPr>
              <a:t>Klantgerichte benadering; ook handhaven van wet- en regelgeving is dienstverlening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latin typeface="Arial" panose="020B0604020202020204" pitchFamily="34" charset="0"/>
                <a:cs typeface="Arial" panose="020B0604020202020204" pitchFamily="34" charset="0"/>
              </a:rPr>
              <a:t>We leggen wet-&amp; regelgeving begrijpelijk uit 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latin typeface="Arial" panose="020B0604020202020204" pitchFamily="34" charset="0"/>
                <a:cs typeface="Arial" panose="020B0604020202020204" pitchFamily="34" charset="0"/>
              </a:rPr>
              <a:t>We luisteren naar het verhaal en denken in de ‘geest van de wet’ in plaats van naar de ‘letter van de wet’ 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latin typeface="Arial" panose="020B0604020202020204" pitchFamily="34" charset="0"/>
                <a:cs typeface="Arial" panose="020B0604020202020204" pitchFamily="34" charset="0"/>
              </a:rPr>
              <a:t>Wij, als medewerkers, zijn ‘de ogen en oren van de gemeente’ en we handelen hiernaar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latin typeface="Arial" panose="020B0604020202020204" pitchFamily="34" charset="0"/>
                <a:cs typeface="Arial" panose="020B0604020202020204" pitchFamily="34" charset="0"/>
              </a:rPr>
              <a:t>Wij, als medewerkers, liggen vaak onder een vergrootglas en we houden daar rekening mee</a:t>
            </a:r>
          </a:p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900" dirty="0">
                <a:latin typeface="Arial" panose="020B0604020202020204" pitchFamily="34" charset="0"/>
                <a:cs typeface="Arial" panose="020B0604020202020204" pitchFamily="34" charset="0"/>
              </a:rPr>
              <a:t>Wij zijn gastheer/-vrouw</a:t>
            </a:r>
          </a:p>
        </p:txBody>
      </p:sp>
      <p:sp>
        <p:nvSpPr>
          <p:cNvPr id="71" name="Tekstvak 70"/>
          <p:cNvSpPr txBox="1"/>
          <p:nvPr/>
        </p:nvSpPr>
        <p:spPr>
          <a:xfrm>
            <a:off x="9530988" y="3828928"/>
            <a:ext cx="187356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171450">
              <a:buSzPct val="120000"/>
              <a:buFont typeface="Wingdings" panose="05000000000000000000" pitchFamily="2" charset="2"/>
              <a:buChar char="Ø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De lasten voor het controleren en handhaven zijn in balans met de baten (financieel en maatschappelijk)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5357617" y="3088641"/>
            <a:ext cx="1880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Kernwaarden: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6897E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Toezichtformule </a:t>
            </a:r>
            <a:r>
              <a:rPr lang="mr-IN" b="1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 Alert &amp; rechtvaardig</a:t>
            </a:r>
          </a:p>
        </p:txBody>
      </p:sp>
    </p:spTree>
    <p:extLst>
      <p:ext uri="{BB962C8B-B14F-4D97-AF65-F5344CB8AC3E}">
        <p14:creationId xmlns:p14="http://schemas.microsoft.com/office/powerpoint/2010/main" val="55151221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2064</Words>
  <Application>Microsoft Office PowerPoint</Application>
  <PresentationFormat>Breedbeeld</PresentationFormat>
  <Paragraphs>332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Gemeente 's-Hertogenbosch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Sumaya Welbie</dc:creator>
  <cp:lastModifiedBy>Lesley Brehm</cp:lastModifiedBy>
  <cp:revision>146</cp:revision>
  <cp:lastPrinted>2020-03-09T09:14:08Z</cp:lastPrinted>
  <dcterms:created xsi:type="dcterms:W3CDTF">2019-12-06T15:10:41Z</dcterms:created>
  <dcterms:modified xsi:type="dcterms:W3CDTF">2022-02-08T13:39:59Z</dcterms:modified>
</cp:coreProperties>
</file>