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31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313" r:id="rId21"/>
    <p:sldId id="275" r:id="rId22"/>
    <p:sldId id="276" r:id="rId23"/>
    <p:sldId id="277" r:id="rId24"/>
    <p:sldId id="278" r:id="rId25"/>
    <p:sldId id="279" r:id="rId26"/>
    <p:sldId id="280" r:id="rId27"/>
    <p:sldId id="282" r:id="rId28"/>
    <p:sldId id="284" r:id="rId29"/>
    <p:sldId id="285" r:id="rId30"/>
    <p:sldId id="286" r:id="rId31"/>
    <p:sldId id="287" r:id="rId32"/>
    <p:sldId id="288" r:id="rId33"/>
    <p:sldId id="314" r:id="rId34"/>
    <p:sldId id="289" r:id="rId35"/>
    <p:sldId id="291" r:id="rId36"/>
    <p:sldId id="292" r:id="rId37"/>
    <p:sldId id="293" r:id="rId38"/>
    <p:sldId id="295" r:id="rId39"/>
    <p:sldId id="296" r:id="rId40"/>
    <p:sldId id="297" r:id="rId41"/>
    <p:sldId id="298" r:id="rId42"/>
    <p:sldId id="299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9543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met verbinding naar het thema Haal energie uit verandering. Zeg: ik ga het vandaag niet hebben over AI als doel, maar over hoe we AI kunnen gebruiken om werk beter te maken.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Framing: de dag gaat over energie uit verandering. AI is een concrete verandering, maar de vraag is hoe mensen ermee kunnen blijven werken met vertrouwen en vakmanschap.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Framing: de dag gaat over energie uit verandering. AI is een concrete verandering, maar de vraag is hoe mensen ermee kunnen blijven werken met vertrouwen en vakmanschap.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Geef structuur voor de online kijker. Duidelijk, compact, laatste keynote van de dag.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Stel de vraag aan zaal en online. Handen of chat. Laat herkenning ontstaan.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Gebruik één interactief moment. Zeg na de uitslag: dit is precies waarom er niet één verhaal over AI bestaat.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Dit sluit aan op de briefing: deelnemers verschillen sterk in kennis, gebruik en houding tegenover AI.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Valideer alle groepen: AI-onervaren deelnemers, voorlopers, sceptici en mensen die al verandermoe zijn.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Zet psychologische veiligheid neer. Dit is voor A&amp;O belangrijk: positief, maar niet naïef.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Korte reset. Niet te technisch. Het doel is begrip en realisme.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 de technologie praktisch uit zonder hype.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Belangrijk om angst te dempen en tegelijk urgentie te houden.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Maak AI concreet in de werkdag van een beleidsmedewerker, HR-adviseur, KCC-medewerker of leidinggevende.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Geen live toolrisico nemen. Gebruik een conceptuele demo in slides: 45 minuten naar 4 minuten.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Hier mag verwondering ontstaan. Laat dit niet technisch worden.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Zeg: AI is hier geen besluitvormer, maar een eerste ordenaar en sparringpartner.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Dit is de brug naar menselijke waarde.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Pauze. Deze slide zet de kernparadox klaar.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Laat deze vraag vallen. Dit is een van de belangrijkste momenten voor zowel medewerkers als managers.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Dit is de intellectuele kern. Laat stilte vallen. Dit moet blijven hangen bij gemeenten als potentiële opdrachtgever.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Dit is de intellectuele kern. Laat stilte vallen. Dit moet blijven hangen bij gemeenten als potentiële opdrachtgever.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Eenvoudige bestuurlijke samenvatting.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Signature thesis. Dit versterkt jouw personal brand.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Dit is de slide die individuele gemeenten kan laten denken: dit gesprek moeten wij intern voeren.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opnieuw concreet maken.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Voorbeeld 1. Maak het herkenbaar voor kantoorambtenaren.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Voorbeeld 3. Subtiele brug naar toekomstige A&amp;O Gesprekscoach zonder productpitch.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Persoonlijk moment. Laat online en zaal letterlijk meedoen.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Eerste vraag van het persoonlijke model.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Tweede vraag.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Derde vraag. Dit is jouw eindformule.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Zet het onderscheid helder neer.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Zet het onderscheid helder neer.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Zeer sterke zin voor het publiek en jouw merk.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Geef voorbeeld: notulen, eerste tekst, samenvatting, informatie ordenen.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Veiligheid expliciet benoemen.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stap van individueel gebruik naar werkontwerp.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brug naar leidinggevendencoach en Eisend Helpen, zonder verkoop.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Maak het teamgericht: gemeenten krijgen zo een gespreksthema voor vervolgopdrachten.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Dit legt de organisatorische opgave neer.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Subtiele legitimatie van de rol van A&amp;O: sectorbreed leren en verbinden, zonder pitch.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Koppel Safari aan vervolgbeweging. Niet commercieel.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Finale in drie kernboodschappen.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Eerste kernboodschap.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Tweede kernboodschap.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Derde kernboodschap: onderscheidend en memorabel.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Voor het bestuurlijke publiek en potentiële opdrachtgevers.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Laat landen.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Publieke waarde plus medewerkerswaarde.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Laatste praktische anker.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Slot. Stop na deze slide. Laat applaus of dagvoorzitter het moment overnemen.
[Sources]
- Briefing en notulen Safari Meeting 25 augustus 2026, aangeleverd door A&amp;O fonds Gemeenten.
- Programma Safari V2, aangeleverd door A&amp;O fonds Gemeenten.
- Illustratieve beelden zijn AI-gegenereerd voor deze conceptpresentatie.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bright_modern_office_meeting_room_scene_overall_batch_1.png"/>
          <p:cNvPicPr>
            <a:picLocks noChangeAspect="1"/>
          </p:cNvPicPr>
          <p:nvPr/>
        </p:nvPicPr>
        <p:blipFill>
          <a:blip r:embed="rId3"/>
          <a:srcRect l="27552" r="27552"/>
          <a:stretch/>
        </p:blipFill>
        <p:spPr>
          <a:xfrm>
            <a:off x="6720840" y="0"/>
            <a:ext cx="54708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720840" cy="6858000"/>
          </a:xfrm>
          <a:prstGeom prst="rect">
            <a:avLst/>
          </a:prstGeom>
          <a:solidFill>
            <a:srgbClr val="10253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Text 1"/>
          <p:cNvSpPr/>
          <p:nvPr/>
        </p:nvSpPr>
        <p:spPr>
          <a:xfrm>
            <a:off x="640080" y="1051560"/>
            <a:ext cx="5669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Maak werk</a:t>
            </a:r>
            <a:endParaRPr lang="en-US" sz="4800" dirty="0"/>
          </a:p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niet alleen sneller.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640080" y="274320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4C9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Maak het beter.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658368" y="3749040"/>
            <a:ext cx="5303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E8F1F2"/>
                </a:solidFill>
              </a:rPr>
              <a:t>Hoe </a:t>
            </a:r>
            <a:r>
              <a:rPr lang="nl-NL" sz="2000" dirty="0">
                <a:solidFill>
                  <a:srgbClr val="E8F1F2"/>
                </a:solidFill>
              </a:rPr>
              <a:t>houdt je regie in een wereld die steeds sneller verandert. 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58368" y="571500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4C95D"/>
                </a:solidFill>
              </a:rPr>
              <a:t>Safari 2026 · A&amp;O fonds Gemeenten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58368" y="603504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</a:rPr>
              <a:t>Marc van der Hoek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Niet nóg een AI-verhaal.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18212B"/>
                </a:solidFill>
              </a:rPr>
              <a:t>Wel een verhaal over werk, mensen en regie.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Er verandert nogal wat</a:t>
            </a: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.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2300" dirty="0">
                <a:solidFill>
                  <a:srgbClr val="18212B"/>
                </a:solidFill>
              </a:rPr>
              <a:t>En ondertussen moet het werk gewoon doorgaan.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50" dirty="0"/>
          </a:p>
        </p:txBody>
      </p:sp>
    </p:spTree>
    <p:extLst>
      <p:ext uri="{BB962C8B-B14F-4D97-AF65-F5344CB8AC3E}">
        <p14:creationId xmlns:p14="http://schemas.microsoft.com/office/powerpoint/2010/main" val="429856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594360" y="1097280"/>
            <a:ext cx="1088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Vandaag in drie vragen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621792" y="2788920"/>
            <a:ext cx="9966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1. Wat verandert er echt?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2. Wa</a:t>
            </a:r>
            <a:r>
              <a:rPr lang="nl-NL" sz="2200" dirty="0">
                <a:solidFill>
                  <a:srgbClr val="18212B"/>
                </a:solidFill>
              </a:rPr>
              <a:t>t doen we met de tijd die AI ons oplevert</a:t>
            </a:r>
            <a:r>
              <a:rPr lang="en-US" sz="2200" dirty="0">
                <a:solidFill>
                  <a:srgbClr val="18212B"/>
                </a:solidFill>
              </a:rPr>
              <a:t>?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3. </a:t>
            </a:r>
            <a:r>
              <a:rPr lang="nl-NL" sz="2200" dirty="0">
                <a:solidFill>
                  <a:srgbClr val="18212B"/>
                </a:solidFill>
              </a:rPr>
              <a:t>Hoe maken we ons werk daardoor beter</a:t>
            </a:r>
            <a:r>
              <a:rPr lang="en-US" sz="2200" dirty="0">
                <a:solidFill>
                  <a:srgbClr val="18212B"/>
                </a:solidFill>
              </a:rPr>
              <a:t>?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Even eerlijk.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DDE8EA"/>
                </a:solidFill>
              </a:rPr>
              <a:t>Wie heeft het gevoel dat het werk de afgelopen jaren eenvoudiger is geworden?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621792" y="713232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F8E82"/>
                </a:solidFill>
              </a:rPr>
              <a:t>PUBLIEKSRESET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594360" y="1097280"/>
            <a:ext cx="1088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nl-NL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(C</a:t>
            </a:r>
            <a:r>
              <a:rPr lang="en-US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hat</a:t>
            </a:r>
            <a:r>
              <a:rPr lang="nl-NL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)</a:t>
            </a:r>
            <a:r>
              <a:rPr lang="en-US" sz="4200" b="1" dirty="0" err="1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vraag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21792" y="2788920"/>
            <a:ext cx="9966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Wat doet AI op dit moment vooral met jouw werk?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A. Maakt het makkelijker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B. Maakt het ingewikkelder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C. Allebei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D. Nog vrijwel niets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E. Geen idee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594360" y="68580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 veel mensen ervaren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22960" y="169164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15B4A"/>
                </a:solidFill>
              </a:rPr>
              <a:t>Er komt steeds meer bij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2240280"/>
            <a:ext cx="480060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400" dirty="0">
                <a:solidFill>
                  <a:srgbClr val="18212B"/>
                </a:solidFill>
              </a:rPr>
              <a:t>systemen</a:t>
            </a:r>
            <a:endParaRPr lang="en-US" sz="2400" dirty="0"/>
          </a:p>
          <a:p>
            <a:r>
              <a:rPr lang="en-US" sz="2400" dirty="0">
                <a:solidFill>
                  <a:srgbClr val="18212B"/>
                </a:solidFill>
              </a:rPr>
              <a:t>informatie</a:t>
            </a:r>
            <a:endParaRPr lang="en-US" sz="2400" dirty="0"/>
          </a:p>
          <a:p>
            <a:r>
              <a:rPr lang="en-US" sz="2400" dirty="0">
                <a:solidFill>
                  <a:srgbClr val="18212B"/>
                </a:solidFill>
              </a:rPr>
              <a:t>berichten</a:t>
            </a:r>
            <a:endParaRPr lang="en-US" sz="2400" dirty="0"/>
          </a:p>
          <a:p>
            <a:r>
              <a:rPr lang="en-US" sz="2400" dirty="0">
                <a:solidFill>
                  <a:srgbClr val="18212B"/>
                </a:solidFill>
              </a:rPr>
              <a:t>overleggen</a:t>
            </a:r>
            <a:endParaRPr lang="en-US" sz="2400" dirty="0"/>
          </a:p>
          <a:p>
            <a:r>
              <a:rPr lang="en-US" sz="2400" dirty="0">
                <a:solidFill>
                  <a:srgbClr val="18212B"/>
                </a:solidFill>
              </a:rPr>
              <a:t>verwachtingen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089904" y="1600200"/>
            <a:ext cx="0" cy="3611880"/>
          </a:xfrm>
          <a:prstGeom prst="line">
            <a:avLst/>
          </a:prstGeom>
          <a:noFill/>
          <a:ln w="12700">
            <a:solidFill>
              <a:srgbClr val="E8E0D1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 5"/>
          <p:cNvSpPr/>
          <p:nvPr/>
        </p:nvSpPr>
        <p:spPr>
          <a:xfrm>
            <a:off x="6583680" y="169164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F8E82"/>
                </a:solidFill>
              </a:rPr>
              <a:t>En nu ook AI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583680" y="2240280"/>
            <a:ext cx="4800600" cy="15487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400" dirty="0">
                <a:solidFill>
                  <a:srgbClr val="18212B"/>
                </a:solidFill>
              </a:rPr>
              <a:t>nieuwe </a:t>
            </a:r>
            <a:r>
              <a:rPr lang="nl-NL" sz="2400" dirty="0">
                <a:solidFill>
                  <a:srgbClr val="18212B"/>
                </a:solidFill>
              </a:rPr>
              <a:t>mogelijkheden</a:t>
            </a:r>
            <a:endParaRPr lang="en-US" sz="2400" dirty="0"/>
          </a:p>
          <a:p>
            <a:r>
              <a:rPr lang="en-US" sz="2400" dirty="0">
                <a:solidFill>
                  <a:srgbClr val="18212B"/>
                </a:solidFill>
              </a:rPr>
              <a:t>nieuwe vragen</a:t>
            </a:r>
            <a:endParaRPr lang="en-US" sz="2400" dirty="0"/>
          </a:p>
          <a:p>
            <a:r>
              <a:rPr lang="en-US" sz="2400" dirty="0">
                <a:solidFill>
                  <a:srgbClr val="18212B"/>
                </a:solidFill>
              </a:rPr>
              <a:t>nieuwe </a:t>
            </a:r>
            <a:r>
              <a:rPr lang="nl-NL" sz="2400" dirty="0">
                <a:solidFill>
                  <a:srgbClr val="18212B"/>
                </a:solidFill>
              </a:rPr>
              <a:t>verwachtingen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Drie startposities in één organisatie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77240" y="1828800"/>
            <a:ext cx="338328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 w="12700">
            <a:solidFill>
              <a:srgbClr val="E7DED0"/>
            </a:solidFill>
            <a:prstDash val="solid"/>
          </a:ln>
          <a:effectLst>
            <a:outerShdw blurRad="127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5" name="Text 3"/>
          <p:cNvSpPr/>
          <p:nvPr/>
        </p:nvSpPr>
        <p:spPr>
          <a:xfrm>
            <a:off x="941832" y="1993392"/>
            <a:ext cx="3054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2F8E82"/>
                </a:solidFill>
              </a:rPr>
              <a:t>Voorlopers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941832" y="2487168"/>
            <a:ext cx="305409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8212B"/>
                </a:solidFill>
              </a:rPr>
              <a:t>“Laat mij experimenteren.”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4407408" y="1828800"/>
            <a:ext cx="338328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 w="12700">
            <a:solidFill>
              <a:srgbClr val="E7DED0"/>
            </a:solidFill>
            <a:prstDash val="solid"/>
          </a:ln>
          <a:effectLst>
            <a:outerShdw blurRad="127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8" name="Text 6"/>
          <p:cNvSpPr/>
          <p:nvPr/>
        </p:nvSpPr>
        <p:spPr>
          <a:xfrm>
            <a:off x="4572000" y="1993392"/>
            <a:ext cx="3054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F4C95D"/>
                </a:solidFill>
              </a:rPr>
              <a:t>Voorzichtigen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4572000" y="2487168"/>
            <a:ext cx="305409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8212B"/>
                </a:solidFill>
              </a:rPr>
              <a:t>“Wat betekent dit voor mijn werk?”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8037576" y="1828800"/>
            <a:ext cx="338328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 w="12700">
            <a:solidFill>
              <a:srgbClr val="E7DED0"/>
            </a:solidFill>
            <a:prstDash val="solid"/>
          </a:ln>
          <a:effectLst>
            <a:outerShdw blurRad="127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11" name="Text 9"/>
          <p:cNvSpPr/>
          <p:nvPr/>
        </p:nvSpPr>
        <p:spPr>
          <a:xfrm>
            <a:off x="8202168" y="1993392"/>
            <a:ext cx="3054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E15B4A"/>
                </a:solidFill>
              </a:rPr>
              <a:t>Vermoeiden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8202168" y="2487168"/>
            <a:ext cx="3054096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8212B"/>
                </a:solidFill>
              </a:rPr>
              <a:t>“Moet ik hier óók nog iets mee?”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914400" y="4983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F8E82"/>
                </a:solidFill>
              </a:rPr>
              <a:t>Een goed veranderverhaal neemt ze alle drie serieus.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16" name="Text 13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Mensen zijn niet tegen verandering.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18212B"/>
                </a:solidFill>
              </a:rPr>
              <a:t>Ze zijn tegen verandering die hen onzeker maakt, overvraagt of niet helpt.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Feit. Fictie. Kans.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300" dirty="0">
                <a:solidFill>
                  <a:srgbClr val="DDE8EA"/>
                </a:solidFill>
              </a:rPr>
              <a:t>Drie minuten om AI even op zijn plek te zetten.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594360" y="68580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 AI wel en niet is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22960" y="169164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15B4A"/>
                </a:solidFill>
              </a:rPr>
              <a:t>Niet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22960" y="2240280"/>
            <a:ext cx="480060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400" dirty="0">
                <a:solidFill>
                  <a:srgbClr val="18212B"/>
                </a:solidFill>
              </a:rPr>
              <a:t>magisch</a:t>
            </a:r>
            <a:endParaRPr lang="en-US" sz="2400" dirty="0"/>
          </a:p>
          <a:p>
            <a:r>
              <a:rPr lang="en-US" sz="2400" dirty="0">
                <a:solidFill>
                  <a:srgbClr val="18212B"/>
                </a:solidFill>
              </a:rPr>
              <a:t>altijd juist</a:t>
            </a:r>
            <a:endParaRPr lang="en-US" sz="2400" dirty="0"/>
          </a:p>
          <a:p>
            <a:r>
              <a:rPr lang="en-US" sz="2400" dirty="0">
                <a:solidFill>
                  <a:srgbClr val="18212B"/>
                </a:solidFill>
              </a:rPr>
              <a:t>een vervanging van </a:t>
            </a:r>
            <a:r>
              <a:rPr lang="nl-NL" sz="2400" dirty="0">
                <a:solidFill>
                  <a:srgbClr val="18212B"/>
                </a:solidFill>
              </a:rPr>
              <a:t>menselijk </a:t>
            </a:r>
            <a:r>
              <a:rPr lang="en-US" sz="2400" dirty="0" err="1">
                <a:solidFill>
                  <a:srgbClr val="18212B"/>
                </a:solidFill>
              </a:rPr>
              <a:t>oordeel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089904" y="1600200"/>
            <a:ext cx="0" cy="3611880"/>
          </a:xfrm>
          <a:prstGeom prst="line">
            <a:avLst/>
          </a:prstGeom>
          <a:noFill/>
          <a:ln w="12700">
            <a:solidFill>
              <a:srgbClr val="E8E0D1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 5"/>
          <p:cNvSpPr/>
          <p:nvPr/>
        </p:nvSpPr>
        <p:spPr>
          <a:xfrm>
            <a:off x="6583680" y="169164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F8E82"/>
                </a:solidFill>
              </a:rPr>
              <a:t>Wel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583680" y="2240280"/>
            <a:ext cx="480060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400" dirty="0" err="1">
                <a:solidFill>
                  <a:srgbClr val="18212B"/>
                </a:solidFill>
              </a:rPr>
              <a:t>een</a:t>
            </a:r>
            <a:r>
              <a:rPr lang="en-US" sz="2400" dirty="0">
                <a:solidFill>
                  <a:srgbClr val="18212B"/>
                </a:solidFill>
              </a:rPr>
              <a:t> </a:t>
            </a:r>
            <a:r>
              <a:rPr lang="en-US" sz="2400" dirty="0" err="1">
                <a:solidFill>
                  <a:srgbClr val="18212B"/>
                </a:solidFill>
              </a:rPr>
              <a:t>versneller</a:t>
            </a:r>
            <a:r>
              <a:rPr lang="en-US" sz="2400" dirty="0">
                <a:solidFill>
                  <a:srgbClr val="18212B"/>
                </a:solidFill>
              </a:rPr>
              <a:t> van taken</a:t>
            </a:r>
            <a:endParaRPr lang="nl-NL" sz="2400" dirty="0">
              <a:solidFill>
                <a:srgbClr val="18212B"/>
              </a:solidFill>
            </a:endParaRPr>
          </a:p>
          <a:p>
            <a:r>
              <a:rPr lang="en-US" sz="2400" dirty="0" err="1">
                <a:solidFill>
                  <a:srgbClr val="18212B"/>
                </a:solidFill>
              </a:rPr>
              <a:t>een</a:t>
            </a:r>
            <a:r>
              <a:rPr lang="en-US" sz="2400" dirty="0">
                <a:solidFill>
                  <a:srgbClr val="18212B"/>
                </a:solidFill>
              </a:rPr>
              <a:t> taal- en </a:t>
            </a:r>
            <a:r>
              <a:rPr lang="en-US" sz="2400" dirty="0" err="1">
                <a:solidFill>
                  <a:srgbClr val="18212B"/>
                </a:solidFill>
              </a:rPr>
              <a:t>denkpartner</a:t>
            </a:r>
            <a:endParaRPr lang="en-US" sz="2400" dirty="0"/>
          </a:p>
          <a:p>
            <a:r>
              <a:rPr lang="en-US" sz="2400" dirty="0">
                <a:solidFill>
                  <a:srgbClr val="18212B"/>
                </a:solidFill>
              </a:rPr>
              <a:t>een aanleiding om werk </a:t>
            </a:r>
            <a:r>
              <a:rPr lang="nl-NL" sz="2400" dirty="0">
                <a:solidFill>
                  <a:srgbClr val="18212B"/>
                </a:solidFill>
              </a:rPr>
              <a:t>opnieuw te bekijken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verandert meestal niet eerst je baan.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300" dirty="0">
                <a:solidFill>
                  <a:srgbClr val="18212B"/>
                </a:solidFill>
              </a:rPr>
              <a:t>AI verandert eerst onderdelen van je werk: taken, informatie, besluiten en samenwerking.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nl-NL" sz="3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Een</a:t>
            </a:r>
            <a:r>
              <a:rPr lang="en-US" sz="3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werkdag bestaat uit honderden kleine taken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822960" y="1737360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lezen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3566160" y="1737360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schrijven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309360" y="1737360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zoeken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052560" y="1737360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samenvatten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22960" y="239572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afstemmen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566160" y="239572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controleren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309360" y="239572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uitleggen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9052560" y="2395728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formuleren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22960" y="3054096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plannen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3054096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vragen beantwoorden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052560" y="3054096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besluiten voorbereiden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309360" y="3040527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rapporteren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22960" y="3712464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8212B"/>
                </a:solidFill>
              </a:rPr>
              <a:t>luisteren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22960" y="48920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15B4A"/>
                </a:solidFill>
              </a:rPr>
              <a:t>AI raakt vooral die microtaken.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6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621792" y="713232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F8E82"/>
                </a:solidFill>
              </a:rPr>
              <a:t>VAN ABSTRACT NAAR HERKENBAAR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594360" y="1097280"/>
            <a:ext cx="1088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 err="1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Een</a:t>
            </a:r>
            <a:r>
              <a:rPr lang="en-US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4200" b="1" dirty="0" err="1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concre</a:t>
            </a:r>
            <a:r>
              <a:rPr lang="nl-NL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et voorbeeld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21792" y="2788920"/>
            <a:ext cx="9966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Stel: je moet een korte notitie voorbereiden over werkdruk in je team of afdeling.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Normaal: informatie zoeken, ordenen, samenvatten, eerste opzet maken.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6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45 minuten → 4 minuten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5400" b="1" dirty="0">
                <a:solidFill>
                  <a:srgbClr val="DDE8EA"/>
                </a:solidFill>
              </a:rPr>
              <a:t>41 gewonnen minuten</a:t>
            </a:r>
            <a:endParaRPr lang="en-US" sz="5400" b="1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6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621792" y="713232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F8E82"/>
                </a:solidFill>
              </a:rPr>
              <a:t>VOORBEELD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594360" y="1097280"/>
            <a:ext cx="1088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kan het eerste werk doen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21792" y="2788920"/>
            <a:ext cx="9966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• kernpunten ordenen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• blinde vlekken noemen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• eerste concept </a:t>
            </a:r>
            <a:r>
              <a:rPr lang="en-US" sz="2200" dirty="0" err="1">
                <a:solidFill>
                  <a:srgbClr val="18212B"/>
                </a:solidFill>
              </a:rPr>
              <a:t>schrijven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• vragen voor overleg formuleren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6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621792" y="713232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F8E82"/>
                </a:solidFill>
              </a:rPr>
              <a:t>DE MENSELIJKE TOETS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594360" y="1097280"/>
            <a:ext cx="1088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Daarna begint menselijk werk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21792" y="2788920"/>
            <a:ext cx="9966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• klopt dit in onze context?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• missen we belangen of </a:t>
            </a:r>
            <a:r>
              <a:rPr lang="en-US" sz="2200" dirty="0" err="1">
                <a:solidFill>
                  <a:srgbClr val="18212B"/>
                </a:solidFill>
              </a:rPr>
              <a:t>inwonersperspectief</a:t>
            </a:r>
            <a:r>
              <a:rPr lang="en-US" sz="2200" dirty="0">
                <a:solidFill>
                  <a:srgbClr val="18212B"/>
                </a:solidFill>
              </a:rPr>
              <a:t>?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• welke waarden spelen mee?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18212B"/>
                </a:solidFill>
              </a:rPr>
              <a:t>• welke keuze nemen wij zelf?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6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 hebben 41 minuten gewonnen.</a:t>
            </a:r>
            <a:endParaRPr lang="en-US" sz="54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6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 gaan we met die 41 minuten doen?</a:t>
            </a:r>
            <a:endParaRPr lang="en-US" sz="5600" dirty="0"/>
          </a:p>
        </p:txBody>
      </p:sp>
      <p:sp>
        <p:nvSpPr>
          <p:cNvPr id="5" name="Text 2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6" name="Text 3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6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0058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Meer snelheid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11880" y="987552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4C95D"/>
                </a:solidFill>
              </a:rPr>
              <a:t>+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251960" y="100584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oud werkontwerp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909560" y="987552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4C95D"/>
                </a:solidFill>
              </a:rPr>
              <a:t>=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549640" y="100584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15B4A"/>
                </a:solidFill>
              </a:rPr>
              <a:t>meer druk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650" dirty="0"/>
          </a:p>
        </p:txBody>
      </p:sp>
    </p:spTree>
    <p:extLst>
      <p:ext uri="{BB962C8B-B14F-4D97-AF65-F5344CB8AC3E}">
        <p14:creationId xmlns:p14="http://schemas.microsoft.com/office/powerpoint/2010/main" val="2801968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19288" y="10058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Meer snelheid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3611880" y="987552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4C95D"/>
                </a:solidFill>
              </a:rPr>
              <a:t>+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157496" y="100584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oud werkontwerp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048895" y="99804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4C95D"/>
                </a:solidFill>
              </a:rPr>
              <a:t>=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7688975" y="1016336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E15B4A"/>
                </a:solidFill>
              </a:rPr>
              <a:t>meer druk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914400" y="2788920"/>
            <a:ext cx="10332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F1F2"/>
                </a:solidFill>
              </a:rPr>
              <a:t>Als AI werk sneller maakt, maar we het werk hetzelfde laten, vullen we de vrijgekomen ruimte vaak gewoon opnieuw.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097280" y="49834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4C95D"/>
                </a:solidFill>
              </a:rPr>
              <a:t>Dan wordt AI geen verlichting, maar versnelling van hetzelfde probleem.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6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Oud werk + AI = sneller oud werk.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dirty="0">
                <a:solidFill>
                  <a:srgbClr val="18212B"/>
                </a:solidFill>
              </a:rPr>
              <a:t>AI + herontwerp = beter werk.</a:t>
            </a:r>
            <a:endParaRPr lang="en-US" sz="54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6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belangrijkste uitdaging van het AI-tijdperk is niet technologisch.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DDE8EA"/>
                </a:solidFill>
              </a:rPr>
              <a:t>Ze is organisatorisch.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6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Waarom dit óók een organisatievraagstuk is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68680" y="2148840"/>
            <a:ext cx="1920240" cy="960120"/>
          </a:xfrm>
          <a:prstGeom prst="roundRect">
            <a:avLst>
              <a:gd name="adj" fmla="val 7619"/>
            </a:avLst>
          </a:prstGeom>
          <a:solidFill>
            <a:srgbClr val="D9EFEA"/>
          </a:solidFill>
          <a:ln w="12700">
            <a:solidFill>
              <a:srgbClr val="E7DED0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Text 3"/>
          <p:cNvSpPr/>
          <p:nvPr/>
        </p:nvSpPr>
        <p:spPr>
          <a:xfrm>
            <a:off x="802288" y="2359152"/>
            <a:ext cx="19202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18212B"/>
                </a:solidFill>
              </a:rPr>
              <a:t>Technologie verandert taken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788920" y="24505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67085"/>
                </a:solidFill>
              </a:rPr>
              <a:t>→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3108960" y="2148840"/>
            <a:ext cx="19202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7DED0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Text 6"/>
          <p:cNvSpPr/>
          <p:nvPr/>
        </p:nvSpPr>
        <p:spPr>
          <a:xfrm>
            <a:off x="3218688" y="2359152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18212B"/>
                </a:solidFill>
              </a:rPr>
              <a:t>Taken veranderen werk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029200" y="24505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67085"/>
                </a:solidFill>
              </a:rPr>
              <a:t>→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349240" y="2148840"/>
            <a:ext cx="19202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7DED0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Text 9"/>
          <p:cNvSpPr/>
          <p:nvPr/>
        </p:nvSpPr>
        <p:spPr>
          <a:xfrm>
            <a:off x="5458968" y="2359152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18212B"/>
                </a:solidFill>
              </a:rPr>
              <a:t>Werk verandert rollen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269480" y="24505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67085"/>
                </a:solidFill>
              </a:rPr>
              <a:t>→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589520" y="2148840"/>
            <a:ext cx="19202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7DED0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4" name="Text 12"/>
          <p:cNvSpPr/>
          <p:nvPr/>
        </p:nvSpPr>
        <p:spPr>
          <a:xfrm>
            <a:off x="7699248" y="2359152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18212B"/>
                </a:solidFill>
              </a:rPr>
              <a:t>Rollen veranderen samenwerking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509760" y="24505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667085"/>
                </a:solidFill>
              </a:rPr>
              <a:t>→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9829800" y="2148840"/>
            <a:ext cx="19202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E7DED0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7" name="Text 15"/>
          <p:cNvSpPr/>
          <p:nvPr/>
        </p:nvSpPr>
        <p:spPr>
          <a:xfrm>
            <a:off x="9803080" y="2359152"/>
            <a:ext cx="200477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F8E82"/>
                </a:solidFill>
              </a:rPr>
              <a:t>Samenwerking verandert organisaties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005840" y="4434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2F8E82"/>
                </a:solidFill>
              </a:rPr>
              <a:t>Daarom is AI-adoptie nooit alleen een IT-vraag.</a:t>
            </a:r>
            <a:endParaRPr lang="en-US" sz="3200" dirty="0"/>
          </a:p>
        </p:txBody>
      </p:sp>
      <p:sp>
        <p:nvSpPr>
          <p:cNvPr id="20" name="Text 17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6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621792" y="713232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F8E82"/>
                </a:solidFill>
              </a:rPr>
              <a:t>GEMEENTELIJKE PRAKTIJK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594360" y="1097280"/>
            <a:ext cx="1088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nl-NL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Hoe ziet dat er in gemeentelijk werk uit?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21792" y="2788920"/>
            <a:ext cx="9966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18212B"/>
                </a:solidFill>
              </a:rPr>
              <a:t>Niet futuristisch. Gewoon morgen op kantoor.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6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621792" y="713232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F8E82"/>
                </a:solidFill>
              </a:rPr>
              <a:t>NU → MET AI → MENSELIJK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097280"/>
            <a:ext cx="1088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Beleidsmedewerker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21792" y="2788920"/>
            <a:ext cx="9966960" cy="19342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8212B"/>
                </a:solidFill>
              </a:rPr>
              <a:t>NU: informatie verzamelen, stukken lezen, belangen </a:t>
            </a:r>
            <a:r>
              <a:rPr lang="en-US" sz="2400" dirty="0" err="1">
                <a:solidFill>
                  <a:srgbClr val="18212B"/>
                </a:solidFill>
              </a:rPr>
              <a:t>ordenen</a:t>
            </a:r>
            <a:r>
              <a:rPr lang="en-US" sz="2400" dirty="0">
                <a:solidFill>
                  <a:srgbClr val="18212B"/>
                </a:solidFill>
              </a:rPr>
              <a:t>.</a:t>
            </a:r>
            <a:endParaRPr lang="nl-NL" sz="2400" dirty="0">
              <a:solidFill>
                <a:srgbClr val="18212B"/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18212B"/>
                </a:solidFill>
              </a:rPr>
              <a:t>MET AI: eerste synthese, varianten, risico’s, conceptvragen.</a:t>
            </a:r>
            <a:endParaRPr lang="en-US" sz="2400" dirty="0"/>
          </a:p>
          <a:p>
            <a:pPr marL="0" indent="0">
              <a:buNone/>
            </a:pPr>
            <a:endParaRPr lang="nl-NL" sz="2400" dirty="0">
              <a:solidFill>
                <a:srgbClr val="18212B"/>
              </a:solidFill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rgbClr val="18212B"/>
                </a:solidFill>
              </a:rPr>
              <a:t>MENSELIJK</a:t>
            </a:r>
            <a:r>
              <a:rPr lang="en-US" sz="2400" dirty="0">
                <a:solidFill>
                  <a:srgbClr val="18212B"/>
                </a:solidFill>
              </a:rPr>
              <a:t>: waarden afwegen, context begrijpen, bestuurlijke sensitiviteit.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6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621792" y="713232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F8E82"/>
                </a:solidFill>
              </a:rPr>
              <a:t>NU → MET AI → MENSELIJK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94360" y="1097280"/>
            <a:ext cx="1088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Leidinggevende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21792" y="2788919"/>
            <a:ext cx="11301514" cy="203917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18212B"/>
                </a:solidFill>
              </a:rPr>
              <a:t>NU: lastige gesprekken voorbereiden tussen de bedrijven door.</a:t>
            </a:r>
            <a:endParaRPr lang="nl-NL" sz="2400" dirty="0">
              <a:solidFill>
                <a:srgbClr val="18212B"/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18212B"/>
                </a:solidFill>
              </a:rPr>
              <a:t>MET AI: situatie ordenen, vragen oefenen, valkuilen zien.</a:t>
            </a:r>
            <a:endParaRPr lang="en-US" sz="2400" dirty="0"/>
          </a:p>
          <a:p>
            <a:pPr marL="0" indent="0">
              <a:buNone/>
            </a:pPr>
            <a:endParaRPr lang="nl-NL" sz="2400" dirty="0">
              <a:solidFill>
                <a:srgbClr val="18212B"/>
              </a:solidFill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rgbClr val="18212B"/>
                </a:solidFill>
              </a:rPr>
              <a:t>MENSELIJK</a:t>
            </a:r>
            <a:r>
              <a:rPr lang="en-US" sz="2400" dirty="0">
                <a:solidFill>
                  <a:srgbClr val="18212B"/>
                </a:solidFill>
              </a:rPr>
              <a:t>: luisteren, vertrouwen, begrenzen, nabij zijn, verantwoordelijkheid nemen.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6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Denk aan je afgelopen werkweek.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DDE8EA"/>
                </a:solidFill>
              </a:rPr>
              <a:t>Kies één taak die terugkeert. Niet de grootste. Gewoon één herkenbare taak.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6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 kan hier weg?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18212B"/>
                </a:solidFill>
              </a:rPr>
              <a:t>Welke stap doen we alleen omdat het altijd zo ging?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6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 kan AI?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502920" y="3977640"/>
            <a:ext cx="10881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18212B"/>
                </a:solidFill>
              </a:rPr>
              <a:t>Welke stap kan AI voorbereiden, ordenen, samenvatten of versnellen?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6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 moet menselijk blijven?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612648" y="3977640"/>
            <a:ext cx="10652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18212B"/>
                </a:solidFill>
              </a:rPr>
              <a:t>Waar zijn oordeel, contact, vertrouwen of verantwoordelijkheid nodig?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6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594360" y="958695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</a:t>
            </a:r>
            <a:r>
              <a:rPr lang="nl-NL" sz="36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ls AI meer van het ‘doen’ ondersteunt…</a:t>
            </a:r>
          </a:p>
          <a:p>
            <a:pPr marL="0" indent="0">
              <a:buNone/>
            </a:pPr>
            <a:r>
              <a:rPr lang="nl-NL" sz="36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 wordt dan juist méér waard?</a:t>
            </a:r>
          </a:p>
        </p:txBody>
      </p:sp>
      <p:sp>
        <p:nvSpPr>
          <p:cNvPr id="5" name="Text 3"/>
          <p:cNvSpPr/>
          <p:nvPr/>
        </p:nvSpPr>
        <p:spPr>
          <a:xfrm>
            <a:off x="822960" y="2786065"/>
            <a:ext cx="480060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nl-NL" sz="2400" dirty="0">
                <a:solidFill>
                  <a:srgbClr val="18212B"/>
                </a:solidFill>
              </a:rPr>
              <a:t>Aandacht</a:t>
            </a:r>
          </a:p>
          <a:p>
            <a:r>
              <a:rPr lang="nl-NL" sz="2400" dirty="0">
                <a:solidFill>
                  <a:srgbClr val="18212B"/>
                </a:solidFill>
              </a:rPr>
              <a:t>Oordeel</a:t>
            </a:r>
          </a:p>
          <a:p>
            <a:r>
              <a:rPr lang="nl-NL" sz="2400" dirty="0">
                <a:solidFill>
                  <a:srgbClr val="18212B"/>
                </a:solidFill>
              </a:rPr>
              <a:t>Contact</a:t>
            </a:r>
          </a:p>
          <a:p>
            <a:r>
              <a:rPr lang="nl-NL" sz="2400" dirty="0">
                <a:solidFill>
                  <a:srgbClr val="18212B"/>
                </a:solidFill>
              </a:rPr>
              <a:t>Vertrouwen</a:t>
            </a:r>
          </a:p>
          <a:p>
            <a:r>
              <a:rPr lang="nl-NL" sz="2400" dirty="0">
                <a:solidFill>
                  <a:srgbClr val="18212B"/>
                </a:solidFill>
              </a:rPr>
              <a:t>Vakmanschap</a:t>
            </a:r>
          </a:p>
          <a:p>
            <a:r>
              <a:rPr lang="nl-NL" sz="2400" dirty="0">
                <a:solidFill>
                  <a:srgbClr val="18212B"/>
                </a:solidFill>
              </a:rPr>
              <a:t>Verantwoordelijkheid</a:t>
            </a:r>
          </a:p>
          <a:p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6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594360" y="958695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36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Mensgericht werken</a:t>
            </a:r>
          </a:p>
        </p:txBody>
      </p:sp>
      <p:sp>
        <p:nvSpPr>
          <p:cNvPr id="5" name="Text 3"/>
          <p:cNvSpPr/>
          <p:nvPr/>
        </p:nvSpPr>
        <p:spPr>
          <a:xfrm>
            <a:off x="822959" y="2786065"/>
            <a:ext cx="9253073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r>
              <a:rPr lang="nl-NL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We hebben werk lang vooral georganiseerd rond wat mensen dóén: taken uitvoeren, informatie verwerken, produceren. </a:t>
            </a:r>
          </a:p>
          <a:p>
            <a:endParaRPr lang="nl-NL" sz="2800" dirty="0">
              <a:solidFill>
                <a:srgbClr val="000000"/>
              </a:solidFill>
              <a:latin typeface="+mj-lt"/>
            </a:endParaRPr>
          </a:p>
          <a:p>
            <a:r>
              <a:rPr lang="nl-NL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Als technologie meer van dat ‘doen’ kan ondersteunen, wordt de vraag interessanter wat wij met de </a:t>
            </a:r>
            <a:r>
              <a:rPr lang="nl-NL" sz="2800" b="0" i="0" u="none" strike="noStrike" dirty="0">
                <a:solidFill>
                  <a:srgbClr val="000000"/>
                </a:solidFill>
                <a:effectLst/>
                <a:highlight>
                  <a:srgbClr val="808000"/>
                </a:highlight>
                <a:latin typeface="+mj-lt"/>
              </a:rPr>
              <a:t>menselijke ruimte</a:t>
            </a:r>
            <a:r>
              <a:rPr lang="nl-NL" sz="2800" b="0" i="0" u="none" strike="noStrike" dirty="0">
                <a:solidFill>
                  <a:srgbClr val="000000"/>
                </a:solidFill>
                <a:effectLst/>
                <a:latin typeface="+mj-lt"/>
              </a:rPr>
              <a:t> doen die daardoor ontstaat.</a:t>
            </a:r>
            <a:endParaRPr lang="en-US" sz="2800" dirty="0">
              <a:latin typeface="+mj-lt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650" dirty="0"/>
          </a:p>
        </p:txBody>
      </p:sp>
    </p:spTree>
    <p:extLst>
      <p:ext uri="{BB962C8B-B14F-4D97-AF65-F5344CB8AC3E}">
        <p14:creationId xmlns:p14="http://schemas.microsoft.com/office/powerpoint/2010/main" val="13226974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toekomst van werk is geen wedstrijd tussen mens en machine.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00" dirty="0">
                <a:solidFill>
                  <a:srgbClr val="DDE8EA"/>
                </a:solidFill>
              </a:rPr>
              <a:t>Het is een ontwerpvraag: </a:t>
            </a:r>
            <a:endParaRPr lang="nl-NL" sz="2800" dirty="0">
              <a:solidFill>
                <a:srgbClr val="DDE8EA"/>
              </a:solidFill>
            </a:endParaRPr>
          </a:p>
          <a:p>
            <a:pPr marL="0" indent="0" algn="l">
              <a:buNone/>
            </a:pPr>
            <a:r>
              <a:rPr lang="en-US" sz="2800" dirty="0">
                <a:solidFill>
                  <a:srgbClr val="DDE8EA"/>
                </a:solidFill>
              </a:rPr>
              <a:t>w</a:t>
            </a:r>
            <a:r>
              <a:rPr lang="nl-NL" sz="2800" dirty="0" err="1">
                <a:solidFill>
                  <a:srgbClr val="DDE8EA"/>
                </a:solidFill>
              </a:rPr>
              <a:t>aarvoor</a:t>
            </a:r>
            <a:r>
              <a:rPr lang="nl-NL" sz="2800" dirty="0">
                <a:solidFill>
                  <a:srgbClr val="DDE8EA"/>
                </a:solidFill>
              </a:rPr>
              <a:t> willen we mensen juist méér ruimte geven?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34</a:t>
            </a:r>
            <a:endParaRPr lang="en-US" sz="6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Kijk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612648" y="3977640"/>
            <a:ext cx="108173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rgbClr val="18212B"/>
                </a:solidFill>
              </a:rPr>
              <a:t>Welke taak </a:t>
            </a:r>
            <a:r>
              <a:rPr lang="en-US" sz="3200" dirty="0" err="1">
                <a:solidFill>
                  <a:srgbClr val="18212B"/>
                </a:solidFill>
              </a:rPr>
              <a:t>kost</a:t>
            </a:r>
            <a:r>
              <a:rPr lang="en-US" sz="3200" dirty="0">
                <a:solidFill>
                  <a:srgbClr val="18212B"/>
                </a:solidFill>
              </a:rPr>
              <a:t> </a:t>
            </a:r>
            <a:r>
              <a:rPr lang="nl-NL" sz="3200" dirty="0">
                <a:solidFill>
                  <a:srgbClr val="18212B"/>
                </a:solidFill>
              </a:rPr>
              <a:t>je</a:t>
            </a:r>
            <a:r>
              <a:rPr lang="en-US" sz="3200" dirty="0">
                <a:solidFill>
                  <a:srgbClr val="18212B"/>
                </a:solidFill>
              </a:rPr>
              <a:t> tijd, </a:t>
            </a:r>
            <a:r>
              <a:rPr lang="en-US" sz="3200" dirty="0" err="1">
                <a:solidFill>
                  <a:srgbClr val="18212B"/>
                </a:solidFill>
              </a:rPr>
              <a:t>maar</a:t>
            </a:r>
            <a:r>
              <a:rPr lang="en-US" sz="3200" dirty="0">
                <a:solidFill>
                  <a:srgbClr val="18212B"/>
                </a:solidFill>
              </a:rPr>
              <a:t> </a:t>
            </a:r>
            <a:r>
              <a:rPr lang="nl-NL" sz="3200" dirty="0">
                <a:solidFill>
                  <a:srgbClr val="18212B"/>
                </a:solidFill>
              </a:rPr>
              <a:t>vraagt </a:t>
            </a:r>
            <a:r>
              <a:rPr lang="en-US" sz="3200" dirty="0" err="1">
                <a:solidFill>
                  <a:srgbClr val="18212B"/>
                </a:solidFill>
              </a:rPr>
              <a:t>weinig</a:t>
            </a:r>
            <a:r>
              <a:rPr lang="en-US" sz="3200" dirty="0">
                <a:solidFill>
                  <a:srgbClr val="18212B"/>
                </a:solidFill>
              </a:rPr>
              <a:t> menselijke </a:t>
            </a:r>
            <a:r>
              <a:rPr lang="en-US" sz="3200" dirty="0" err="1">
                <a:solidFill>
                  <a:srgbClr val="18212B"/>
                </a:solidFill>
              </a:rPr>
              <a:t>waarde</a:t>
            </a:r>
            <a:r>
              <a:rPr lang="en-US" sz="3200" dirty="0">
                <a:solidFill>
                  <a:srgbClr val="18212B"/>
                </a:solidFill>
              </a:rPr>
              <a:t>?</a:t>
            </a:r>
            <a:endParaRPr lang="nl-NL" sz="3200" dirty="0">
              <a:solidFill>
                <a:srgbClr val="18212B"/>
              </a:solidFill>
            </a:endParaRPr>
          </a:p>
          <a:p>
            <a:pPr marL="0" indent="0" algn="ctr">
              <a:buNone/>
            </a:pPr>
            <a:endParaRPr lang="nl-NL" sz="3200" dirty="0">
              <a:solidFill>
                <a:srgbClr val="18212B"/>
              </a:solidFill>
            </a:endParaRPr>
          </a:p>
          <a:p>
            <a:pPr marL="0" indent="0" algn="ctr">
              <a:buNone/>
            </a:pPr>
            <a:r>
              <a:rPr lang="nl-NL" sz="3200" dirty="0">
                <a:solidFill>
                  <a:srgbClr val="18212B"/>
                </a:solidFill>
              </a:rPr>
              <a:t>Daar kan ruimte ontstaan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</a:t>
            </a:r>
            <a:endParaRPr lang="en-US" sz="6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Probeer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rgbClr val="18212B"/>
                </a:solidFill>
              </a:rPr>
              <a:t>Kies één veilige taak. Geen persoonsgegevens. Geen vertrouwelijke inhoud. Wel oefenen.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37</a:t>
            </a:r>
            <a:endParaRPr lang="en-US" sz="6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Herontwerp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3200" dirty="0" err="1">
                <a:solidFill>
                  <a:srgbClr val="18212B"/>
                </a:solidFill>
              </a:rPr>
              <a:t>Vraag</a:t>
            </a:r>
            <a:r>
              <a:rPr lang="en-US" sz="3200" dirty="0">
                <a:solidFill>
                  <a:srgbClr val="18212B"/>
                </a:solidFill>
              </a:rPr>
              <a:t> </a:t>
            </a:r>
            <a:r>
              <a:rPr lang="nl-NL" sz="3200" dirty="0">
                <a:solidFill>
                  <a:srgbClr val="18212B"/>
                </a:solidFill>
              </a:rPr>
              <a:t>daar</a:t>
            </a:r>
            <a:r>
              <a:rPr lang="en-US" sz="3200" dirty="0">
                <a:solidFill>
                  <a:srgbClr val="18212B"/>
                </a:solidFill>
              </a:rPr>
              <a:t>na </a:t>
            </a:r>
            <a:r>
              <a:rPr lang="nl-NL" sz="3200" dirty="0">
                <a:solidFill>
                  <a:srgbClr val="18212B"/>
                </a:solidFill>
              </a:rPr>
              <a:t>niet alleen: </a:t>
            </a:r>
          </a:p>
          <a:p>
            <a:pPr marL="0" indent="0" algn="ctr">
              <a:buNone/>
            </a:pPr>
            <a:r>
              <a:rPr lang="nl-NL" sz="3200" dirty="0">
                <a:solidFill>
                  <a:srgbClr val="18212B"/>
                </a:solidFill>
              </a:rPr>
              <a:t>“Hoeveel tijd heb ik gewonnen?”</a:t>
            </a:r>
          </a:p>
          <a:p>
            <a:pPr marL="0" indent="0" algn="ctr">
              <a:buNone/>
            </a:pPr>
            <a:endParaRPr lang="nl-NL" sz="3200" dirty="0">
              <a:solidFill>
                <a:srgbClr val="18212B"/>
              </a:solidFill>
            </a:endParaRPr>
          </a:p>
          <a:p>
            <a:pPr marL="0" indent="0" algn="ctr">
              <a:buNone/>
            </a:pPr>
            <a:r>
              <a:rPr lang="nl-NL" sz="3200" dirty="0">
                <a:solidFill>
                  <a:srgbClr val="18212B"/>
                </a:solidFill>
              </a:rPr>
              <a:t>Maar vooral:</a:t>
            </a:r>
          </a:p>
          <a:p>
            <a:pPr marL="0" indent="0" algn="ctr">
              <a:buNone/>
            </a:pPr>
            <a:r>
              <a:rPr lang="nl-NL" sz="3200" dirty="0">
                <a:solidFill>
                  <a:srgbClr val="18212B"/>
                </a:solidFill>
              </a:rPr>
              <a:t>“Waar wil ik die tijd aan besteden?”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38</a:t>
            </a:r>
            <a:endParaRPr lang="en-US" sz="6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621792" y="713232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F8E82"/>
                </a:solidFill>
              </a:rPr>
              <a:t>MAANDAG TOEPASBAAR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594360" y="1097280"/>
            <a:ext cx="1088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Voor </a:t>
            </a:r>
            <a:r>
              <a:rPr lang="en-US" sz="4200" b="1" dirty="0" err="1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leidinggevenden</a:t>
            </a:r>
            <a:endParaRPr lang="en-US" sz="4200" b="1" dirty="0">
              <a:solidFill>
                <a:srgbClr val="10253F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  <a:p>
            <a:pPr marL="0" indent="0">
              <a:buNone/>
            </a:pP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21792" y="3471151"/>
            <a:ext cx="9966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Gebruik AI niet om het moeilijke gesprek te vermijden.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Gebruik AI om het beter voor te bereiden.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Laat AI helpen met: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• feiten en aannames scheiden;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• een goede openingszin;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• betere vragen;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• valkuilen;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• vervolgafspraken.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</a:t>
            </a:r>
            <a:endParaRPr lang="en-US" sz="6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621792" y="713232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F8E82"/>
                </a:solidFill>
              </a:rPr>
              <a:t>MAANDAG TOEPASBAAR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594360" y="1097280"/>
            <a:ext cx="1088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Voor teams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21792" y="3334705"/>
            <a:ext cx="9966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Kies één terugkerende taak.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Vraag samen: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1. Wat kost ons </a:t>
            </a:r>
            <a:r>
              <a:rPr lang="nl-NL" sz="2800" dirty="0">
                <a:solidFill>
                  <a:srgbClr val="18212B"/>
                </a:solidFill>
              </a:rPr>
              <a:t>onnodig veel</a:t>
            </a:r>
            <a:r>
              <a:rPr lang="en-US" sz="2800" dirty="0">
                <a:solidFill>
                  <a:srgbClr val="18212B"/>
                </a:solidFill>
              </a:rPr>
              <a:t> tijd?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2. Wa</a:t>
            </a:r>
            <a:r>
              <a:rPr lang="nl-NL" sz="2800" dirty="0">
                <a:solidFill>
                  <a:srgbClr val="18212B"/>
                </a:solidFill>
              </a:rPr>
              <a:t>t kost ons energie?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8212B"/>
                </a:solidFill>
              </a:rPr>
              <a:t>3. </a:t>
            </a:r>
            <a:r>
              <a:rPr lang="nl-NL" sz="2800" dirty="0">
                <a:solidFill>
                  <a:srgbClr val="18212B"/>
                </a:solidFill>
              </a:rPr>
              <a:t>Waar willen we juist méér menselijke aandacht voor?</a:t>
            </a:r>
            <a:r>
              <a:rPr lang="en-US" sz="2800" dirty="0">
                <a:solidFill>
                  <a:srgbClr val="18212B"/>
                </a:solidFill>
              </a:rPr>
              <a:t> 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41</a:t>
            </a:r>
            <a:endParaRPr lang="en-US" sz="6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621792" y="713232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2F8E82"/>
                </a:solidFill>
              </a:rPr>
              <a:t>MAANDAG TOEPASBAAR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594360" y="1097280"/>
            <a:ext cx="10881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Voor organisaties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21792" y="2788920"/>
            <a:ext cx="9966960" cy="32042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dirty="0" err="1">
                <a:solidFill>
                  <a:srgbClr val="18212B"/>
                </a:solidFill>
              </a:rPr>
              <a:t>Maak</a:t>
            </a:r>
            <a:r>
              <a:rPr lang="en-US" sz="2800" dirty="0">
                <a:solidFill>
                  <a:srgbClr val="18212B"/>
                </a:solidFill>
              </a:rPr>
              <a:t> </a:t>
            </a:r>
            <a:r>
              <a:rPr lang="nl-NL" sz="2800" dirty="0">
                <a:solidFill>
                  <a:srgbClr val="18212B"/>
                </a:solidFill>
              </a:rPr>
              <a:t>niet alleen </a:t>
            </a:r>
            <a:r>
              <a:rPr lang="en-US" sz="2800" dirty="0" err="1">
                <a:solidFill>
                  <a:srgbClr val="18212B"/>
                </a:solidFill>
              </a:rPr>
              <a:t>ruimte</a:t>
            </a:r>
            <a:r>
              <a:rPr lang="en-US" sz="2800" dirty="0">
                <a:solidFill>
                  <a:srgbClr val="18212B"/>
                </a:solidFill>
              </a:rPr>
              <a:t> om </a:t>
            </a:r>
            <a:r>
              <a:rPr lang="nl-NL" sz="2800" dirty="0">
                <a:solidFill>
                  <a:srgbClr val="18212B"/>
                </a:solidFill>
              </a:rPr>
              <a:t>AI te gebruiken</a:t>
            </a:r>
            <a:r>
              <a:rPr lang="en-US" sz="2800" dirty="0">
                <a:solidFill>
                  <a:srgbClr val="18212B"/>
                </a:solidFill>
              </a:rPr>
              <a:t>.</a:t>
            </a:r>
            <a:endParaRPr lang="en-US" sz="2800" dirty="0"/>
          </a:p>
          <a:p>
            <a:pPr marL="0" indent="0">
              <a:buNone/>
            </a:pPr>
            <a:r>
              <a:rPr lang="en-US" sz="2800" dirty="0" err="1">
                <a:solidFill>
                  <a:srgbClr val="18212B"/>
                </a:solidFill>
              </a:rPr>
              <a:t>Maak</a:t>
            </a:r>
            <a:r>
              <a:rPr lang="en-US" sz="2800" dirty="0">
                <a:solidFill>
                  <a:srgbClr val="18212B"/>
                </a:solidFill>
              </a:rPr>
              <a:t> </a:t>
            </a:r>
            <a:r>
              <a:rPr lang="nl-NL" sz="2800" dirty="0">
                <a:solidFill>
                  <a:srgbClr val="18212B"/>
                </a:solidFill>
              </a:rPr>
              <a:t>ruimte voor beter werk.</a:t>
            </a:r>
          </a:p>
          <a:p>
            <a:pPr marL="0" indent="0">
              <a:buNone/>
            </a:pPr>
            <a:endParaRPr lang="nl-NL" sz="2800" dirty="0">
              <a:solidFill>
                <a:srgbClr val="18212B"/>
              </a:solidFill>
            </a:endParaRPr>
          </a:p>
          <a:p>
            <a:pPr marL="0" indent="0">
              <a:buNone/>
            </a:pPr>
            <a:r>
              <a:rPr lang="nl-NL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leren</a:t>
            </a:r>
            <a:br>
              <a:rPr lang="nl-NL" sz="2800" dirty="0"/>
            </a:br>
            <a:r>
              <a:rPr lang="nl-NL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vakmanschap</a:t>
            </a:r>
            <a:br>
              <a:rPr lang="nl-NL" sz="2800" dirty="0"/>
            </a:br>
            <a:r>
              <a:rPr lang="nl-NL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aandacht</a:t>
            </a:r>
            <a:br>
              <a:rPr lang="nl-NL" sz="2800" dirty="0"/>
            </a:br>
            <a:r>
              <a:rPr lang="nl-NL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samenwerking</a:t>
            </a:r>
            <a:br>
              <a:rPr lang="nl-NL" sz="2800" dirty="0"/>
            </a:br>
            <a:r>
              <a:rPr lang="nl-NL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herstel</a:t>
            </a:r>
            <a:br>
              <a:rPr lang="nl-NL" sz="2800" dirty="0"/>
            </a:br>
            <a:r>
              <a:rPr lang="nl-NL" sz="2800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menselijke maat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</a:t>
            </a:r>
            <a:endParaRPr lang="en-US" sz="6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594360" y="731520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Dit kunnen we niet alleen bij medewerkers neerleggen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1874520"/>
            <a:ext cx="26517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E7DED0"/>
            </a:solidFill>
            <a:prstDash val="solid"/>
          </a:ln>
          <a:effectLst>
            <a:outerShdw blurRad="127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5" name="Text 3"/>
          <p:cNvSpPr/>
          <p:nvPr/>
        </p:nvSpPr>
        <p:spPr>
          <a:xfrm>
            <a:off x="896112" y="2039112"/>
            <a:ext cx="2322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F8E82"/>
                </a:solidFill>
              </a:rPr>
              <a:t>Medewerker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96112" y="2532888"/>
            <a:ext cx="23225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8212B"/>
                </a:solidFill>
              </a:rPr>
              <a:t>Experimenteren en leren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3566160" y="1874520"/>
            <a:ext cx="26517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E7DED0"/>
            </a:solidFill>
            <a:prstDash val="solid"/>
          </a:ln>
          <a:effectLst>
            <a:outerShdw blurRad="127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8" name="Text 6"/>
          <p:cNvSpPr/>
          <p:nvPr/>
        </p:nvSpPr>
        <p:spPr>
          <a:xfrm>
            <a:off x="3730752" y="2039112"/>
            <a:ext cx="2322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F8E82"/>
                </a:solidFill>
              </a:rPr>
              <a:t>Leidinggevende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730752" y="2532888"/>
            <a:ext cx="23225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8212B"/>
                </a:solidFill>
              </a:rPr>
              <a:t>Ruimte en veiligheid creëren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6400800" y="1874520"/>
            <a:ext cx="26517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E7DED0"/>
            </a:solidFill>
            <a:prstDash val="solid"/>
          </a:ln>
          <a:effectLst>
            <a:outerShdw blurRad="127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11" name="Text 9"/>
          <p:cNvSpPr/>
          <p:nvPr/>
        </p:nvSpPr>
        <p:spPr>
          <a:xfrm>
            <a:off x="6565392" y="2039112"/>
            <a:ext cx="2322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F8E82"/>
                </a:solidFill>
              </a:rPr>
              <a:t>Organisatie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565392" y="2532888"/>
            <a:ext cx="23225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8212B"/>
                </a:solidFill>
              </a:rPr>
              <a:t>Werk opnieuw ontwerpen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9235440" y="1874520"/>
            <a:ext cx="21945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E7DED0"/>
            </a:solidFill>
            <a:prstDash val="solid"/>
          </a:ln>
          <a:effectLst>
            <a:outerShdw blurRad="12700" dist="12700" dir="27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14" name="Text 12"/>
          <p:cNvSpPr/>
          <p:nvPr/>
        </p:nvSpPr>
        <p:spPr>
          <a:xfrm>
            <a:off x="9400032" y="2039112"/>
            <a:ext cx="1865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F8E82"/>
                </a:solidFill>
              </a:rPr>
              <a:t>Sector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400032" y="2532888"/>
            <a:ext cx="18653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18212B"/>
                </a:solidFill>
              </a:rPr>
              <a:t>Kennis delen en samen leren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868680" y="4937760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l-NL" sz="2800" b="1" i="0" u="none" strike="noStrike" dirty="0">
                <a:solidFill>
                  <a:srgbClr val="000000"/>
                </a:solidFill>
                <a:effectLst/>
                <a:latin typeface="+mj-lt"/>
              </a:rPr>
              <a:t>Gewonnen tijd wordt pas waardevol als we bewust kiezen wat ervoor terugkomt.</a:t>
            </a:r>
            <a:endParaRPr lang="en-US" sz="2500" b="1" dirty="0">
              <a:latin typeface="+mj-lt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19" name="Text 16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43</a:t>
            </a:r>
            <a:endParaRPr lang="en-US" sz="6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angle_photo_of_an_indoor_studio_panel_discu_batch_4.png"/>
          <p:cNvPicPr>
            <a:picLocks noChangeAspect="1"/>
          </p:cNvPicPr>
          <p:nvPr/>
        </p:nvPicPr>
        <p:blipFill>
          <a:blip r:embed="rId3"/>
          <a:srcRect l="26175" r="26175"/>
          <a:stretch/>
        </p:blipFill>
        <p:spPr>
          <a:xfrm>
            <a:off x="0" y="0"/>
            <a:ext cx="580644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Text 1"/>
          <p:cNvSpPr/>
          <p:nvPr/>
        </p:nvSpPr>
        <p:spPr>
          <a:xfrm>
            <a:off x="6327648" y="960120"/>
            <a:ext cx="53035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nl-NL" sz="42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Haal energie uit verandering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6355080" y="3429000"/>
            <a:ext cx="52120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nl-NL" sz="2200" dirty="0">
                <a:solidFill>
                  <a:srgbClr val="18212B"/>
                </a:solidFill>
              </a:rPr>
              <a:t>Niet door nóg meer te doen.</a:t>
            </a:r>
          </a:p>
          <a:p>
            <a:pPr marL="0" indent="0">
              <a:buNone/>
            </a:pPr>
            <a:endParaRPr lang="nl-NL" sz="2200" dirty="0">
              <a:solidFill>
                <a:srgbClr val="18212B"/>
              </a:solidFill>
            </a:endParaRPr>
          </a:p>
          <a:p>
            <a:pPr marL="0" indent="0">
              <a:buNone/>
            </a:pPr>
            <a:r>
              <a:rPr lang="nl-NL" sz="2200" dirty="0">
                <a:solidFill>
                  <a:srgbClr val="18212B"/>
                </a:solidFill>
              </a:rPr>
              <a:t>Maar door ruimte te maken voor werk wat er toe doet. 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8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44</a:t>
            </a:r>
            <a:endParaRPr lang="en-US" sz="6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Als je drie dingen onthoudt...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6" name="Text 3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</a:t>
            </a:r>
            <a:endParaRPr lang="en-US" sz="6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Begin niet bij AI.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rgbClr val="DDE8EA"/>
                </a:solidFill>
              </a:rPr>
              <a:t>Begin bij je werk.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47</a:t>
            </a:r>
            <a:endParaRPr lang="en-US" sz="6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Automatiseer niet alles wat kan.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rgbClr val="DDE8EA"/>
                </a:solidFill>
              </a:rPr>
              <a:t>Bescherm wat menselijk moet blijven.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48</a:t>
            </a:r>
            <a:endParaRPr lang="en-US" sz="6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</a:t>
            </a:r>
            <a:r>
              <a:rPr lang="nl-NL" sz="4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Denk aan die 41 minuten</a:t>
            </a:r>
            <a:r>
              <a:rPr lang="en-US" sz="4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.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rgbClr val="DDE8EA"/>
                </a:solidFill>
              </a:rPr>
              <a:t>Gebruik </a:t>
            </a:r>
            <a:r>
              <a:rPr lang="en-US" sz="2800" dirty="0" err="1">
                <a:solidFill>
                  <a:srgbClr val="DDE8EA"/>
                </a:solidFill>
              </a:rPr>
              <a:t>haar</a:t>
            </a:r>
            <a:r>
              <a:rPr lang="en-US" sz="2800" dirty="0">
                <a:solidFill>
                  <a:srgbClr val="DDE8EA"/>
                </a:solidFill>
              </a:rPr>
              <a:t> </a:t>
            </a:r>
            <a:r>
              <a:rPr lang="nl-NL" sz="2800" dirty="0">
                <a:solidFill>
                  <a:srgbClr val="DDE8EA"/>
                </a:solidFill>
              </a:rPr>
              <a:t>niet automatisch voor méér werk.</a:t>
            </a:r>
          </a:p>
          <a:p>
            <a:pPr marL="0" indent="0" algn="ctr">
              <a:buNone/>
            </a:pPr>
            <a:r>
              <a:rPr lang="nl-NL" sz="2800" dirty="0">
                <a:solidFill>
                  <a:srgbClr val="DDE8EA"/>
                </a:solidFill>
              </a:rPr>
              <a:t>Gebruik haar </a:t>
            </a:r>
            <a:r>
              <a:rPr lang="en-US" sz="2800" dirty="0" err="1">
                <a:solidFill>
                  <a:srgbClr val="DDE8EA"/>
                </a:solidFill>
              </a:rPr>
              <a:t>voor</a:t>
            </a:r>
            <a:r>
              <a:rPr lang="en-US" sz="2800" dirty="0">
                <a:solidFill>
                  <a:srgbClr val="DDE8EA"/>
                </a:solidFill>
              </a:rPr>
              <a:t> béter werk.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49</a:t>
            </a:r>
            <a:endParaRPr lang="en-US" sz="6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Focus niet op de</a:t>
            </a: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5400" b="1" dirty="0" err="1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vraag</a:t>
            </a: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: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rgbClr val="18212B"/>
                </a:solidFill>
              </a:rPr>
              <a:t>“Hoeveel AI gebruiken we?”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</a:t>
            </a:r>
            <a:endParaRPr lang="en-US" sz="6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F4C95D"/>
          </a:solidFill>
          <a:ln w="12700">
            <a:solidFill>
              <a:srgbClr val="F4C95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5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Focus op de</a:t>
            </a:r>
            <a:r>
              <a:rPr lang="en-US" sz="5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vraag</a:t>
            </a:r>
            <a:r>
              <a:rPr lang="en-US" sz="5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: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9776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DDE8EA"/>
                </a:solidFill>
              </a:rPr>
              <a:t>“Wordt ons werk er beter van?”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51</a:t>
            </a:r>
            <a:endParaRPr lang="en-US" sz="6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109728" cy="109728"/>
          </a:xfrm>
          <a:prstGeom prst="rect">
            <a:avLst/>
          </a:prstGeom>
          <a:solidFill>
            <a:srgbClr val="2F8E82"/>
          </a:solidFill>
          <a:ln w="12700">
            <a:solidFill>
              <a:srgbClr val="2F8E8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777240" y="1298448"/>
            <a:ext cx="10652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10253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Beter voor inwoners.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7620" y="3271159"/>
            <a:ext cx="10058400" cy="228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rgbClr val="18212B"/>
                </a:solidFill>
              </a:rPr>
              <a:t>Beter voor medewerkers.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dirty="0">
                <a:solidFill>
                  <a:srgbClr val="18212B"/>
                </a:solidFill>
              </a:rPr>
              <a:t>Beter voor teams.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dirty="0">
                <a:solidFill>
                  <a:srgbClr val="18212B"/>
                </a:solidFill>
              </a:rPr>
              <a:t>Beter voor </a:t>
            </a:r>
            <a:r>
              <a:rPr lang="en-US" sz="3200" dirty="0" err="1">
                <a:solidFill>
                  <a:srgbClr val="18212B"/>
                </a:solidFill>
              </a:rPr>
              <a:t>gemeenten</a:t>
            </a:r>
            <a:r>
              <a:rPr lang="en-US" sz="3200" dirty="0">
                <a:solidFill>
                  <a:srgbClr val="18212B"/>
                </a:solidFill>
              </a:rPr>
              <a:t>.</a:t>
            </a:r>
            <a:endParaRPr lang="nl-NL" sz="3200" dirty="0">
              <a:solidFill>
                <a:srgbClr val="18212B"/>
              </a:solidFill>
            </a:endParaRPr>
          </a:p>
          <a:p>
            <a:pPr marL="0" indent="0" algn="ctr">
              <a:buNone/>
            </a:pPr>
            <a:endParaRPr lang="nl-NL" sz="3200" dirty="0">
              <a:solidFill>
                <a:srgbClr val="18212B"/>
              </a:solidFill>
            </a:endParaRPr>
          </a:p>
          <a:p>
            <a:pPr marL="0" indent="0" algn="ctr">
              <a:buNone/>
            </a:pPr>
            <a:r>
              <a:rPr lang="nl-NL" sz="3200" dirty="0">
                <a:solidFill>
                  <a:srgbClr val="18212B"/>
                </a:solidFill>
              </a:rPr>
              <a:t>En meer ruimte voor wat menselijk waardevol is.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52</a:t>
            </a:r>
            <a:endParaRPr lang="en-US" sz="6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141732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 </a:t>
            </a:r>
            <a:r>
              <a:rPr lang="en-US" sz="4000" b="1" dirty="0" err="1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kan</a:t>
            </a: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weg</a:t>
            </a: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?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77240" y="251460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4C9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 kan AI?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77240" y="361188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 moet menselijk blijven?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1005840" y="5074920"/>
            <a:ext cx="10149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DDE8EA"/>
                </a:solidFill>
              </a:rPr>
              <a:t>Neem deze drie vragen maandag mee.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53</a:t>
            </a:r>
            <a:endParaRPr lang="en-US" sz="6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102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01168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Maak werk niet alleen sneller.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822960" y="2971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F4C95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Maak het beter.</a:t>
            </a:r>
            <a:endParaRPr lang="en-US" sz="5800" dirty="0"/>
          </a:p>
        </p:txBody>
      </p:sp>
      <p:sp>
        <p:nvSpPr>
          <p:cNvPr id="4" name="Text 2"/>
          <p:cNvSpPr/>
          <p:nvPr/>
        </p:nvSpPr>
        <p:spPr>
          <a:xfrm>
            <a:off x="822960" y="48920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DDE8EA"/>
                </a:solidFill>
              </a:rPr>
              <a:t>Marc van der Hoek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0292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Safari 2026  ·  Marc van der Hoek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1138428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D7E7E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54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4741</Words>
  <Application>Microsoft Office PowerPoint</Application>
  <PresentationFormat>Breedbeeld</PresentationFormat>
  <Paragraphs>440</Paragraphs>
  <Slides>51</Slides>
  <Notes>51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51</vt:i4>
      </vt:variant>
    </vt:vector>
  </HeadingPairs>
  <TitlesOfParts>
    <vt:vector size="56" baseType="lpstr">
      <vt:lpstr>Aptos</vt:lpstr>
      <vt:lpstr>Aptos Display</vt:lpstr>
      <vt:lpstr>Arial</vt:lpstr>
      <vt:lpstr>-webkit-standard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Marc van der Hoek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Maak werk niet alleen sneller. Maak het beter.</dc:title>
  <dc:subject>Safari 2026 keynote A&amp;O fonds Gemeenten</dc:subject>
  <dc:creator>Marc van der Hoek</dc:creator>
  <cp:lastModifiedBy>Lesley Brehm | A&amp;O fonds Gemeenten</cp:lastModifiedBy>
  <cp:revision>5</cp:revision>
  <dcterms:created xsi:type="dcterms:W3CDTF">2026-08-28T12:51:06Z</dcterms:created>
  <dcterms:modified xsi:type="dcterms:W3CDTF">2026-10-08T08:58:57Z</dcterms:modified>
</cp:coreProperties>
</file>