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8288000" cy="10287000"/>
  <p:notesSz cx="6858000" cy="9144000"/>
  <p:embeddedFontLst>
    <p:embeddedFont>
      <p:font typeface="Poppins" panose="00000500000000000000" pitchFamily="2" charset="0"/>
      <p:regular r:id="rId14"/>
      <p:bold r:id="rId15"/>
      <p:italic r:id="rId16"/>
      <p:boldItalic r:id="rId17"/>
    </p:embeddedFont>
    <p:embeddedFont>
      <p:font typeface="Poppins Bold" panose="00000800000000000000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.png"/><Relationship Id="rId5" Type="http://schemas.openxmlformats.org/officeDocument/2006/relationships/image" Target="../media/image22.sv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5.png"/><Relationship Id="rId5" Type="http://schemas.openxmlformats.org/officeDocument/2006/relationships/image" Target="../media/image37.svg"/><Relationship Id="rId10" Type="http://schemas.openxmlformats.org/officeDocument/2006/relationships/image" Target="../media/image4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9923" y="1900530"/>
            <a:ext cx="9705610" cy="10166595"/>
          </a:xfrm>
          <a:custGeom>
            <a:avLst/>
            <a:gdLst/>
            <a:ahLst/>
            <a:cxnLst/>
            <a:rect l="l" t="t" r="r" b="b"/>
            <a:pathLst>
              <a:path w="9705610" h="10166595">
                <a:moveTo>
                  <a:pt x="0" y="0"/>
                </a:moveTo>
                <a:lnTo>
                  <a:pt x="9705610" y="0"/>
                </a:lnTo>
                <a:lnTo>
                  <a:pt x="9705610" y="10166595"/>
                </a:lnTo>
                <a:lnTo>
                  <a:pt x="0" y="101665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81787" y="8144541"/>
            <a:ext cx="2404821" cy="844693"/>
          </a:xfrm>
          <a:custGeom>
            <a:avLst/>
            <a:gdLst/>
            <a:ahLst/>
            <a:cxnLst/>
            <a:rect l="l" t="t" r="r" b="b"/>
            <a:pathLst>
              <a:path w="2404821" h="844693">
                <a:moveTo>
                  <a:pt x="0" y="0"/>
                </a:moveTo>
                <a:lnTo>
                  <a:pt x="2404822" y="0"/>
                </a:lnTo>
                <a:lnTo>
                  <a:pt x="2404822" y="844694"/>
                </a:lnTo>
                <a:lnTo>
                  <a:pt x="0" y="8446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39570" y="8144541"/>
            <a:ext cx="2404821" cy="844693"/>
          </a:xfrm>
          <a:custGeom>
            <a:avLst/>
            <a:gdLst/>
            <a:ahLst/>
            <a:cxnLst/>
            <a:rect l="l" t="t" r="r" b="b"/>
            <a:pathLst>
              <a:path w="2404821" h="844693">
                <a:moveTo>
                  <a:pt x="0" y="0"/>
                </a:moveTo>
                <a:lnTo>
                  <a:pt x="2404821" y="0"/>
                </a:lnTo>
                <a:lnTo>
                  <a:pt x="2404821" y="844694"/>
                </a:lnTo>
                <a:lnTo>
                  <a:pt x="0" y="8446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509985" y="4015237"/>
            <a:ext cx="8229069" cy="566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Skills-based talentmanagement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09985" y="2611985"/>
            <a:ext cx="5684329" cy="1030944"/>
            <a:chOff x="0" y="0"/>
            <a:chExt cx="7579105" cy="1374591"/>
          </a:xfrm>
        </p:grpSpPr>
        <p:sp>
          <p:nvSpPr>
            <p:cNvPr id="7" name="Freeform 7"/>
            <p:cNvSpPr/>
            <p:nvPr/>
          </p:nvSpPr>
          <p:spPr>
            <a:xfrm>
              <a:off x="3469057" y="173540"/>
              <a:ext cx="4110047" cy="1027512"/>
            </a:xfrm>
            <a:custGeom>
              <a:avLst/>
              <a:gdLst/>
              <a:ahLst/>
              <a:cxnLst/>
              <a:rect l="l" t="t" r="r" b="b"/>
              <a:pathLst>
                <a:path w="4110047" h="1027512">
                  <a:moveTo>
                    <a:pt x="0" y="0"/>
                  </a:moveTo>
                  <a:lnTo>
                    <a:pt x="4110048" y="0"/>
                  </a:lnTo>
                  <a:lnTo>
                    <a:pt x="4110048" y="1027512"/>
                  </a:lnTo>
                  <a:lnTo>
                    <a:pt x="0" y="10275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185446" cy="1374591"/>
            </a:xfrm>
            <a:custGeom>
              <a:avLst/>
              <a:gdLst/>
              <a:ahLst/>
              <a:cxnLst/>
              <a:rect l="l" t="t" r="r" b="b"/>
              <a:pathLst>
                <a:path w="2185446" h="1374591">
                  <a:moveTo>
                    <a:pt x="0" y="0"/>
                  </a:moveTo>
                  <a:lnTo>
                    <a:pt x="2185446" y="0"/>
                  </a:lnTo>
                  <a:lnTo>
                    <a:pt x="2185446" y="1374591"/>
                  </a:lnTo>
                  <a:lnTo>
                    <a:pt x="0" y="1374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2553553" y="509570"/>
              <a:ext cx="355451" cy="355451"/>
            </a:xfrm>
            <a:custGeom>
              <a:avLst/>
              <a:gdLst/>
              <a:ahLst/>
              <a:cxnLst/>
              <a:rect l="l" t="t" r="r" b="b"/>
              <a:pathLst>
                <a:path w="355451" h="355451">
                  <a:moveTo>
                    <a:pt x="0" y="0"/>
                  </a:moveTo>
                  <a:lnTo>
                    <a:pt x="355452" y="0"/>
                  </a:lnTo>
                  <a:lnTo>
                    <a:pt x="355452" y="355451"/>
                  </a:lnTo>
                  <a:lnTo>
                    <a:pt x="0" y="355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53390" y="7388436"/>
            <a:ext cx="16230600" cy="0"/>
          </a:xfrm>
          <a:prstGeom prst="line">
            <a:avLst/>
          </a:prstGeom>
          <a:ln w="9525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395449" y="8016557"/>
            <a:ext cx="2172713" cy="1186829"/>
          </a:xfrm>
          <a:custGeom>
            <a:avLst/>
            <a:gdLst/>
            <a:ahLst/>
            <a:cxnLst/>
            <a:rect l="l" t="t" r="r" b="b"/>
            <a:pathLst>
              <a:path w="2172713" h="1186829">
                <a:moveTo>
                  <a:pt x="0" y="0"/>
                </a:moveTo>
                <a:lnTo>
                  <a:pt x="2172713" y="0"/>
                </a:lnTo>
                <a:lnTo>
                  <a:pt x="2172713" y="1186829"/>
                </a:lnTo>
                <a:lnTo>
                  <a:pt x="0" y="11868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834483" y="8016557"/>
            <a:ext cx="1186829" cy="1186829"/>
          </a:xfrm>
          <a:custGeom>
            <a:avLst/>
            <a:gdLst/>
            <a:ahLst/>
            <a:cxnLst/>
            <a:rect l="l" t="t" r="r" b="b"/>
            <a:pathLst>
              <a:path w="1186829" h="1186829">
                <a:moveTo>
                  <a:pt x="0" y="0"/>
                </a:moveTo>
                <a:lnTo>
                  <a:pt x="1186829" y="0"/>
                </a:lnTo>
                <a:lnTo>
                  <a:pt x="1186829" y="1186829"/>
                </a:lnTo>
                <a:lnTo>
                  <a:pt x="0" y="11868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389319" y="7733043"/>
            <a:ext cx="2814099" cy="1753857"/>
          </a:xfrm>
          <a:custGeom>
            <a:avLst/>
            <a:gdLst/>
            <a:ahLst/>
            <a:cxnLst/>
            <a:rect l="l" t="t" r="r" b="b"/>
            <a:pathLst>
              <a:path w="2814099" h="1753857">
                <a:moveTo>
                  <a:pt x="0" y="0"/>
                </a:moveTo>
                <a:lnTo>
                  <a:pt x="2814099" y="0"/>
                </a:lnTo>
                <a:lnTo>
                  <a:pt x="2814099" y="1753857"/>
                </a:lnTo>
                <a:lnTo>
                  <a:pt x="0" y="1753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317337" y="4818621"/>
            <a:ext cx="2614151" cy="2026870"/>
            <a:chOff x="0" y="0"/>
            <a:chExt cx="3485534" cy="2702493"/>
          </a:xfrm>
        </p:grpSpPr>
        <p:grpSp>
          <p:nvGrpSpPr>
            <p:cNvPr id="7" name="Group 7"/>
            <p:cNvGrpSpPr/>
            <p:nvPr/>
          </p:nvGrpSpPr>
          <p:grpSpPr>
            <a:xfrm>
              <a:off x="757458" y="0"/>
              <a:ext cx="1970619" cy="1970619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0" y="2019245"/>
              <a:ext cx="3485534" cy="68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136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Iris Schram</a:t>
              </a:r>
            </a:p>
            <a:p>
              <a:pPr algn="ctr">
                <a:lnSpc>
                  <a:spcPts val="2054"/>
                </a:lnSpc>
              </a:pPr>
              <a:r>
                <a:rPr lang="en-US" sz="13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Customer Succes Manager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516720" y="4818621"/>
            <a:ext cx="2614151" cy="2019471"/>
            <a:chOff x="0" y="0"/>
            <a:chExt cx="3485534" cy="2692628"/>
          </a:xfrm>
        </p:grpSpPr>
        <p:grpSp>
          <p:nvGrpSpPr>
            <p:cNvPr id="11" name="Group 11"/>
            <p:cNvGrpSpPr/>
            <p:nvPr/>
          </p:nvGrpSpPr>
          <p:grpSpPr>
            <a:xfrm>
              <a:off x="757458" y="0"/>
              <a:ext cx="1970619" cy="1970619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0" y="2019245"/>
              <a:ext cx="3485534" cy="6733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136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Yorick Verhoeven</a:t>
              </a:r>
            </a:p>
            <a:p>
              <a:pPr algn="ctr">
                <a:lnSpc>
                  <a:spcPts val="2054"/>
                </a:lnSpc>
              </a:pPr>
              <a:r>
                <a:rPr lang="en-US" sz="13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Full-Stack Developer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16412" y="4818621"/>
            <a:ext cx="2614151" cy="2026870"/>
            <a:chOff x="0" y="0"/>
            <a:chExt cx="3485534" cy="2702493"/>
          </a:xfrm>
        </p:grpSpPr>
        <p:grpSp>
          <p:nvGrpSpPr>
            <p:cNvPr id="15" name="Group 15"/>
            <p:cNvGrpSpPr/>
            <p:nvPr/>
          </p:nvGrpSpPr>
          <p:grpSpPr>
            <a:xfrm>
              <a:off x="757458" y="0"/>
              <a:ext cx="1970619" cy="1970619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2019245"/>
              <a:ext cx="3485534" cy="68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136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Alex Hollander</a:t>
              </a:r>
            </a:p>
            <a:p>
              <a:pPr algn="ctr">
                <a:lnSpc>
                  <a:spcPts val="2054"/>
                </a:lnSpc>
              </a:pPr>
              <a:r>
                <a:rPr lang="en-US" sz="13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CRO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716104" y="4818621"/>
            <a:ext cx="2614151" cy="2026870"/>
            <a:chOff x="0" y="0"/>
            <a:chExt cx="3485534" cy="2702493"/>
          </a:xfrm>
        </p:grpSpPr>
        <p:grpSp>
          <p:nvGrpSpPr>
            <p:cNvPr id="19" name="Group 19"/>
            <p:cNvGrpSpPr/>
            <p:nvPr/>
          </p:nvGrpSpPr>
          <p:grpSpPr>
            <a:xfrm>
              <a:off x="757458" y="0"/>
              <a:ext cx="1970619" cy="1970619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0" y="2019245"/>
              <a:ext cx="3485534" cy="68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136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Emile Cornelissen</a:t>
              </a:r>
            </a:p>
            <a:p>
              <a:pPr algn="ctr">
                <a:lnSpc>
                  <a:spcPts val="2054"/>
                </a:lnSpc>
              </a:pPr>
              <a:r>
                <a:rPr lang="en-US" sz="13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CTO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315795" y="4818621"/>
            <a:ext cx="2614151" cy="2026870"/>
            <a:chOff x="0" y="0"/>
            <a:chExt cx="3485534" cy="2702493"/>
          </a:xfrm>
        </p:grpSpPr>
        <p:grpSp>
          <p:nvGrpSpPr>
            <p:cNvPr id="23" name="Group 23"/>
            <p:cNvGrpSpPr/>
            <p:nvPr/>
          </p:nvGrpSpPr>
          <p:grpSpPr>
            <a:xfrm>
              <a:off x="757458" y="0"/>
              <a:ext cx="1970619" cy="1970619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100" r="-100"/>
                </a:stretch>
              </a:blip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0" y="2019245"/>
              <a:ext cx="3485534" cy="68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136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Joost Smit</a:t>
              </a:r>
              <a:r>
                <a:rPr lang="en-US" sz="13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</a:p>
            <a:p>
              <a:pPr algn="ctr">
                <a:lnSpc>
                  <a:spcPts val="2054"/>
                </a:lnSpc>
              </a:pPr>
              <a:r>
                <a:rPr lang="en-US" sz="13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CEO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917028" y="4818621"/>
            <a:ext cx="2614151" cy="2026870"/>
            <a:chOff x="0" y="0"/>
            <a:chExt cx="3485534" cy="2702493"/>
          </a:xfrm>
        </p:grpSpPr>
        <p:grpSp>
          <p:nvGrpSpPr>
            <p:cNvPr id="27" name="Group 27"/>
            <p:cNvGrpSpPr/>
            <p:nvPr/>
          </p:nvGrpSpPr>
          <p:grpSpPr>
            <a:xfrm>
              <a:off x="757458" y="0"/>
              <a:ext cx="1970619" cy="1970619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</p:sp>
        </p:grpSp>
        <p:sp>
          <p:nvSpPr>
            <p:cNvPr id="29" name="TextBox 29"/>
            <p:cNvSpPr txBox="1"/>
            <p:nvPr/>
          </p:nvSpPr>
          <p:spPr>
            <a:xfrm>
              <a:off x="0" y="2019245"/>
              <a:ext cx="3485534" cy="68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54"/>
                </a:lnSpc>
              </a:pPr>
              <a:r>
                <a:rPr lang="en-US" sz="136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Joost Smit</a:t>
              </a:r>
              <a:r>
                <a:rPr lang="en-US" sz="13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</a:p>
            <a:p>
              <a:pPr algn="ctr">
                <a:lnSpc>
                  <a:spcPts val="2054"/>
                </a:lnSpc>
              </a:pPr>
              <a:r>
                <a:rPr lang="en-US" sz="136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Content Marketeer</a:t>
              </a:r>
            </a:p>
          </p:txBody>
        </p:sp>
      </p:grpSp>
      <p:sp>
        <p:nvSpPr>
          <p:cNvPr id="30" name="Freeform 30"/>
          <p:cNvSpPr/>
          <p:nvPr/>
        </p:nvSpPr>
        <p:spPr>
          <a:xfrm>
            <a:off x="6944727" y="8299217"/>
            <a:ext cx="2398809" cy="621510"/>
          </a:xfrm>
          <a:custGeom>
            <a:avLst/>
            <a:gdLst/>
            <a:ahLst/>
            <a:cxnLst/>
            <a:rect l="l" t="t" r="r" b="b"/>
            <a:pathLst>
              <a:path w="2398809" h="621510">
                <a:moveTo>
                  <a:pt x="0" y="0"/>
                </a:moveTo>
                <a:lnTo>
                  <a:pt x="2398809" y="0"/>
                </a:lnTo>
                <a:lnTo>
                  <a:pt x="2398809" y="621509"/>
                </a:lnTo>
                <a:lnTo>
                  <a:pt x="0" y="62150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4525564" y="7872572"/>
            <a:ext cx="2457999" cy="1474799"/>
          </a:xfrm>
          <a:custGeom>
            <a:avLst/>
            <a:gdLst/>
            <a:ahLst/>
            <a:cxnLst/>
            <a:rect l="l" t="t" r="r" b="b"/>
            <a:pathLst>
              <a:path w="2457999" h="1474799">
                <a:moveTo>
                  <a:pt x="0" y="0"/>
                </a:moveTo>
                <a:lnTo>
                  <a:pt x="2457999" y="0"/>
                </a:lnTo>
                <a:lnTo>
                  <a:pt x="2457999" y="1474799"/>
                </a:lnTo>
                <a:lnTo>
                  <a:pt x="0" y="14747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975083" y="914400"/>
            <a:ext cx="16284217" cy="75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Over Adepti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8370932"/>
            <a:ext cx="3083970" cy="41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6"/>
              </a:lnSpc>
              <a:spcBef>
                <a:spcPct val="0"/>
              </a:spcBef>
            </a:pPr>
            <a:r>
              <a:rPr lang="en-US" sz="2275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We werken o.a. voor:</a:t>
            </a:r>
          </a:p>
        </p:txBody>
      </p:sp>
      <p:sp>
        <p:nvSpPr>
          <p:cNvPr id="34" name="AutoShape 34"/>
          <p:cNvSpPr/>
          <p:nvPr/>
        </p:nvSpPr>
        <p:spPr>
          <a:xfrm>
            <a:off x="753390" y="4275676"/>
            <a:ext cx="16230600" cy="0"/>
          </a:xfrm>
          <a:prstGeom prst="line">
            <a:avLst/>
          </a:prstGeom>
          <a:ln w="9525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TextBox 35"/>
          <p:cNvSpPr txBox="1"/>
          <p:nvPr/>
        </p:nvSpPr>
        <p:spPr>
          <a:xfrm>
            <a:off x="1317337" y="2522322"/>
            <a:ext cx="15160946" cy="1262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Iedereen heeft talent, maar lang niet elk talent wordt benut. Door te focussen op skills in plaats van CV’s krijgen medewerkers meer groeikansen en worden organisaties wendbaarder en mensgerichter.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5994707" y="9700632"/>
            <a:ext cx="1978566" cy="358845"/>
            <a:chOff x="0" y="0"/>
            <a:chExt cx="2638089" cy="478459"/>
          </a:xfrm>
        </p:grpSpPr>
        <p:sp>
          <p:nvSpPr>
            <p:cNvPr id="37" name="Freeform 37"/>
            <p:cNvSpPr/>
            <p:nvPr/>
          </p:nvSpPr>
          <p:spPr>
            <a:xfrm>
              <a:off x="1207488" y="60405"/>
              <a:ext cx="1430600" cy="357650"/>
            </a:xfrm>
            <a:custGeom>
              <a:avLst/>
              <a:gdLst/>
              <a:ahLst/>
              <a:cxnLst/>
              <a:rect l="l" t="t" r="r" b="b"/>
              <a:pathLst>
                <a:path w="1430600" h="357650">
                  <a:moveTo>
                    <a:pt x="0" y="0"/>
                  </a:moveTo>
                  <a:lnTo>
                    <a:pt x="1430601" y="0"/>
                  </a:lnTo>
                  <a:lnTo>
                    <a:pt x="1430601" y="357650"/>
                  </a:lnTo>
                  <a:lnTo>
                    <a:pt x="0" y="357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</p:sp>
        <p:sp>
          <p:nvSpPr>
            <p:cNvPr id="38" name="Freeform 38"/>
            <p:cNvSpPr/>
            <p:nvPr/>
          </p:nvSpPr>
          <p:spPr>
            <a:xfrm>
              <a:off x="0" y="0"/>
              <a:ext cx="760697" cy="478459"/>
            </a:xfrm>
            <a:custGeom>
              <a:avLst/>
              <a:gdLst/>
              <a:ahLst/>
              <a:cxnLst/>
              <a:rect l="l" t="t" r="r" b="b"/>
              <a:pathLst>
                <a:path w="760697" h="478459">
                  <a:moveTo>
                    <a:pt x="0" y="0"/>
                  </a:moveTo>
                  <a:lnTo>
                    <a:pt x="760697" y="0"/>
                  </a:lnTo>
                  <a:lnTo>
                    <a:pt x="760697" y="478459"/>
                  </a:lnTo>
                  <a:lnTo>
                    <a:pt x="0" y="478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888825" y="177368"/>
              <a:ext cx="123723" cy="123723"/>
            </a:xfrm>
            <a:custGeom>
              <a:avLst/>
              <a:gdLst/>
              <a:ahLst/>
              <a:cxnLst/>
              <a:rect l="l" t="t" r="r" b="b"/>
              <a:pathLst>
                <a:path w="123723" h="123723">
                  <a:moveTo>
                    <a:pt x="0" y="0"/>
                  </a:moveTo>
                  <a:lnTo>
                    <a:pt x="123724" y="0"/>
                  </a:lnTo>
                  <a:lnTo>
                    <a:pt x="123724" y="123723"/>
                  </a:lnTo>
                  <a:lnTo>
                    <a:pt x="0" y="123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26814" y="6362111"/>
            <a:ext cx="14290848" cy="3086100"/>
            <a:chOff x="0" y="0"/>
            <a:chExt cx="3763845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63845" cy="812800"/>
            </a:xfrm>
            <a:custGeom>
              <a:avLst/>
              <a:gdLst/>
              <a:ahLst/>
              <a:cxnLst/>
              <a:rect l="l" t="t" r="r" b="b"/>
              <a:pathLst>
                <a:path w="3763845" h="812800">
                  <a:moveTo>
                    <a:pt x="27629" y="0"/>
                  </a:moveTo>
                  <a:lnTo>
                    <a:pt x="3736216" y="0"/>
                  </a:lnTo>
                  <a:cubicBezTo>
                    <a:pt x="3743544" y="0"/>
                    <a:pt x="3750571" y="2911"/>
                    <a:pt x="3755753" y="8092"/>
                  </a:cubicBezTo>
                  <a:cubicBezTo>
                    <a:pt x="3760934" y="13274"/>
                    <a:pt x="3763845" y="20301"/>
                    <a:pt x="3763845" y="27629"/>
                  </a:cubicBezTo>
                  <a:lnTo>
                    <a:pt x="3763845" y="785171"/>
                  </a:lnTo>
                  <a:cubicBezTo>
                    <a:pt x="3763845" y="800430"/>
                    <a:pt x="3751475" y="812800"/>
                    <a:pt x="3736216" y="812800"/>
                  </a:cubicBezTo>
                  <a:lnTo>
                    <a:pt x="27629" y="812800"/>
                  </a:lnTo>
                  <a:cubicBezTo>
                    <a:pt x="12370" y="812800"/>
                    <a:pt x="0" y="800430"/>
                    <a:pt x="0" y="785171"/>
                  </a:cubicBezTo>
                  <a:lnTo>
                    <a:pt x="0" y="27629"/>
                  </a:lnTo>
                  <a:cubicBezTo>
                    <a:pt x="0" y="12370"/>
                    <a:pt x="12370" y="0"/>
                    <a:pt x="27629" y="0"/>
                  </a:cubicBezTo>
                  <a:close/>
                </a:path>
              </a:pathLst>
            </a:custGeom>
            <a:solidFill>
              <a:srgbClr val="D2F9E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763845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759110" y="5428366"/>
            <a:ext cx="1281124" cy="699805"/>
          </a:xfrm>
          <a:custGeom>
            <a:avLst/>
            <a:gdLst/>
            <a:ahLst/>
            <a:cxnLst/>
            <a:rect l="l" t="t" r="r" b="b"/>
            <a:pathLst>
              <a:path w="1281124" h="699805">
                <a:moveTo>
                  <a:pt x="0" y="0"/>
                </a:moveTo>
                <a:lnTo>
                  <a:pt x="1281125" y="0"/>
                </a:lnTo>
                <a:lnTo>
                  <a:pt x="1281125" y="699805"/>
                </a:lnTo>
                <a:lnTo>
                  <a:pt x="0" y="699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247765" y="5565197"/>
            <a:ext cx="1704572" cy="426143"/>
          </a:xfrm>
          <a:custGeom>
            <a:avLst/>
            <a:gdLst/>
            <a:ahLst/>
            <a:cxnLst/>
            <a:rect l="l" t="t" r="r" b="b"/>
            <a:pathLst>
              <a:path w="1704572" h="426143">
                <a:moveTo>
                  <a:pt x="0" y="0"/>
                </a:moveTo>
                <a:lnTo>
                  <a:pt x="1704572" y="0"/>
                </a:lnTo>
                <a:lnTo>
                  <a:pt x="1704572" y="426143"/>
                </a:lnTo>
                <a:lnTo>
                  <a:pt x="0" y="4261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241661" y="5662981"/>
            <a:ext cx="230576" cy="230576"/>
          </a:xfrm>
          <a:custGeom>
            <a:avLst/>
            <a:gdLst/>
            <a:ahLst/>
            <a:cxnLst/>
            <a:rect l="l" t="t" r="r" b="b"/>
            <a:pathLst>
              <a:path w="230576" h="230576">
                <a:moveTo>
                  <a:pt x="0" y="0"/>
                </a:moveTo>
                <a:lnTo>
                  <a:pt x="230577" y="0"/>
                </a:lnTo>
                <a:lnTo>
                  <a:pt x="230577" y="230576"/>
                </a:lnTo>
                <a:lnTo>
                  <a:pt x="0" y="230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4158823" y="6875055"/>
            <a:ext cx="2060211" cy="2060211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3403990" y="6804635"/>
            <a:ext cx="10485793" cy="1425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Door te focussen op skills, ambitie en motivatie van medewerkers bouwen we aan een organisatie waar</a:t>
            </a:r>
            <a:r>
              <a:rPr lang="en-US" sz="20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talent kan groeien en optimaal ingezet wordt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Samen bouwen we aan een oplossing die perfect aansluit bij onze organisatievisie en ambities als gemeente.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24727" y="8465461"/>
            <a:ext cx="6254895" cy="64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Miranda Tijm, Adviseur Werving &amp; Selectie bij </a:t>
            </a:r>
          </a:p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Gemeente Alkmaar</a:t>
            </a:r>
          </a:p>
        </p:txBody>
      </p:sp>
      <p:sp>
        <p:nvSpPr>
          <p:cNvPr id="12" name="Freeform 12"/>
          <p:cNvSpPr/>
          <p:nvPr/>
        </p:nvSpPr>
        <p:spPr>
          <a:xfrm>
            <a:off x="2694049" y="6572359"/>
            <a:ext cx="419580" cy="298951"/>
          </a:xfrm>
          <a:custGeom>
            <a:avLst/>
            <a:gdLst/>
            <a:ahLst/>
            <a:cxnLst/>
            <a:rect l="l" t="t" r="r" b="b"/>
            <a:pathLst>
              <a:path w="419580" h="298951">
                <a:moveTo>
                  <a:pt x="0" y="0"/>
                </a:moveTo>
                <a:lnTo>
                  <a:pt x="419581" y="0"/>
                </a:lnTo>
                <a:lnTo>
                  <a:pt x="419581" y="298951"/>
                </a:lnTo>
                <a:lnTo>
                  <a:pt x="0" y="2989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>
            <a:off x="2326814" y="4965122"/>
            <a:ext cx="14290848" cy="0"/>
          </a:xfrm>
          <a:prstGeom prst="line">
            <a:avLst/>
          </a:prstGeom>
          <a:ln w="9525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2326814" y="2689666"/>
            <a:ext cx="14290848" cy="1289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Voor medewerkers van Gemeente Alkmaar maken we loopbaanpaden zichtbaar op basis van hun skills en ambities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5083" y="914400"/>
            <a:ext cx="16822299" cy="75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Zo helpen we gemeenten met skills en loopbaanontwikkeling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994707" y="9700632"/>
            <a:ext cx="1978566" cy="358845"/>
            <a:chOff x="0" y="0"/>
            <a:chExt cx="2638089" cy="478459"/>
          </a:xfrm>
        </p:grpSpPr>
        <p:sp>
          <p:nvSpPr>
            <p:cNvPr id="17" name="Freeform 17"/>
            <p:cNvSpPr/>
            <p:nvPr/>
          </p:nvSpPr>
          <p:spPr>
            <a:xfrm>
              <a:off x="1207488" y="60405"/>
              <a:ext cx="1430600" cy="357650"/>
            </a:xfrm>
            <a:custGeom>
              <a:avLst/>
              <a:gdLst/>
              <a:ahLst/>
              <a:cxnLst/>
              <a:rect l="l" t="t" r="r" b="b"/>
              <a:pathLst>
                <a:path w="1430600" h="357650">
                  <a:moveTo>
                    <a:pt x="0" y="0"/>
                  </a:moveTo>
                  <a:lnTo>
                    <a:pt x="1430601" y="0"/>
                  </a:lnTo>
                  <a:lnTo>
                    <a:pt x="1430601" y="357650"/>
                  </a:lnTo>
                  <a:lnTo>
                    <a:pt x="0" y="357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760697" cy="478459"/>
            </a:xfrm>
            <a:custGeom>
              <a:avLst/>
              <a:gdLst/>
              <a:ahLst/>
              <a:cxnLst/>
              <a:rect l="l" t="t" r="r" b="b"/>
              <a:pathLst>
                <a:path w="760697" h="478459">
                  <a:moveTo>
                    <a:pt x="0" y="0"/>
                  </a:moveTo>
                  <a:lnTo>
                    <a:pt x="760697" y="0"/>
                  </a:lnTo>
                  <a:lnTo>
                    <a:pt x="760697" y="478459"/>
                  </a:lnTo>
                  <a:lnTo>
                    <a:pt x="0" y="478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>
              <a:off x="888825" y="177368"/>
              <a:ext cx="123723" cy="123723"/>
            </a:xfrm>
            <a:custGeom>
              <a:avLst/>
              <a:gdLst/>
              <a:ahLst/>
              <a:cxnLst/>
              <a:rect l="l" t="t" r="r" b="b"/>
              <a:pathLst>
                <a:path w="123723" h="123723">
                  <a:moveTo>
                    <a:pt x="0" y="0"/>
                  </a:moveTo>
                  <a:lnTo>
                    <a:pt x="123724" y="0"/>
                  </a:lnTo>
                  <a:lnTo>
                    <a:pt x="123724" y="123723"/>
                  </a:lnTo>
                  <a:lnTo>
                    <a:pt x="0" y="123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00978" y="3523320"/>
            <a:ext cx="6939331" cy="4969746"/>
          </a:xfrm>
          <a:custGeom>
            <a:avLst/>
            <a:gdLst/>
            <a:ahLst/>
            <a:cxnLst/>
            <a:rect l="l" t="t" r="r" b="b"/>
            <a:pathLst>
              <a:path w="6939331" h="4969746">
                <a:moveTo>
                  <a:pt x="0" y="0"/>
                </a:moveTo>
                <a:lnTo>
                  <a:pt x="6939331" y="0"/>
                </a:lnTo>
                <a:lnTo>
                  <a:pt x="6939331" y="4969747"/>
                </a:lnTo>
                <a:lnTo>
                  <a:pt x="0" y="49697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960" b="-276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757805" y="3523320"/>
            <a:ext cx="6926059" cy="4969746"/>
          </a:xfrm>
          <a:custGeom>
            <a:avLst/>
            <a:gdLst/>
            <a:ahLst/>
            <a:cxnLst/>
            <a:rect l="l" t="t" r="r" b="b"/>
            <a:pathLst>
              <a:path w="6926059" h="4969746">
                <a:moveTo>
                  <a:pt x="0" y="0"/>
                </a:moveTo>
                <a:lnTo>
                  <a:pt x="6926059" y="0"/>
                </a:lnTo>
                <a:lnTo>
                  <a:pt x="6926059" y="4969747"/>
                </a:lnTo>
                <a:lnTo>
                  <a:pt x="0" y="4969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845" b="-267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16783" y="3352756"/>
            <a:ext cx="7307721" cy="5277648"/>
          </a:xfrm>
          <a:custGeom>
            <a:avLst/>
            <a:gdLst/>
            <a:ahLst/>
            <a:cxnLst/>
            <a:rect l="l" t="t" r="r" b="b"/>
            <a:pathLst>
              <a:path w="7307721" h="5277648">
                <a:moveTo>
                  <a:pt x="0" y="0"/>
                </a:moveTo>
                <a:lnTo>
                  <a:pt x="7307721" y="0"/>
                </a:lnTo>
                <a:lnTo>
                  <a:pt x="7307721" y="5277648"/>
                </a:lnTo>
                <a:lnTo>
                  <a:pt x="0" y="52776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3" b="-19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563496" y="3352756"/>
            <a:ext cx="7307721" cy="5277648"/>
          </a:xfrm>
          <a:custGeom>
            <a:avLst/>
            <a:gdLst/>
            <a:ahLst/>
            <a:cxnLst/>
            <a:rect l="l" t="t" r="r" b="b"/>
            <a:pathLst>
              <a:path w="7307721" h="5277648">
                <a:moveTo>
                  <a:pt x="0" y="0"/>
                </a:moveTo>
                <a:lnTo>
                  <a:pt x="7307721" y="0"/>
                </a:lnTo>
                <a:lnTo>
                  <a:pt x="7307721" y="5277648"/>
                </a:lnTo>
                <a:lnTo>
                  <a:pt x="0" y="52776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3" b="-19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38225" y="914400"/>
            <a:ext cx="16230600" cy="1493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Het skillsprofiel van de medewerker wordt gevuld met suggesties op basis van CV en (werk)ervaring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994707" y="9700632"/>
            <a:ext cx="1978566" cy="358845"/>
            <a:chOff x="0" y="0"/>
            <a:chExt cx="2638089" cy="478459"/>
          </a:xfrm>
        </p:grpSpPr>
        <p:sp>
          <p:nvSpPr>
            <p:cNvPr id="8" name="Freeform 8"/>
            <p:cNvSpPr/>
            <p:nvPr/>
          </p:nvSpPr>
          <p:spPr>
            <a:xfrm>
              <a:off x="1207488" y="60405"/>
              <a:ext cx="1430600" cy="357650"/>
            </a:xfrm>
            <a:custGeom>
              <a:avLst/>
              <a:gdLst/>
              <a:ahLst/>
              <a:cxnLst/>
              <a:rect l="l" t="t" r="r" b="b"/>
              <a:pathLst>
                <a:path w="1430600" h="357650">
                  <a:moveTo>
                    <a:pt x="0" y="0"/>
                  </a:moveTo>
                  <a:lnTo>
                    <a:pt x="1430601" y="0"/>
                  </a:lnTo>
                  <a:lnTo>
                    <a:pt x="1430601" y="357650"/>
                  </a:lnTo>
                  <a:lnTo>
                    <a:pt x="0" y="357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760697" cy="478459"/>
            </a:xfrm>
            <a:custGeom>
              <a:avLst/>
              <a:gdLst/>
              <a:ahLst/>
              <a:cxnLst/>
              <a:rect l="l" t="t" r="r" b="b"/>
              <a:pathLst>
                <a:path w="760697" h="478459">
                  <a:moveTo>
                    <a:pt x="0" y="0"/>
                  </a:moveTo>
                  <a:lnTo>
                    <a:pt x="760697" y="0"/>
                  </a:lnTo>
                  <a:lnTo>
                    <a:pt x="760697" y="478459"/>
                  </a:lnTo>
                  <a:lnTo>
                    <a:pt x="0" y="478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88825" y="177368"/>
              <a:ext cx="123723" cy="123723"/>
            </a:xfrm>
            <a:custGeom>
              <a:avLst/>
              <a:gdLst/>
              <a:ahLst/>
              <a:cxnLst/>
              <a:rect l="l" t="t" r="r" b="b"/>
              <a:pathLst>
                <a:path w="123723" h="123723">
                  <a:moveTo>
                    <a:pt x="0" y="0"/>
                  </a:moveTo>
                  <a:lnTo>
                    <a:pt x="123724" y="0"/>
                  </a:lnTo>
                  <a:lnTo>
                    <a:pt x="123724" y="123723"/>
                  </a:lnTo>
                  <a:lnTo>
                    <a:pt x="0" y="123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503" y="3100379"/>
            <a:ext cx="10108025" cy="6481771"/>
          </a:xfrm>
          <a:custGeom>
            <a:avLst/>
            <a:gdLst/>
            <a:ahLst/>
            <a:cxnLst/>
            <a:rect l="l" t="t" r="r" b="b"/>
            <a:pathLst>
              <a:path w="10108025" h="6481771">
                <a:moveTo>
                  <a:pt x="0" y="0"/>
                </a:moveTo>
                <a:lnTo>
                  <a:pt x="10108026" y="0"/>
                </a:lnTo>
                <a:lnTo>
                  <a:pt x="10108026" y="6481771"/>
                </a:lnTo>
                <a:lnTo>
                  <a:pt x="0" y="6481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98922" y="3545951"/>
            <a:ext cx="7541482" cy="4711332"/>
          </a:xfrm>
          <a:custGeom>
            <a:avLst/>
            <a:gdLst/>
            <a:ahLst/>
            <a:cxnLst/>
            <a:rect l="l" t="t" r="r" b="b"/>
            <a:pathLst>
              <a:path w="7541482" h="4711332">
                <a:moveTo>
                  <a:pt x="0" y="0"/>
                </a:moveTo>
                <a:lnTo>
                  <a:pt x="7541482" y="0"/>
                </a:lnTo>
                <a:lnTo>
                  <a:pt x="7541482" y="4711333"/>
                </a:lnTo>
                <a:lnTo>
                  <a:pt x="0" y="47113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744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501529" y="4655251"/>
            <a:ext cx="6757771" cy="60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40606"/>
                </a:solidFill>
                <a:latin typeface="Poppins"/>
                <a:ea typeface="Poppins"/>
                <a:cs typeface="Poppins"/>
                <a:sym typeface="Poppins"/>
              </a:rPr>
              <a:t>We vertalen het functiehuis (bijv. HR21) naar benodigde skills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01529" y="6346391"/>
            <a:ext cx="6652420" cy="60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40606"/>
                </a:solidFill>
                <a:latin typeface="Poppins"/>
                <a:ea typeface="Poppins"/>
                <a:cs typeface="Poppins"/>
                <a:sym typeface="Poppins"/>
              </a:rPr>
              <a:t>Elke medewerker kan zijn eigen profiel verder aanvullen en valideren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01529" y="4170121"/>
            <a:ext cx="5443996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>
                <a:solidFill>
                  <a:srgbClr val="040606"/>
                </a:solidFill>
                <a:latin typeface="Poppins Bold"/>
                <a:ea typeface="Poppins Bold"/>
                <a:cs typeface="Poppins Bold"/>
                <a:sym typeface="Poppins Bold"/>
              </a:rPr>
              <a:t>Organisatie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01529" y="5716855"/>
            <a:ext cx="5443996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>
                <a:solidFill>
                  <a:srgbClr val="040606"/>
                </a:solidFill>
                <a:latin typeface="Poppins Bold"/>
                <a:ea typeface="Poppins Bold"/>
                <a:cs typeface="Poppins Bold"/>
                <a:sym typeface="Poppins Bold"/>
              </a:rPr>
              <a:t>Medewerker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01529" y="7093919"/>
            <a:ext cx="6652420" cy="309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40606"/>
                </a:solidFill>
                <a:latin typeface="Poppins"/>
                <a:ea typeface="Poppins"/>
                <a:cs typeface="Poppins"/>
                <a:sym typeface="Poppins"/>
              </a:rPr>
              <a:t>Leidinggevenden kunnen skills valideren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501529" y="7660405"/>
            <a:ext cx="6652420" cy="60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40606"/>
                </a:solidFill>
                <a:latin typeface="Poppins"/>
                <a:ea typeface="Poppins"/>
                <a:cs typeface="Poppins"/>
                <a:sym typeface="Poppins"/>
              </a:rPr>
              <a:t>De medewerker ziet welke skills zij beheerst en welke nog ontbreken voor haar huidige functie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14400"/>
            <a:ext cx="16230600" cy="1493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Iedere medewerker een skillsprofiel, de organisatie ook inzicht in benodigde skills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5994707" y="9700632"/>
            <a:ext cx="1978566" cy="358845"/>
            <a:chOff x="0" y="0"/>
            <a:chExt cx="2638089" cy="478459"/>
          </a:xfrm>
        </p:grpSpPr>
        <p:sp>
          <p:nvSpPr>
            <p:cNvPr id="12" name="Freeform 12"/>
            <p:cNvSpPr/>
            <p:nvPr/>
          </p:nvSpPr>
          <p:spPr>
            <a:xfrm>
              <a:off x="1207488" y="60405"/>
              <a:ext cx="1430600" cy="357650"/>
            </a:xfrm>
            <a:custGeom>
              <a:avLst/>
              <a:gdLst/>
              <a:ahLst/>
              <a:cxnLst/>
              <a:rect l="l" t="t" r="r" b="b"/>
              <a:pathLst>
                <a:path w="1430600" h="357650">
                  <a:moveTo>
                    <a:pt x="0" y="0"/>
                  </a:moveTo>
                  <a:lnTo>
                    <a:pt x="1430601" y="0"/>
                  </a:lnTo>
                  <a:lnTo>
                    <a:pt x="1430601" y="357650"/>
                  </a:lnTo>
                  <a:lnTo>
                    <a:pt x="0" y="357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760697" cy="478459"/>
            </a:xfrm>
            <a:custGeom>
              <a:avLst/>
              <a:gdLst/>
              <a:ahLst/>
              <a:cxnLst/>
              <a:rect l="l" t="t" r="r" b="b"/>
              <a:pathLst>
                <a:path w="760697" h="478459">
                  <a:moveTo>
                    <a:pt x="0" y="0"/>
                  </a:moveTo>
                  <a:lnTo>
                    <a:pt x="760697" y="0"/>
                  </a:lnTo>
                  <a:lnTo>
                    <a:pt x="760697" y="478459"/>
                  </a:lnTo>
                  <a:lnTo>
                    <a:pt x="0" y="478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888825" y="177368"/>
              <a:ext cx="123723" cy="123723"/>
            </a:xfrm>
            <a:custGeom>
              <a:avLst/>
              <a:gdLst/>
              <a:ahLst/>
              <a:cxnLst/>
              <a:rect l="l" t="t" r="r" b="b"/>
              <a:pathLst>
                <a:path w="123723" h="123723">
                  <a:moveTo>
                    <a:pt x="0" y="0"/>
                  </a:moveTo>
                  <a:lnTo>
                    <a:pt x="123724" y="0"/>
                  </a:lnTo>
                  <a:lnTo>
                    <a:pt x="123724" y="123723"/>
                  </a:lnTo>
                  <a:lnTo>
                    <a:pt x="0" y="123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503" y="3090854"/>
            <a:ext cx="10108025" cy="6481771"/>
          </a:xfrm>
          <a:custGeom>
            <a:avLst/>
            <a:gdLst/>
            <a:ahLst/>
            <a:cxnLst/>
            <a:rect l="l" t="t" r="r" b="b"/>
            <a:pathLst>
              <a:path w="10108025" h="6481771">
                <a:moveTo>
                  <a:pt x="0" y="0"/>
                </a:moveTo>
                <a:lnTo>
                  <a:pt x="10108026" y="0"/>
                </a:lnTo>
                <a:lnTo>
                  <a:pt x="10108026" y="6481771"/>
                </a:lnTo>
                <a:lnTo>
                  <a:pt x="0" y="6481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11453" y="3545269"/>
            <a:ext cx="7538191" cy="4709874"/>
          </a:xfrm>
          <a:custGeom>
            <a:avLst/>
            <a:gdLst/>
            <a:ahLst/>
            <a:cxnLst/>
            <a:rect l="l" t="t" r="r" b="b"/>
            <a:pathLst>
              <a:path w="7538191" h="4709874">
                <a:moveTo>
                  <a:pt x="0" y="0"/>
                </a:moveTo>
                <a:lnTo>
                  <a:pt x="7538191" y="0"/>
                </a:lnTo>
                <a:lnTo>
                  <a:pt x="7538191" y="4709873"/>
                </a:lnTo>
                <a:lnTo>
                  <a:pt x="0" y="47098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203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501529" y="4645726"/>
            <a:ext cx="6757771" cy="60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40606"/>
                </a:solidFill>
                <a:latin typeface="Poppins"/>
                <a:ea typeface="Poppins"/>
                <a:cs typeface="Poppins"/>
                <a:sym typeface="Poppins"/>
              </a:rPr>
              <a:t>Op basis van hun skills krijgen medewerkers </a:t>
            </a:r>
            <a:r>
              <a:rPr lang="en-US" sz="1700" b="1">
                <a:solidFill>
                  <a:srgbClr val="040606"/>
                </a:solidFill>
                <a:latin typeface="Poppins Bold"/>
                <a:ea typeface="Poppins Bold"/>
                <a:cs typeface="Poppins Bold"/>
                <a:sym typeface="Poppins Bold"/>
              </a:rPr>
              <a:t>inzicht in interne loopbaanmogelijkheden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01529" y="5555637"/>
            <a:ext cx="6652420" cy="60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40606"/>
                </a:solidFill>
                <a:latin typeface="Poppins"/>
                <a:ea typeface="Poppins"/>
                <a:cs typeface="Poppins"/>
                <a:sym typeface="Poppins"/>
              </a:rPr>
              <a:t>Ze krijgen direct inzicht in welke skills nodig zijn voor een vervolgstap binnen de organisatie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01529" y="4160596"/>
            <a:ext cx="5443996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>
                <a:solidFill>
                  <a:srgbClr val="040606"/>
                </a:solidFill>
                <a:latin typeface="Poppins Bold"/>
                <a:ea typeface="Poppins Bold"/>
                <a:cs typeface="Poppins Bold"/>
                <a:sym typeface="Poppins Bold"/>
              </a:rPr>
              <a:t>Medewerker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14400"/>
            <a:ext cx="16230600" cy="1493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Medewerkers ontdekken interne loopbaanpaden op basis van hun skills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994707" y="9700632"/>
            <a:ext cx="1978566" cy="358845"/>
            <a:chOff x="0" y="0"/>
            <a:chExt cx="2638089" cy="478459"/>
          </a:xfrm>
        </p:grpSpPr>
        <p:sp>
          <p:nvSpPr>
            <p:cNvPr id="9" name="Freeform 9"/>
            <p:cNvSpPr/>
            <p:nvPr/>
          </p:nvSpPr>
          <p:spPr>
            <a:xfrm>
              <a:off x="1207488" y="60405"/>
              <a:ext cx="1430600" cy="357650"/>
            </a:xfrm>
            <a:custGeom>
              <a:avLst/>
              <a:gdLst/>
              <a:ahLst/>
              <a:cxnLst/>
              <a:rect l="l" t="t" r="r" b="b"/>
              <a:pathLst>
                <a:path w="1430600" h="357650">
                  <a:moveTo>
                    <a:pt x="0" y="0"/>
                  </a:moveTo>
                  <a:lnTo>
                    <a:pt x="1430601" y="0"/>
                  </a:lnTo>
                  <a:lnTo>
                    <a:pt x="1430601" y="357650"/>
                  </a:lnTo>
                  <a:lnTo>
                    <a:pt x="0" y="357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760697" cy="478459"/>
            </a:xfrm>
            <a:custGeom>
              <a:avLst/>
              <a:gdLst/>
              <a:ahLst/>
              <a:cxnLst/>
              <a:rect l="l" t="t" r="r" b="b"/>
              <a:pathLst>
                <a:path w="760697" h="478459">
                  <a:moveTo>
                    <a:pt x="0" y="0"/>
                  </a:moveTo>
                  <a:lnTo>
                    <a:pt x="760697" y="0"/>
                  </a:lnTo>
                  <a:lnTo>
                    <a:pt x="760697" y="478459"/>
                  </a:lnTo>
                  <a:lnTo>
                    <a:pt x="0" y="478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888825" y="177368"/>
              <a:ext cx="123723" cy="123723"/>
            </a:xfrm>
            <a:custGeom>
              <a:avLst/>
              <a:gdLst/>
              <a:ahLst/>
              <a:cxnLst/>
              <a:rect l="l" t="t" r="r" b="b"/>
              <a:pathLst>
                <a:path w="123723" h="123723">
                  <a:moveTo>
                    <a:pt x="0" y="0"/>
                  </a:moveTo>
                  <a:lnTo>
                    <a:pt x="123724" y="0"/>
                  </a:lnTo>
                  <a:lnTo>
                    <a:pt x="123724" y="123723"/>
                  </a:lnTo>
                  <a:lnTo>
                    <a:pt x="0" y="123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3503" y="3090854"/>
            <a:ext cx="10108025" cy="6481771"/>
          </a:xfrm>
          <a:custGeom>
            <a:avLst/>
            <a:gdLst/>
            <a:ahLst/>
            <a:cxnLst/>
            <a:rect l="l" t="t" r="r" b="b"/>
            <a:pathLst>
              <a:path w="10108025" h="6481771">
                <a:moveTo>
                  <a:pt x="0" y="0"/>
                </a:moveTo>
                <a:lnTo>
                  <a:pt x="10108026" y="0"/>
                </a:lnTo>
                <a:lnTo>
                  <a:pt x="10108026" y="6481771"/>
                </a:lnTo>
                <a:lnTo>
                  <a:pt x="0" y="6481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95812" y="3546656"/>
            <a:ext cx="7546618" cy="4746819"/>
          </a:xfrm>
          <a:custGeom>
            <a:avLst/>
            <a:gdLst/>
            <a:ahLst/>
            <a:cxnLst/>
            <a:rect l="l" t="t" r="r" b="b"/>
            <a:pathLst>
              <a:path w="7546618" h="4746819">
                <a:moveTo>
                  <a:pt x="0" y="0"/>
                </a:moveTo>
                <a:lnTo>
                  <a:pt x="7546618" y="0"/>
                </a:lnTo>
                <a:lnTo>
                  <a:pt x="7546618" y="4746819"/>
                </a:lnTo>
                <a:lnTo>
                  <a:pt x="0" y="47468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75" r="-373" b="-18535"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0501529" y="4645726"/>
            <a:ext cx="6757771" cy="899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40606"/>
                </a:solidFill>
                <a:latin typeface="Poppins"/>
                <a:ea typeface="Poppins"/>
                <a:cs typeface="Poppins"/>
                <a:sym typeface="Poppins"/>
              </a:rPr>
              <a:t>De organisatie krijgt inzicht in wie openstaan voor een nieuwe functie en wie het beste aansluiten op basis van skills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501529" y="4160596"/>
            <a:ext cx="5443996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>
                <a:solidFill>
                  <a:srgbClr val="040606"/>
                </a:solidFill>
                <a:latin typeface="Poppins Bold"/>
                <a:ea typeface="Poppins Bold"/>
                <a:cs typeface="Poppins Bold"/>
                <a:sym typeface="Poppins Bold"/>
              </a:rPr>
              <a:t>Organisatie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501529" y="5865533"/>
            <a:ext cx="5443996" cy="34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1">
                <a:solidFill>
                  <a:srgbClr val="040606"/>
                </a:solidFill>
                <a:latin typeface="Poppins Bold"/>
                <a:ea typeface="Poppins Bold"/>
                <a:cs typeface="Poppins Bold"/>
                <a:sym typeface="Poppins Bold"/>
              </a:rPr>
              <a:t>Medewerker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501529" y="6531649"/>
            <a:ext cx="6757771" cy="604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1" lvl="1" indent="-183515" algn="l">
              <a:lnSpc>
                <a:spcPts val="2380"/>
              </a:lnSpc>
              <a:buFont typeface="Arial"/>
              <a:buChar char="•"/>
            </a:pPr>
            <a:r>
              <a:rPr lang="en-US" sz="1700">
                <a:solidFill>
                  <a:srgbClr val="040606"/>
                </a:solidFill>
                <a:latin typeface="Poppins"/>
                <a:ea typeface="Poppins"/>
                <a:cs typeface="Poppins"/>
                <a:sym typeface="Poppins"/>
              </a:rPr>
              <a:t>De medewerker ziet direct welke </a:t>
            </a:r>
            <a:r>
              <a:rPr lang="en-US" sz="1700" b="1">
                <a:solidFill>
                  <a:srgbClr val="040606"/>
                </a:solidFill>
                <a:latin typeface="Poppins Bold"/>
                <a:ea typeface="Poppins Bold"/>
                <a:cs typeface="Poppins Bold"/>
                <a:sym typeface="Poppins Bold"/>
              </a:rPr>
              <a:t>interne kansen</a:t>
            </a:r>
            <a:r>
              <a:rPr lang="en-US" sz="1700">
                <a:solidFill>
                  <a:srgbClr val="040606"/>
                </a:solidFill>
                <a:latin typeface="Poppins"/>
                <a:ea typeface="Poppins"/>
                <a:cs typeface="Poppins"/>
                <a:sym typeface="Poppins"/>
              </a:rPr>
              <a:t> passen bij haar skills en ambities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14400"/>
            <a:ext cx="16230600" cy="1493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Verbeter interne mobiliteit door openstaande functies te matchen met skills en ambities van medewerkers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5994707" y="9700632"/>
            <a:ext cx="1978566" cy="358845"/>
            <a:chOff x="0" y="0"/>
            <a:chExt cx="2638089" cy="478459"/>
          </a:xfrm>
        </p:grpSpPr>
        <p:sp>
          <p:nvSpPr>
            <p:cNvPr id="10" name="Freeform 10"/>
            <p:cNvSpPr/>
            <p:nvPr/>
          </p:nvSpPr>
          <p:spPr>
            <a:xfrm>
              <a:off x="1207488" y="60405"/>
              <a:ext cx="1430600" cy="357650"/>
            </a:xfrm>
            <a:custGeom>
              <a:avLst/>
              <a:gdLst/>
              <a:ahLst/>
              <a:cxnLst/>
              <a:rect l="l" t="t" r="r" b="b"/>
              <a:pathLst>
                <a:path w="1430600" h="357650">
                  <a:moveTo>
                    <a:pt x="0" y="0"/>
                  </a:moveTo>
                  <a:lnTo>
                    <a:pt x="1430601" y="0"/>
                  </a:lnTo>
                  <a:lnTo>
                    <a:pt x="1430601" y="357650"/>
                  </a:lnTo>
                  <a:lnTo>
                    <a:pt x="0" y="357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60697" cy="478459"/>
            </a:xfrm>
            <a:custGeom>
              <a:avLst/>
              <a:gdLst/>
              <a:ahLst/>
              <a:cxnLst/>
              <a:rect l="l" t="t" r="r" b="b"/>
              <a:pathLst>
                <a:path w="760697" h="478459">
                  <a:moveTo>
                    <a:pt x="0" y="0"/>
                  </a:moveTo>
                  <a:lnTo>
                    <a:pt x="760697" y="0"/>
                  </a:lnTo>
                  <a:lnTo>
                    <a:pt x="760697" y="478459"/>
                  </a:lnTo>
                  <a:lnTo>
                    <a:pt x="0" y="478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888825" y="177368"/>
              <a:ext cx="123723" cy="123723"/>
            </a:xfrm>
            <a:custGeom>
              <a:avLst/>
              <a:gdLst/>
              <a:ahLst/>
              <a:cxnLst/>
              <a:rect l="l" t="t" r="r" b="b"/>
              <a:pathLst>
                <a:path w="123723" h="123723">
                  <a:moveTo>
                    <a:pt x="0" y="0"/>
                  </a:moveTo>
                  <a:lnTo>
                    <a:pt x="123724" y="0"/>
                  </a:lnTo>
                  <a:lnTo>
                    <a:pt x="123724" y="123723"/>
                  </a:lnTo>
                  <a:lnTo>
                    <a:pt x="0" y="123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2656203"/>
            <a:ext cx="1595529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1073433" y="3586347"/>
            <a:ext cx="11858613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73433" y="4453593"/>
            <a:ext cx="11858613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73433" y="5587572"/>
            <a:ext cx="11858613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73433" y="8089726"/>
            <a:ext cx="11858613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>
            <a:off x="16661325" y="9833658"/>
            <a:ext cx="92793" cy="92793"/>
          </a:xfrm>
          <a:custGeom>
            <a:avLst/>
            <a:gdLst/>
            <a:ahLst/>
            <a:cxnLst/>
            <a:rect l="l" t="t" r="r" b="b"/>
            <a:pathLst>
              <a:path w="92793" h="92793">
                <a:moveTo>
                  <a:pt x="0" y="0"/>
                </a:moveTo>
                <a:lnTo>
                  <a:pt x="92793" y="0"/>
                </a:lnTo>
                <a:lnTo>
                  <a:pt x="92793" y="92793"/>
                </a:lnTo>
                <a:lnTo>
                  <a:pt x="0" y="92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440713" y="2799078"/>
            <a:ext cx="3543277" cy="1671850"/>
            <a:chOff x="0" y="0"/>
            <a:chExt cx="933209" cy="4403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3209" cy="440323"/>
            </a:xfrm>
            <a:custGeom>
              <a:avLst/>
              <a:gdLst/>
              <a:ahLst/>
              <a:cxnLst/>
              <a:rect l="l" t="t" r="r" b="b"/>
              <a:pathLst>
                <a:path w="933209" h="440323">
                  <a:moveTo>
                    <a:pt x="32774" y="0"/>
                  </a:moveTo>
                  <a:lnTo>
                    <a:pt x="900434" y="0"/>
                  </a:lnTo>
                  <a:cubicBezTo>
                    <a:pt x="909127" y="0"/>
                    <a:pt x="917463" y="3453"/>
                    <a:pt x="923609" y="9599"/>
                  </a:cubicBezTo>
                  <a:cubicBezTo>
                    <a:pt x="929756" y="15746"/>
                    <a:pt x="933209" y="24082"/>
                    <a:pt x="933209" y="32774"/>
                  </a:cubicBezTo>
                  <a:lnTo>
                    <a:pt x="933209" y="407548"/>
                  </a:lnTo>
                  <a:cubicBezTo>
                    <a:pt x="933209" y="416240"/>
                    <a:pt x="929756" y="424577"/>
                    <a:pt x="923609" y="430723"/>
                  </a:cubicBezTo>
                  <a:cubicBezTo>
                    <a:pt x="917463" y="436870"/>
                    <a:pt x="909127" y="440323"/>
                    <a:pt x="900434" y="440323"/>
                  </a:cubicBezTo>
                  <a:lnTo>
                    <a:pt x="32774" y="440323"/>
                  </a:lnTo>
                  <a:cubicBezTo>
                    <a:pt x="24082" y="440323"/>
                    <a:pt x="15746" y="436870"/>
                    <a:pt x="9599" y="430723"/>
                  </a:cubicBezTo>
                  <a:cubicBezTo>
                    <a:pt x="3453" y="424577"/>
                    <a:pt x="0" y="416240"/>
                    <a:pt x="0" y="407548"/>
                  </a:cubicBezTo>
                  <a:lnTo>
                    <a:pt x="0" y="32774"/>
                  </a:lnTo>
                  <a:cubicBezTo>
                    <a:pt x="0" y="24082"/>
                    <a:pt x="3453" y="15746"/>
                    <a:pt x="9599" y="9599"/>
                  </a:cubicBezTo>
                  <a:cubicBezTo>
                    <a:pt x="15746" y="3453"/>
                    <a:pt x="24082" y="0"/>
                    <a:pt x="32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E99E"/>
              </a:solidFill>
              <a:prstDash val="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933209" cy="487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Maand 1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914400"/>
            <a:ext cx="16230600" cy="750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Pilot aanpak: slimme software en begeleiding op maat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74249" y="2175379"/>
            <a:ext cx="609699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19638" y="2188728"/>
            <a:ext cx="4281255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Acties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75721" y="2175379"/>
            <a:ext cx="643935" cy="32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Wie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073433" y="2905074"/>
            <a:ext cx="14464074" cy="495300"/>
            <a:chOff x="0" y="0"/>
            <a:chExt cx="19285432" cy="660399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47625"/>
              <a:ext cx="562127" cy="35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1.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14069" y="-47625"/>
              <a:ext cx="2120256" cy="35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Intake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402788" y="-47625"/>
              <a:ext cx="10173001" cy="708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23853" lvl="1" indent="-161927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Bepalen van doelstellingen voor de pilot.</a:t>
              </a:r>
            </a:p>
            <a:p>
              <a:pPr marL="323853" lvl="1" indent="-161927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Opstellen van een implementatieplan.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3203050" y="-47625"/>
              <a:ext cx="3078400" cy="35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Gemeente &amp; Adepti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6207031" y="-47625"/>
              <a:ext cx="3078400" cy="35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73433" y="3772254"/>
            <a:ext cx="14464074" cy="495432"/>
            <a:chOff x="0" y="0"/>
            <a:chExt cx="19285432" cy="660576"/>
          </a:xfrm>
        </p:grpSpPr>
        <p:sp>
          <p:nvSpPr>
            <p:cNvPr id="22" name="TextBox 22"/>
            <p:cNvSpPr txBox="1"/>
            <p:nvPr/>
          </p:nvSpPr>
          <p:spPr>
            <a:xfrm>
              <a:off x="16207031" y="-47625"/>
              <a:ext cx="3078400" cy="35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3203050" y="-47625"/>
              <a:ext cx="3078400" cy="35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Gemeente &amp; Adepti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47625"/>
              <a:ext cx="562127" cy="35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2.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14069" y="-47625"/>
              <a:ext cx="2120256" cy="35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Visiesessie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2402788" y="-47625"/>
              <a:ext cx="10173001" cy="708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23853" lvl="1" indent="-161927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Sessie met de belangrijkste stakeholders om gezamenlijk draagvlak te creëren.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14069" y="361703"/>
              <a:ext cx="2120256" cy="2988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20"/>
                </a:lnSpc>
              </a:pPr>
              <a:r>
                <a:rPr lang="en-US" sz="1300">
                  <a:solidFill>
                    <a:srgbClr val="0803FF"/>
                  </a:solidFill>
                  <a:latin typeface="Poppins"/>
                  <a:ea typeface="Poppins"/>
                  <a:cs typeface="Poppins"/>
                  <a:sym typeface="Poppins"/>
                </a:rPr>
                <a:t>Optioneel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73433" y="4639583"/>
            <a:ext cx="14384619" cy="762000"/>
            <a:chOff x="0" y="0"/>
            <a:chExt cx="19179493" cy="1015999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47625"/>
              <a:ext cx="542783" cy="35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3.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314069" y="-47625"/>
              <a:ext cx="2047291" cy="35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Configuratie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2402788" y="-47625"/>
              <a:ext cx="10211196" cy="10636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23853" lvl="1" indent="-161927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Vertalen van het functiehuis naar skills.</a:t>
              </a:r>
            </a:p>
            <a:p>
              <a:pPr marL="323853" lvl="1" indent="-161927" algn="l">
                <a:lnSpc>
                  <a:spcPts val="2100"/>
                </a:lnSpc>
                <a:buFont typeface="Arial"/>
                <a:buChar char="•"/>
              </a:pPr>
              <a:r>
                <a:rPr lang="en-US" sz="1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Configureren van Adepti, afgestemd op de specifieke behoeften en eisen van de gemeente.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6207031" y="-47625"/>
              <a:ext cx="2972461" cy="35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endParaRPr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3203050" y="-47625"/>
              <a:ext cx="2972461" cy="352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00"/>
                </a:lnSpc>
              </a:pPr>
              <a:r>
                <a:rPr lang="en-US" sz="15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Gemeente &amp; Adepti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73433" y="5773446"/>
            <a:ext cx="14384619" cy="2130406"/>
            <a:chOff x="0" y="0"/>
            <a:chExt cx="19179493" cy="2840542"/>
          </a:xfrm>
        </p:grpSpPr>
        <p:sp>
          <p:nvSpPr>
            <p:cNvPr id="35" name="TextBox 35"/>
            <p:cNvSpPr txBox="1"/>
            <p:nvPr/>
          </p:nvSpPr>
          <p:spPr>
            <a:xfrm>
              <a:off x="0" y="-47625"/>
              <a:ext cx="542783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4.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314069" y="-47625"/>
              <a:ext cx="2047291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Activering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402788" y="-47625"/>
              <a:ext cx="10275096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43" lvl="1" indent="-172721" algn="l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Kick-off met het pilotteam.</a:t>
              </a:r>
            </a:p>
            <a:p>
              <a:pPr marL="345443" lvl="1" indent="-172721" algn="l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Delen van toolbox met communicatiemiddelen.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3203050" y="-47625"/>
              <a:ext cx="2972461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Adepti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6207031" y="-47625"/>
              <a:ext cx="2972461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endParaRPr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1075424"/>
              <a:ext cx="542783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5.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14069" y="1075424"/>
              <a:ext cx="2047291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Onboarding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2402788" y="1075424"/>
              <a:ext cx="10275096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43" lvl="1" indent="-172721" algn="l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Toevoegen van gebruikers aan Adepti en zorgen voor een soepele toegang.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3203050" y="1075424"/>
              <a:ext cx="2972461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Adepti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2110504"/>
              <a:ext cx="542783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6.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314069" y="2110504"/>
              <a:ext cx="2047291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Gebruik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2402788" y="2110504"/>
              <a:ext cx="10275096" cy="7300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5443" lvl="1" indent="-172721" algn="l">
                <a:lnSpc>
                  <a:spcPts val="2240"/>
                </a:lnSpc>
                <a:buFont typeface="Arial"/>
                <a:buChar char="•"/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Medewerkers gebruiken Adepti om inzicht te krijgen in interne loopbaanpaden op basis van hun skills.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3203050" y="2110504"/>
              <a:ext cx="2972461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240"/>
                </a:lnSpc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Adepti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1073433" y="8228041"/>
            <a:ext cx="406770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7.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308984" y="8228041"/>
            <a:ext cx="1534272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Evaluatie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875524" y="8228041"/>
            <a:ext cx="7696807" cy="111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3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Drie feedbackmomenten om snel en gericht verbeteringen door te voeren.</a:t>
            </a:r>
          </a:p>
          <a:p>
            <a:pPr marL="345443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 tot 2 maanden voor het einde van de pilot de vervolgstappen afstemmen.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975721" y="8228041"/>
            <a:ext cx="2227609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Gemeente &amp; Adepti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73433" y="9473012"/>
            <a:ext cx="406770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8.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308984" y="9473012"/>
            <a:ext cx="1534272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Support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875524" y="9473012"/>
            <a:ext cx="7696807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43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Continue ondersteuning gedurende de hele pilot: beschikbaar voor vragen, uitleg en andere support.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0975721" y="9473012"/>
            <a:ext cx="2227609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Adepti</a:t>
            </a:r>
          </a:p>
        </p:txBody>
      </p:sp>
      <p:grpSp>
        <p:nvGrpSpPr>
          <p:cNvPr id="56" name="Group 56"/>
          <p:cNvGrpSpPr/>
          <p:nvPr/>
        </p:nvGrpSpPr>
        <p:grpSpPr>
          <a:xfrm>
            <a:off x="13440713" y="4655136"/>
            <a:ext cx="3543277" cy="1671850"/>
            <a:chOff x="0" y="0"/>
            <a:chExt cx="933209" cy="440323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933209" cy="440323"/>
            </a:xfrm>
            <a:custGeom>
              <a:avLst/>
              <a:gdLst/>
              <a:ahLst/>
              <a:cxnLst/>
              <a:rect l="l" t="t" r="r" b="b"/>
              <a:pathLst>
                <a:path w="933209" h="440323">
                  <a:moveTo>
                    <a:pt x="32774" y="0"/>
                  </a:moveTo>
                  <a:lnTo>
                    <a:pt x="900434" y="0"/>
                  </a:lnTo>
                  <a:cubicBezTo>
                    <a:pt x="909127" y="0"/>
                    <a:pt x="917463" y="3453"/>
                    <a:pt x="923609" y="9599"/>
                  </a:cubicBezTo>
                  <a:cubicBezTo>
                    <a:pt x="929756" y="15746"/>
                    <a:pt x="933209" y="24082"/>
                    <a:pt x="933209" y="32774"/>
                  </a:cubicBezTo>
                  <a:lnTo>
                    <a:pt x="933209" y="407548"/>
                  </a:lnTo>
                  <a:cubicBezTo>
                    <a:pt x="933209" y="416240"/>
                    <a:pt x="929756" y="424577"/>
                    <a:pt x="923609" y="430723"/>
                  </a:cubicBezTo>
                  <a:cubicBezTo>
                    <a:pt x="917463" y="436870"/>
                    <a:pt x="909127" y="440323"/>
                    <a:pt x="900434" y="440323"/>
                  </a:cubicBezTo>
                  <a:lnTo>
                    <a:pt x="32774" y="440323"/>
                  </a:lnTo>
                  <a:cubicBezTo>
                    <a:pt x="24082" y="440323"/>
                    <a:pt x="15746" y="436870"/>
                    <a:pt x="9599" y="430723"/>
                  </a:cubicBezTo>
                  <a:cubicBezTo>
                    <a:pt x="3453" y="424577"/>
                    <a:pt x="0" y="416240"/>
                    <a:pt x="0" y="407548"/>
                  </a:cubicBezTo>
                  <a:lnTo>
                    <a:pt x="0" y="32774"/>
                  </a:lnTo>
                  <a:cubicBezTo>
                    <a:pt x="0" y="24082"/>
                    <a:pt x="3453" y="15746"/>
                    <a:pt x="9599" y="9599"/>
                  </a:cubicBezTo>
                  <a:cubicBezTo>
                    <a:pt x="15746" y="3453"/>
                    <a:pt x="24082" y="0"/>
                    <a:pt x="32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E99E"/>
              </a:solidFill>
              <a:prstDash val="dash"/>
              <a:miter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0" y="-47625"/>
              <a:ext cx="933209" cy="4879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Maand 2</a:t>
              </a:r>
            </a:p>
          </p:txBody>
        </p:sp>
      </p:grpSp>
      <p:sp>
        <p:nvSpPr>
          <p:cNvPr id="59" name="AutoShape 59"/>
          <p:cNvSpPr/>
          <p:nvPr/>
        </p:nvSpPr>
        <p:spPr>
          <a:xfrm>
            <a:off x="1074249" y="6473397"/>
            <a:ext cx="11858613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0" name="AutoShape 60"/>
          <p:cNvSpPr/>
          <p:nvPr/>
        </p:nvSpPr>
        <p:spPr>
          <a:xfrm>
            <a:off x="1073433" y="7281562"/>
            <a:ext cx="11858613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1" name="AutoShape 61"/>
          <p:cNvSpPr/>
          <p:nvPr/>
        </p:nvSpPr>
        <p:spPr>
          <a:xfrm>
            <a:off x="1074249" y="9430281"/>
            <a:ext cx="11858613" cy="0"/>
          </a:xfrm>
          <a:prstGeom prst="line">
            <a:avLst/>
          </a:prstGeom>
          <a:ln w="1905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2" name="Group 62"/>
          <p:cNvGrpSpPr/>
          <p:nvPr/>
        </p:nvGrpSpPr>
        <p:grpSpPr>
          <a:xfrm>
            <a:off x="15994707" y="9700632"/>
            <a:ext cx="1978566" cy="358845"/>
            <a:chOff x="0" y="0"/>
            <a:chExt cx="2638089" cy="478459"/>
          </a:xfrm>
        </p:grpSpPr>
        <p:sp>
          <p:nvSpPr>
            <p:cNvPr id="63" name="Freeform 63"/>
            <p:cNvSpPr/>
            <p:nvPr/>
          </p:nvSpPr>
          <p:spPr>
            <a:xfrm>
              <a:off x="1207488" y="60405"/>
              <a:ext cx="1430600" cy="357650"/>
            </a:xfrm>
            <a:custGeom>
              <a:avLst/>
              <a:gdLst/>
              <a:ahLst/>
              <a:cxnLst/>
              <a:rect l="l" t="t" r="r" b="b"/>
              <a:pathLst>
                <a:path w="1430600" h="357650">
                  <a:moveTo>
                    <a:pt x="0" y="0"/>
                  </a:moveTo>
                  <a:lnTo>
                    <a:pt x="1430601" y="0"/>
                  </a:lnTo>
                  <a:lnTo>
                    <a:pt x="1430601" y="357650"/>
                  </a:lnTo>
                  <a:lnTo>
                    <a:pt x="0" y="357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64" name="Freeform 64"/>
            <p:cNvSpPr/>
            <p:nvPr/>
          </p:nvSpPr>
          <p:spPr>
            <a:xfrm>
              <a:off x="0" y="0"/>
              <a:ext cx="760697" cy="478459"/>
            </a:xfrm>
            <a:custGeom>
              <a:avLst/>
              <a:gdLst/>
              <a:ahLst/>
              <a:cxnLst/>
              <a:rect l="l" t="t" r="r" b="b"/>
              <a:pathLst>
                <a:path w="760697" h="478459">
                  <a:moveTo>
                    <a:pt x="0" y="0"/>
                  </a:moveTo>
                  <a:lnTo>
                    <a:pt x="760697" y="0"/>
                  </a:lnTo>
                  <a:lnTo>
                    <a:pt x="760697" y="478459"/>
                  </a:lnTo>
                  <a:lnTo>
                    <a:pt x="0" y="478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65" name="Freeform 65"/>
            <p:cNvSpPr/>
            <p:nvPr/>
          </p:nvSpPr>
          <p:spPr>
            <a:xfrm>
              <a:off x="888825" y="177368"/>
              <a:ext cx="123723" cy="123723"/>
            </a:xfrm>
            <a:custGeom>
              <a:avLst/>
              <a:gdLst/>
              <a:ahLst/>
              <a:cxnLst/>
              <a:rect l="l" t="t" r="r" b="b"/>
              <a:pathLst>
                <a:path w="123723" h="123723">
                  <a:moveTo>
                    <a:pt x="0" y="0"/>
                  </a:moveTo>
                  <a:lnTo>
                    <a:pt x="123724" y="0"/>
                  </a:lnTo>
                  <a:lnTo>
                    <a:pt x="123724" y="123723"/>
                  </a:lnTo>
                  <a:lnTo>
                    <a:pt x="0" y="123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6" name="Group 66"/>
          <p:cNvGrpSpPr/>
          <p:nvPr/>
        </p:nvGrpSpPr>
        <p:grpSpPr>
          <a:xfrm>
            <a:off x="13440713" y="6511194"/>
            <a:ext cx="3543277" cy="3415257"/>
            <a:chOff x="0" y="0"/>
            <a:chExt cx="933209" cy="899492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933209" cy="899492"/>
            </a:xfrm>
            <a:custGeom>
              <a:avLst/>
              <a:gdLst/>
              <a:ahLst/>
              <a:cxnLst/>
              <a:rect l="l" t="t" r="r" b="b"/>
              <a:pathLst>
                <a:path w="933209" h="899492">
                  <a:moveTo>
                    <a:pt x="32774" y="0"/>
                  </a:moveTo>
                  <a:lnTo>
                    <a:pt x="900434" y="0"/>
                  </a:lnTo>
                  <a:cubicBezTo>
                    <a:pt x="909127" y="0"/>
                    <a:pt x="917463" y="3453"/>
                    <a:pt x="923609" y="9599"/>
                  </a:cubicBezTo>
                  <a:cubicBezTo>
                    <a:pt x="929756" y="15746"/>
                    <a:pt x="933209" y="24082"/>
                    <a:pt x="933209" y="32774"/>
                  </a:cubicBezTo>
                  <a:lnTo>
                    <a:pt x="933209" y="866717"/>
                  </a:lnTo>
                  <a:cubicBezTo>
                    <a:pt x="933209" y="875410"/>
                    <a:pt x="929756" y="883746"/>
                    <a:pt x="923609" y="889892"/>
                  </a:cubicBezTo>
                  <a:cubicBezTo>
                    <a:pt x="917463" y="896039"/>
                    <a:pt x="909127" y="899492"/>
                    <a:pt x="900434" y="899492"/>
                  </a:cubicBezTo>
                  <a:lnTo>
                    <a:pt x="32774" y="899492"/>
                  </a:lnTo>
                  <a:cubicBezTo>
                    <a:pt x="24082" y="899492"/>
                    <a:pt x="15746" y="896039"/>
                    <a:pt x="9599" y="889892"/>
                  </a:cubicBezTo>
                  <a:cubicBezTo>
                    <a:pt x="3453" y="883746"/>
                    <a:pt x="0" y="875410"/>
                    <a:pt x="0" y="866717"/>
                  </a:cubicBezTo>
                  <a:lnTo>
                    <a:pt x="0" y="32774"/>
                  </a:lnTo>
                  <a:cubicBezTo>
                    <a:pt x="0" y="24082"/>
                    <a:pt x="3453" y="15746"/>
                    <a:pt x="9599" y="9599"/>
                  </a:cubicBezTo>
                  <a:cubicBezTo>
                    <a:pt x="15746" y="3453"/>
                    <a:pt x="24082" y="0"/>
                    <a:pt x="327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E99E"/>
              </a:solidFill>
              <a:prstDash val="dash"/>
              <a:miter/>
            </a:ln>
          </p:spPr>
        </p:sp>
        <p:sp>
          <p:nvSpPr>
            <p:cNvPr id="68" name="TextBox 68"/>
            <p:cNvSpPr txBox="1"/>
            <p:nvPr/>
          </p:nvSpPr>
          <p:spPr>
            <a:xfrm>
              <a:off x="0" y="-47625"/>
              <a:ext cx="933209" cy="947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Maand 3 ™ einde pilot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(in overleg bepalen)</a:t>
              </a: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13440713" y="2175379"/>
            <a:ext cx="3543277" cy="325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Voorgestelde tijdslijn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10486"/>
            <a:ext cx="7843523" cy="6285914"/>
            <a:chOff x="0" y="0"/>
            <a:chExt cx="2065784" cy="16555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65784" cy="1655549"/>
            </a:xfrm>
            <a:custGeom>
              <a:avLst/>
              <a:gdLst/>
              <a:ahLst/>
              <a:cxnLst/>
              <a:rect l="l" t="t" r="r" b="b"/>
              <a:pathLst>
                <a:path w="2065784" h="1655549">
                  <a:moveTo>
                    <a:pt x="14806" y="0"/>
                  </a:moveTo>
                  <a:lnTo>
                    <a:pt x="2050978" y="0"/>
                  </a:lnTo>
                  <a:cubicBezTo>
                    <a:pt x="2059155" y="0"/>
                    <a:pt x="2065784" y="6629"/>
                    <a:pt x="2065784" y="14806"/>
                  </a:cubicBezTo>
                  <a:lnTo>
                    <a:pt x="2065784" y="1640744"/>
                  </a:lnTo>
                  <a:cubicBezTo>
                    <a:pt x="2065784" y="1648921"/>
                    <a:pt x="2059155" y="1655549"/>
                    <a:pt x="2050978" y="1655549"/>
                  </a:cubicBezTo>
                  <a:lnTo>
                    <a:pt x="14806" y="1655549"/>
                  </a:lnTo>
                  <a:cubicBezTo>
                    <a:pt x="6629" y="1655549"/>
                    <a:pt x="0" y="1648921"/>
                    <a:pt x="0" y="1640744"/>
                  </a:cubicBezTo>
                  <a:lnTo>
                    <a:pt x="0" y="14806"/>
                  </a:lnTo>
                  <a:cubicBezTo>
                    <a:pt x="0" y="6629"/>
                    <a:pt x="6629" y="0"/>
                    <a:pt x="14806" y="0"/>
                  </a:cubicBezTo>
                  <a:close/>
                </a:path>
              </a:pathLst>
            </a:custGeom>
            <a:solidFill>
              <a:srgbClr val="E6F1E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65784" cy="1703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13000" y="4827814"/>
            <a:ext cx="273936" cy="251025"/>
          </a:xfrm>
          <a:custGeom>
            <a:avLst/>
            <a:gdLst/>
            <a:ahLst/>
            <a:cxnLst/>
            <a:rect l="l" t="t" r="r" b="b"/>
            <a:pathLst>
              <a:path w="273936" h="251025">
                <a:moveTo>
                  <a:pt x="0" y="0"/>
                </a:moveTo>
                <a:lnTo>
                  <a:pt x="273936" y="0"/>
                </a:lnTo>
                <a:lnTo>
                  <a:pt x="273936" y="251025"/>
                </a:lnTo>
                <a:lnTo>
                  <a:pt x="0" y="25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13000" y="5820247"/>
            <a:ext cx="273936" cy="251025"/>
          </a:xfrm>
          <a:custGeom>
            <a:avLst/>
            <a:gdLst/>
            <a:ahLst/>
            <a:cxnLst/>
            <a:rect l="l" t="t" r="r" b="b"/>
            <a:pathLst>
              <a:path w="273936" h="251025">
                <a:moveTo>
                  <a:pt x="0" y="0"/>
                </a:moveTo>
                <a:lnTo>
                  <a:pt x="273936" y="0"/>
                </a:lnTo>
                <a:lnTo>
                  <a:pt x="273936" y="251025"/>
                </a:lnTo>
                <a:lnTo>
                  <a:pt x="0" y="25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13000" y="6850780"/>
            <a:ext cx="273936" cy="251025"/>
          </a:xfrm>
          <a:custGeom>
            <a:avLst/>
            <a:gdLst/>
            <a:ahLst/>
            <a:cxnLst/>
            <a:rect l="l" t="t" r="r" b="b"/>
            <a:pathLst>
              <a:path w="273936" h="251025">
                <a:moveTo>
                  <a:pt x="0" y="0"/>
                </a:moveTo>
                <a:lnTo>
                  <a:pt x="273936" y="0"/>
                </a:lnTo>
                <a:lnTo>
                  <a:pt x="273936" y="251025"/>
                </a:lnTo>
                <a:lnTo>
                  <a:pt x="0" y="25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13000" y="7844755"/>
            <a:ext cx="273936" cy="251025"/>
          </a:xfrm>
          <a:custGeom>
            <a:avLst/>
            <a:gdLst/>
            <a:ahLst/>
            <a:cxnLst/>
            <a:rect l="l" t="t" r="r" b="b"/>
            <a:pathLst>
              <a:path w="273936" h="251025">
                <a:moveTo>
                  <a:pt x="0" y="0"/>
                </a:moveTo>
                <a:lnTo>
                  <a:pt x="273936" y="0"/>
                </a:lnTo>
                <a:lnTo>
                  <a:pt x="273936" y="251025"/>
                </a:lnTo>
                <a:lnTo>
                  <a:pt x="0" y="25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>
            <a:off x="12012149" y="-7231999"/>
            <a:ext cx="12916409" cy="8944613"/>
          </a:xfrm>
          <a:custGeom>
            <a:avLst/>
            <a:gdLst/>
            <a:ahLst/>
            <a:cxnLst/>
            <a:rect l="l" t="t" r="r" b="b"/>
            <a:pathLst>
              <a:path w="12916409" h="8944613">
                <a:moveTo>
                  <a:pt x="0" y="0"/>
                </a:moveTo>
                <a:lnTo>
                  <a:pt x="12916409" y="0"/>
                </a:lnTo>
                <a:lnTo>
                  <a:pt x="12916409" y="8944613"/>
                </a:lnTo>
                <a:lnTo>
                  <a:pt x="0" y="8944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719948" y="4827814"/>
            <a:ext cx="273936" cy="251025"/>
          </a:xfrm>
          <a:custGeom>
            <a:avLst/>
            <a:gdLst/>
            <a:ahLst/>
            <a:cxnLst/>
            <a:rect l="l" t="t" r="r" b="b"/>
            <a:pathLst>
              <a:path w="273936" h="251025">
                <a:moveTo>
                  <a:pt x="0" y="0"/>
                </a:moveTo>
                <a:lnTo>
                  <a:pt x="273936" y="0"/>
                </a:lnTo>
                <a:lnTo>
                  <a:pt x="273936" y="251025"/>
                </a:lnTo>
                <a:lnTo>
                  <a:pt x="0" y="25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719948" y="5820247"/>
            <a:ext cx="273936" cy="251025"/>
          </a:xfrm>
          <a:custGeom>
            <a:avLst/>
            <a:gdLst/>
            <a:ahLst/>
            <a:cxnLst/>
            <a:rect l="l" t="t" r="r" b="b"/>
            <a:pathLst>
              <a:path w="273936" h="251025">
                <a:moveTo>
                  <a:pt x="0" y="0"/>
                </a:moveTo>
                <a:lnTo>
                  <a:pt x="273936" y="0"/>
                </a:lnTo>
                <a:lnTo>
                  <a:pt x="273936" y="251025"/>
                </a:lnTo>
                <a:lnTo>
                  <a:pt x="0" y="25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719948" y="6490372"/>
            <a:ext cx="273936" cy="251025"/>
          </a:xfrm>
          <a:custGeom>
            <a:avLst/>
            <a:gdLst/>
            <a:ahLst/>
            <a:cxnLst/>
            <a:rect l="l" t="t" r="r" b="b"/>
            <a:pathLst>
              <a:path w="273936" h="251025">
                <a:moveTo>
                  <a:pt x="0" y="0"/>
                </a:moveTo>
                <a:lnTo>
                  <a:pt x="273936" y="0"/>
                </a:lnTo>
                <a:lnTo>
                  <a:pt x="273936" y="251025"/>
                </a:lnTo>
                <a:lnTo>
                  <a:pt x="0" y="25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719948" y="7817722"/>
            <a:ext cx="273936" cy="251025"/>
          </a:xfrm>
          <a:custGeom>
            <a:avLst/>
            <a:gdLst/>
            <a:ahLst/>
            <a:cxnLst/>
            <a:rect l="l" t="t" r="r" b="b"/>
            <a:pathLst>
              <a:path w="273936" h="251025">
                <a:moveTo>
                  <a:pt x="0" y="0"/>
                </a:moveTo>
                <a:lnTo>
                  <a:pt x="273936" y="0"/>
                </a:lnTo>
                <a:lnTo>
                  <a:pt x="273936" y="251025"/>
                </a:lnTo>
                <a:lnTo>
                  <a:pt x="0" y="2510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37485" y="3202400"/>
            <a:ext cx="694143" cy="565727"/>
          </a:xfrm>
          <a:custGeom>
            <a:avLst/>
            <a:gdLst/>
            <a:ahLst/>
            <a:cxnLst/>
            <a:rect l="l" t="t" r="r" b="b"/>
            <a:pathLst>
              <a:path w="694143" h="565727">
                <a:moveTo>
                  <a:pt x="0" y="0"/>
                </a:moveTo>
                <a:lnTo>
                  <a:pt x="694144" y="0"/>
                </a:lnTo>
                <a:lnTo>
                  <a:pt x="694144" y="565727"/>
                </a:lnTo>
                <a:lnTo>
                  <a:pt x="0" y="565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828341" y="3188244"/>
            <a:ext cx="562375" cy="562375"/>
          </a:xfrm>
          <a:custGeom>
            <a:avLst/>
            <a:gdLst/>
            <a:ahLst/>
            <a:cxnLst/>
            <a:rect l="l" t="t" r="r" b="b"/>
            <a:pathLst>
              <a:path w="562375" h="562375">
                <a:moveTo>
                  <a:pt x="0" y="0"/>
                </a:moveTo>
                <a:lnTo>
                  <a:pt x="562375" y="0"/>
                </a:lnTo>
                <a:lnTo>
                  <a:pt x="562375" y="562375"/>
                </a:lnTo>
                <a:lnTo>
                  <a:pt x="0" y="5623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813132" y="4754208"/>
            <a:ext cx="6573692" cy="367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Inzicht in hun eigen skillsprofiel en ontwikkelmogelijkheden.</a:t>
            </a:r>
          </a:p>
          <a:p>
            <a:pPr algn="l">
              <a:lnSpc>
                <a:spcPts val="2660"/>
              </a:lnSpc>
            </a:pPr>
            <a:endParaRPr lang="en-US"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Toegang tot interne loopbaanpaden die aansluiten bij hun talenten en ambities.</a:t>
            </a:r>
          </a:p>
          <a:p>
            <a:pPr algn="l">
              <a:lnSpc>
                <a:spcPts val="2660"/>
              </a:lnSpc>
            </a:pPr>
            <a:endParaRPr lang="en-US"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Meer regie op hun eigen loopbaan binnen de organisatie.</a:t>
            </a:r>
          </a:p>
          <a:p>
            <a:pPr algn="l">
              <a:lnSpc>
                <a:spcPts val="2660"/>
              </a:lnSpc>
            </a:pPr>
            <a:endParaRPr lang="en-US"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60"/>
              </a:lnSpc>
            </a:pPr>
            <a:r>
              <a:rPr lang="en-US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Een positieve eerste ervaring met skillsgericht denken en werken.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14443" y="883505"/>
            <a:ext cx="16230600" cy="750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Onze belofte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1919858"/>
            <a:ext cx="10017125" cy="45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0"/>
              </a:lnSpc>
            </a:pPr>
            <a:r>
              <a:rPr lang="en-US" sz="2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Het resultaat na de pilot zal zijn: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13000" y="4053455"/>
            <a:ext cx="7459223" cy="37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0"/>
              </a:lnSpc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Voor de medewerker: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19948" y="4053455"/>
            <a:ext cx="10017125" cy="37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0"/>
              </a:lnSpc>
            </a:pPr>
            <a:r>
              <a:rPr lang="en-US" sz="1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Voor de organisatie: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55809" y="4754208"/>
            <a:ext cx="6671027" cy="3676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Inzicht in hoe skillsgericht werken praktisch toepasbaar is binnen de eigen organisatie.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endParaRPr lang="en-US"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Vertaalslag van het functiehuis naar een skillsstructuur.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endParaRPr lang="en-US"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Input voor toekomstig HR- en strategisch personeelsbeleid (bijv. inzetbaarheid, ontwikkeling, werving).</a:t>
            </a:r>
          </a:p>
          <a:p>
            <a:pPr algn="l">
              <a:lnSpc>
                <a:spcPts val="2660"/>
              </a:lnSpc>
              <a:spcBef>
                <a:spcPct val="0"/>
              </a:spcBef>
            </a:pPr>
            <a:endParaRPr lang="en-US" sz="19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60"/>
              </a:lnSpc>
              <a:spcBef>
                <a:spcPct val="0"/>
              </a:spcBef>
            </a:pPr>
            <a:r>
              <a:rPr lang="en-US" sz="19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Directe feedback van medewerkers op het gebruik en de waarde van een skills-based aanpak.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1413000" y="3996516"/>
            <a:ext cx="781303" cy="0"/>
          </a:xfrm>
          <a:prstGeom prst="line">
            <a:avLst/>
          </a:prstGeom>
          <a:ln w="38100" cap="flat">
            <a:solidFill>
              <a:srgbClr val="00E99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 flipV="1">
            <a:off x="9731751" y="3996516"/>
            <a:ext cx="781303" cy="0"/>
          </a:xfrm>
          <a:prstGeom prst="line">
            <a:avLst/>
          </a:prstGeom>
          <a:ln w="38100" cap="flat">
            <a:solidFill>
              <a:srgbClr val="00E99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4" name="Group 24"/>
          <p:cNvGrpSpPr/>
          <p:nvPr/>
        </p:nvGrpSpPr>
        <p:grpSpPr>
          <a:xfrm>
            <a:off x="15994707" y="9700632"/>
            <a:ext cx="1978566" cy="358845"/>
            <a:chOff x="0" y="0"/>
            <a:chExt cx="2638089" cy="478459"/>
          </a:xfrm>
        </p:grpSpPr>
        <p:sp>
          <p:nvSpPr>
            <p:cNvPr id="25" name="Freeform 25"/>
            <p:cNvSpPr/>
            <p:nvPr/>
          </p:nvSpPr>
          <p:spPr>
            <a:xfrm>
              <a:off x="1207488" y="60405"/>
              <a:ext cx="1430600" cy="357650"/>
            </a:xfrm>
            <a:custGeom>
              <a:avLst/>
              <a:gdLst/>
              <a:ahLst/>
              <a:cxnLst/>
              <a:rect l="l" t="t" r="r" b="b"/>
              <a:pathLst>
                <a:path w="1430600" h="357650">
                  <a:moveTo>
                    <a:pt x="0" y="0"/>
                  </a:moveTo>
                  <a:lnTo>
                    <a:pt x="1430601" y="0"/>
                  </a:lnTo>
                  <a:lnTo>
                    <a:pt x="1430601" y="357650"/>
                  </a:lnTo>
                  <a:lnTo>
                    <a:pt x="0" y="3576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760697" cy="478459"/>
            </a:xfrm>
            <a:custGeom>
              <a:avLst/>
              <a:gdLst/>
              <a:ahLst/>
              <a:cxnLst/>
              <a:rect l="l" t="t" r="r" b="b"/>
              <a:pathLst>
                <a:path w="760697" h="478459">
                  <a:moveTo>
                    <a:pt x="0" y="0"/>
                  </a:moveTo>
                  <a:lnTo>
                    <a:pt x="760697" y="0"/>
                  </a:lnTo>
                  <a:lnTo>
                    <a:pt x="760697" y="478459"/>
                  </a:lnTo>
                  <a:lnTo>
                    <a:pt x="0" y="4784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</p:sp>
        <p:sp>
          <p:nvSpPr>
            <p:cNvPr id="27" name="Freeform 27"/>
            <p:cNvSpPr/>
            <p:nvPr/>
          </p:nvSpPr>
          <p:spPr>
            <a:xfrm>
              <a:off x="888825" y="177368"/>
              <a:ext cx="123723" cy="123723"/>
            </a:xfrm>
            <a:custGeom>
              <a:avLst/>
              <a:gdLst/>
              <a:ahLst/>
              <a:cxnLst/>
              <a:rect l="l" t="t" r="r" b="b"/>
              <a:pathLst>
                <a:path w="123723" h="123723">
                  <a:moveTo>
                    <a:pt x="0" y="0"/>
                  </a:moveTo>
                  <a:lnTo>
                    <a:pt x="123724" y="0"/>
                  </a:lnTo>
                  <a:lnTo>
                    <a:pt x="123724" y="123723"/>
                  </a:lnTo>
                  <a:lnTo>
                    <a:pt x="0" y="123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9144000" y="2993601"/>
            <a:ext cx="7843523" cy="6285914"/>
            <a:chOff x="0" y="0"/>
            <a:chExt cx="2065784" cy="165554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065784" cy="1655549"/>
            </a:xfrm>
            <a:custGeom>
              <a:avLst/>
              <a:gdLst/>
              <a:ahLst/>
              <a:cxnLst/>
              <a:rect l="l" t="t" r="r" b="b"/>
              <a:pathLst>
                <a:path w="2065784" h="1655549">
                  <a:moveTo>
                    <a:pt x="14806" y="0"/>
                  </a:moveTo>
                  <a:lnTo>
                    <a:pt x="2050978" y="0"/>
                  </a:lnTo>
                  <a:cubicBezTo>
                    <a:pt x="2059155" y="0"/>
                    <a:pt x="2065784" y="6629"/>
                    <a:pt x="2065784" y="14806"/>
                  </a:cubicBezTo>
                  <a:lnTo>
                    <a:pt x="2065784" y="1640744"/>
                  </a:lnTo>
                  <a:cubicBezTo>
                    <a:pt x="2065784" y="1648921"/>
                    <a:pt x="2059155" y="1655549"/>
                    <a:pt x="2050978" y="1655549"/>
                  </a:cubicBezTo>
                  <a:lnTo>
                    <a:pt x="14806" y="1655549"/>
                  </a:lnTo>
                  <a:cubicBezTo>
                    <a:pt x="6629" y="1655549"/>
                    <a:pt x="0" y="1648921"/>
                    <a:pt x="0" y="1640744"/>
                  </a:cubicBezTo>
                  <a:lnTo>
                    <a:pt x="0" y="14806"/>
                  </a:lnTo>
                  <a:cubicBezTo>
                    <a:pt x="0" y="6629"/>
                    <a:pt x="6629" y="0"/>
                    <a:pt x="148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D2F9E7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2065784" cy="17031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A54F322F333C469751A0A1724DAA52" ma:contentTypeVersion="13" ma:contentTypeDescription="Een nieuw document maken." ma:contentTypeScope="" ma:versionID="09d55368e871a298a7c0c8522f546bd3">
  <xsd:schema xmlns:xsd="http://www.w3.org/2001/XMLSchema" xmlns:xs="http://www.w3.org/2001/XMLSchema" xmlns:p="http://schemas.microsoft.com/office/2006/metadata/properties" xmlns:ns2="327f5d49-c9ab-4dc5-97bb-a6608c80d292" xmlns:ns3="6b013a9b-175e-4a55-92ab-d0fcc22ee51a" targetNamespace="http://schemas.microsoft.com/office/2006/metadata/properties" ma:root="true" ma:fieldsID="9c82bee9c13922fc26e0278260c167ba" ns2:_="" ns3:_="">
    <xsd:import namespace="327f5d49-c9ab-4dc5-97bb-a6608c80d292"/>
    <xsd:import namespace="6b013a9b-175e-4a55-92ab-d0fcc22ee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f5d49-c9ab-4dc5-97bb-a6608c80d2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36dc5d3-1c25-416d-9ff8-30d8d33104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13a9b-175e-4a55-92ab-d0fcc22ee5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2d4ec00-7d0b-452c-a7c6-667c8a70bd36}" ma:internalName="TaxCatchAll" ma:showField="CatchAllData" ma:web="6b013a9b-175e-4a55-92ab-d0fcc22ee5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7f5d49-c9ab-4dc5-97bb-a6608c80d292">
      <Terms xmlns="http://schemas.microsoft.com/office/infopath/2007/PartnerControls"/>
    </lcf76f155ced4ddcb4097134ff3c332f>
    <TaxCatchAll xmlns="6b013a9b-175e-4a55-92ab-d0fcc22ee51a" xsi:nil="true"/>
  </documentManagement>
</p:properties>
</file>

<file path=customXml/itemProps1.xml><?xml version="1.0" encoding="utf-8"?>
<ds:datastoreItem xmlns:ds="http://schemas.openxmlformats.org/officeDocument/2006/customXml" ds:itemID="{541186EB-7100-4D92-9518-6C6A8F84FA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2F222-DB70-4D4C-B309-AC982DA92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7f5d49-c9ab-4dc5-97bb-a6608c80d292"/>
    <ds:schemaRef ds:uri="6b013a9b-175e-4a55-92ab-d0fcc22ee5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92696F-4A9E-436E-AB2F-C4B242A3D75C}">
  <ds:schemaRefs>
    <ds:schemaRef ds:uri="http://schemas.microsoft.com/office/2006/metadata/properties"/>
    <ds:schemaRef ds:uri="http://www.w3.org/XML/1998/namespace"/>
    <ds:schemaRef ds:uri="6b013a9b-175e-4a55-92ab-d0fcc22ee51a"/>
    <ds:schemaRef ds:uri="327f5d49-c9ab-4dc5-97bb-a6608c80d292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Aangepast</PresentationFormat>
  <Paragraphs>102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Adepti - A&amp;O Fonds webinar</dc:title>
  <cp:lastModifiedBy>Marieke de Feyter | A&amp;O fonds Gemeenten</cp:lastModifiedBy>
  <cp:revision>3</cp:revision>
  <dcterms:created xsi:type="dcterms:W3CDTF">2006-08-16T00:00:00Z</dcterms:created>
  <dcterms:modified xsi:type="dcterms:W3CDTF">2025-05-20T10:38:02Z</dcterms:modified>
  <dc:identifier>DAGnhR8ZNiw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0x01010031A54F322F333C469751A0A1724DAA52</vt:lpwstr>
  </property>
  <property fmtid="{D5CDD505-2E9C-101B-9397-08002B2CF9AE}" pid="3" name="MediaServiceImageTags">
    <vt:lpwstr/>
  </property>
</Properties>
</file>