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32"/>
  </p:notesMasterIdLst>
  <p:handoutMasterIdLst>
    <p:handoutMasterId r:id="rId33"/>
  </p:handoutMasterIdLst>
  <p:sldIdLst>
    <p:sldId id="273" r:id="rId5"/>
    <p:sldId id="301" r:id="rId6"/>
    <p:sldId id="286" r:id="rId7"/>
    <p:sldId id="287" r:id="rId8"/>
    <p:sldId id="288" r:id="rId9"/>
    <p:sldId id="289" r:id="rId10"/>
    <p:sldId id="290" r:id="rId11"/>
    <p:sldId id="303" r:id="rId12"/>
    <p:sldId id="291" r:id="rId13"/>
    <p:sldId id="292" r:id="rId14"/>
    <p:sldId id="314" r:id="rId15"/>
    <p:sldId id="293" r:id="rId16"/>
    <p:sldId id="305" r:id="rId17"/>
    <p:sldId id="297" r:id="rId18"/>
    <p:sldId id="306" r:id="rId19"/>
    <p:sldId id="307" r:id="rId20"/>
    <p:sldId id="308" r:id="rId21"/>
    <p:sldId id="309" r:id="rId22"/>
    <p:sldId id="298" r:id="rId23"/>
    <p:sldId id="310" r:id="rId24"/>
    <p:sldId id="311" r:id="rId25"/>
    <p:sldId id="312" r:id="rId26"/>
    <p:sldId id="313" r:id="rId27"/>
    <p:sldId id="296" r:id="rId28"/>
    <p:sldId id="299" r:id="rId29"/>
    <p:sldId id="300" r:id="rId30"/>
    <p:sldId id="277"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kom" id="{E75E278A-FF0E-49A4-B170-79828D63BBAD}">
          <p14:sldIdLst>
            <p14:sldId id="273"/>
            <p14:sldId id="301"/>
            <p14:sldId id="286"/>
            <p14:sldId id="287"/>
            <p14:sldId id="288"/>
            <p14:sldId id="289"/>
            <p14:sldId id="290"/>
            <p14:sldId id="303"/>
            <p14:sldId id="291"/>
            <p14:sldId id="292"/>
            <p14:sldId id="314"/>
            <p14:sldId id="293"/>
            <p14:sldId id="305"/>
            <p14:sldId id="297"/>
            <p14:sldId id="306"/>
            <p14:sldId id="307"/>
            <p14:sldId id="308"/>
            <p14:sldId id="309"/>
            <p14:sldId id="298"/>
            <p14:sldId id="310"/>
            <p14:sldId id="311"/>
            <p14:sldId id="312"/>
            <p14:sldId id="313"/>
            <p14:sldId id="296"/>
            <p14:sldId id="299"/>
            <p14:sldId id="300"/>
          </p14:sldIdLst>
        </p14:section>
        <p14:section name="Standaard pagina" id="{B9B51309-D148-4332-87C2-07BE32FBCA3B}">
          <p14:sldIdLst/>
        </p14:section>
        <p14:section name="Standaard pagina met illustratie" id="{4DD6C464-E629-49F4-A335-C96BFB1463CD}">
          <p14:sldIdLst/>
        </p14:section>
        <p14:section name="Vaste einddia" id="{A68ACBD1-9E52-4E10-A1CF-F7DAE33C4559}">
          <p14:sldIdLst>
            <p14:sldId id="27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D387D"/>
    <a:srgbClr val="F4F2E6"/>
    <a:srgbClr val="B1EDE8"/>
    <a:srgbClr val="D24726"/>
    <a:srgbClr val="211E5B"/>
    <a:srgbClr val="42F7AC"/>
    <a:srgbClr val="EBEBEB"/>
    <a:srgbClr val="F8F8F8"/>
    <a:srgbClr val="D2B4A6"/>
    <a:srgbClr val="734F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ED6D81-F662-4734-9A58-C4B48C7A6394}" v="6" dt="2023-11-13T07:28:49.925"/>
    <p1510:client id="{81342241-9A5B-4BD9-9201-51AE0BC5E4D3}" v="588" dt="2023-11-10T13:16:56.210"/>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52"/>
    <p:restoredTop sz="94694"/>
  </p:normalViewPr>
  <p:slideViewPr>
    <p:cSldViewPr snapToGrid="0">
      <p:cViewPr varScale="1">
        <p:scale>
          <a:sx n="121" d="100"/>
          <a:sy n="121" d="100"/>
        </p:scale>
        <p:origin x="744" y="176"/>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5/10/relationships/revisionInfo" Target="revisionInfo.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3" Type="http://schemas.openxmlformats.org/officeDocument/2006/relationships/oleObject" Target="file:////abf-fas-cifs\temp\Fenke\november23.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098643919510062"/>
          <c:y val="4.1666666666666664E-2"/>
          <c:w val="0.85901356080489943"/>
          <c:h val="0.67880067074948969"/>
        </c:manualLayout>
      </c:layout>
      <c:lineChart>
        <c:grouping val="standard"/>
        <c:varyColors val="0"/>
        <c:ser>
          <c:idx val="0"/>
          <c:order val="0"/>
          <c:tx>
            <c:strRef>
              <c:f>'H3'!$AL$56</c:f>
              <c:strCache>
                <c:ptCount val="1"/>
                <c:pt idx="0">
                  <c:v>Gemeenten</c:v>
                </c:pt>
              </c:strCache>
            </c:strRef>
          </c:tx>
          <c:spPr>
            <a:ln w="28575" cap="rnd">
              <a:solidFill>
                <a:schemeClr val="accent1"/>
              </a:solidFill>
              <a:round/>
            </a:ln>
            <a:effectLst/>
          </c:spPr>
          <c:marker>
            <c:symbol val="none"/>
          </c:marker>
          <c:cat>
            <c:strRef>
              <c:f>'H3'!$AM$55:$AP$55</c:f>
              <c:strCache>
                <c:ptCount val="4"/>
                <c:pt idx="0">
                  <c:v>2021</c:v>
                </c:pt>
                <c:pt idx="1">
                  <c:v>1e halfjaar 2022</c:v>
                </c:pt>
                <c:pt idx="2">
                  <c:v>2022</c:v>
                </c:pt>
                <c:pt idx="3">
                  <c:v>1e halfjaar 2023</c:v>
                </c:pt>
              </c:strCache>
            </c:strRef>
          </c:cat>
          <c:val>
            <c:numRef>
              <c:f>'H3'!$AM$56:$AP$56</c:f>
              <c:numCache>
                <c:formatCode>0.0%</c:formatCode>
                <c:ptCount val="4"/>
                <c:pt idx="0">
                  <c:v>5.8000000000000003E-2</c:v>
                </c:pt>
                <c:pt idx="1">
                  <c:v>6.7000000000000004E-2</c:v>
                </c:pt>
                <c:pt idx="2">
                  <c:v>6.7000000000000004E-2</c:v>
                </c:pt>
                <c:pt idx="3">
                  <c:v>6.3E-2</c:v>
                </c:pt>
              </c:numCache>
            </c:numRef>
          </c:val>
          <c:smooth val="0"/>
          <c:extLst>
            <c:ext xmlns:c16="http://schemas.microsoft.com/office/drawing/2014/chart" uri="{C3380CC4-5D6E-409C-BE32-E72D297353CC}">
              <c16:uniqueId val="{00000000-D2B4-4743-969D-3D552C817231}"/>
            </c:ext>
          </c:extLst>
        </c:ser>
        <c:ser>
          <c:idx val="1"/>
          <c:order val="1"/>
          <c:tx>
            <c:strRef>
              <c:f>'H3'!$AL$57</c:f>
              <c:strCache>
                <c:ptCount val="1"/>
                <c:pt idx="0">
                  <c:v>Landelijk (alle organisaties)</c:v>
                </c:pt>
              </c:strCache>
            </c:strRef>
          </c:tx>
          <c:spPr>
            <a:ln w="28575" cap="rnd">
              <a:solidFill>
                <a:schemeClr val="accent2"/>
              </a:solidFill>
              <a:round/>
            </a:ln>
            <a:effectLst/>
          </c:spPr>
          <c:marker>
            <c:symbol val="none"/>
          </c:marker>
          <c:cat>
            <c:strRef>
              <c:f>'H3'!$AM$55:$AP$55</c:f>
              <c:strCache>
                <c:ptCount val="4"/>
                <c:pt idx="0">
                  <c:v>2021</c:v>
                </c:pt>
                <c:pt idx="1">
                  <c:v>1e halfjaar 2022</c:v>
                </c:pt>
                <c:pt idx="2">
                  <c:v>2022</c:v>
                </c:pt>
                <c:pt idx="3">
                  <c:v>1e halfjaar 2023</c:v>
                </c:pt>
              </c:strCache>
            </c:strRef>
          </c:cat>
          <c:val>
            <c:numRef>
              <c:f>'H3'!$AM$57:$AP$57</c:f>
              <c:numCache>
                <c:formatCode>0.0%</c:formatCode>
                <c:ptCount val="4"/>
                <c:pt idx="0">
                  <c:v>4.9000000000000002E-2</c:v>
                </c:pt>
                <c:pt idx="1">
                  <c:v>5.8999999999999997E-2</c:v>
                </c:pt>
                <c:pt idx="2">
                  <c:v>5.6000000000000001E-2</c:v>
                </c:pt>
                <c:pt idx="3">
                  <c:v>5.3999999999999999E-2</c:v>
                </c:pt>
              </c:numCache>
            </c:numRef>
          </c:val>
          <c:smooth val="0"/>
          <c:extLst>
            <c:ext xmlns:c16="http://schemas.microsoft.com/office/drawing/2014/chart" uri="{C3380CC4-5D6E-409C-BE32-E72D297353CC}">
              <c16:uniqueId val="{00000001-D2B4-4743-969D-3D552C817231}"/>
            </c:ext>
          </c:extLst>
        </c:ser>
        <c:ser>
          <c:idx val="2"/>
          <c:order val="2"/>
          <c:tx>
            <c:strRef>
              <c:f>'H3'!$AL$58</c:f>
              <c:strCache>
                <c:ptCount val="1"/>
                <c:pt idx="0">
                  <c:v>Landelijk (&gt;100 medewerkers)</c:v>
                </c:pt>
              </c:strCache>
            </c:strRef>
          </c:tx>
          <c:spPr>
            <a:ln w="28575" cap="rnd">
              <a:solidFill>
                <a:schemeClr val="accent3"/>
              </a:solidFill>
              <a:round/>
            </a:ln>
            <a:effectLst/>
          </c:spPr>
          <c:marker>
            <c:symbol val="none"/>
          </c:marker>
          <c:cat>
            <c:strRef>
              <c:f>'H3'!$AM$55:$AP$55</c:f>
              <c:strCache>
                <c:ptCount val="4"/>
                <c:pt idx="0">
                  <c:v>2021</c:v>
                </c:pt>
                <c:pt idx="1">
                  <c:v>1e halfjaar 2022</c:v>
                </c:pt>
                <c:pt idx="2">
                  <c:v>2022</c:v>
                </c:pt>
                <c:pt idx="3">
                  <c:v>1e halfjaar 2023</c:v>
                </c:pt>
              </c:strCache>
            </c:strRef>
          </c:cat>
          <c:val>
            <c:numRef>
              <c:f>'H3'!$AM$58:$AP$58</c:f>
              <c:numCache>
                <c:formatCode>0.0%</c:formatCode>
                <c:ptCount val="4"/>
                <c:pt idx="0">
                  <c:v>5.5E-2</c:v>
                </c:pt>
                <c:pt idx="1">
                  <c:v>6.5000000000000002E-2</c:v>
                </c:pt>
                <c:pt idx="2">
                  <c:v>6.3E-2</c:v>
                </c:pt>
                <c:pt idx="3">
                  <c:v>6.0999999999999999E-2</c:v>
                </c:pt>
              </c:numCache>
            </c:numRef>
          </c:val>
          <c:smooth val="0"/>
          <c:extLst>
            <c:ext xmlns:c16="http://schemas.microsoft.com/office/drawing/2014/chart" uri="{C3380CC4-5D6E-409C-BE32-E72D297353CC}">
              <c16:uniqueId val="{00000002-D2B4-4743-969D-3D552C817231}"/>
            </c:ext>
          </c:extLst>
        </c:ser>
        <c:ser>
          <c:idx val="3"/>
          <c:order val="3"/>
          <c:tx>
            <c:strRef>
              <c:f>'H3'!$AL$59</c:f>
              <c:strCache>
                <c:ptCount val="1"/>
                <c:pt idx="0">
                  <c:v>Openbaar bestuur</c:v>
                </c:pt>
              </c:strCache>
            </c:strRef>
          </c:tx>
          <c:spPr>
            <a:ln w="28575" cap="rnd">
              <a:solidFill>
                <a:schemeClr val="accent4"/>
              </a:solidFill>
              <a:round/>
            </a:ln>
            <a:effectLst/>
          </c:spPr>
          <c:marker>
            <c:symbol val="none"/>
          </c:marker>
          <c:cat>
            <c:strRef>
              <c:f>'H3'!$AM$55:$AP$55</c:f>
              <c:strCache>
                <c:ptCount val="4"/>
                <c:pt idx="0">
                  <c:v>2021</c:v>
                </c:pt>
                <c:pt idx="1">
                  <c:v>1e halfjaar 2022</c:v>
                </c:pt>
                <c:pt idx="2">
                  <c:v>2022</c:v>
                </c:pt>
                <c:pt idx="3">
                  <c:v>1e halfjaar 2023</c:v>
                </c:pt>
              </c:strCache>
            </c:strRef>
          </c:cat>
          <c:val>
            <c:numRef>
              <c:f>'H3'!$AM$59:$AP$59</c:f>
              <c:numCache>
                <c:formatCode>0.0%</c:formatCode>
                <c:ptCount val="4"/>
                <c:pt idx="0">
                  <c:v>5.1999999999999998E-2</c:v>
                </c:pt>
                <c:pt idx="1">
                  <c:v>6.2E-2</c:v>
                </c:pt>
                <c:pt idx="2">
                  <c:v>6.0999999999999999E-2</c:v>
                </c:pt>
                <c:pt idx="3">
                  <c:v>6.0999999999999999E-2</c:v>
                </c:pt>
              </c:numCache>
            </c:numRef>
          </c:val>
          <c:smooth val="0"/>
          <c:extLst>
            <c:ext xmlns:c16="http://schemas.microsoft.com/office/drawing/2014/chart" uri="{C3380CC4-5D6E-409C-BE32-E72D297353CC}">
              <c16:uniqueId val="{00000003-D2B4-4743-969D-3D552C817231}"/>
            </c:ext>
          </c:extLst>
        </c:ser>
        <c:dLbls>
          <c:showLegendKey val="0"/>
          <c:showVal val="0"/>
          <c:showCatName val="0"/>
          <c:showSerName val="0"/>
          <c:showPercent val="0"/>
          <c:showBubbleSize val="0"/>
        </c:dLbls>
        <c:smooth val="0"/>
        <c:axId val="551876992"/>
        <c:axId val="155713856"/>
      </c:lineChart>
      <c:catAx>
        <c:axId val="5518769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l-NL"/>
          </a:p>
        </c:txPr>
        <c:crossAx val="155713856"/>
        <c:crosses val="autoZero"/>
        <c:auto val="1"/>
        <c:lblAlgn val="ctr"/>
        <c:lblOffset val="100"/>
        <c:noMultiLvlLbl val="0"/>
      </c:catAx>
      <c:valAx>
        <c:axId val="155713856"/>
        <c:scaling>
          <c:orientation val="minMax"/>
          <c:min val="4.0000000000000008E-2"/>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l-NL"/>
          </a:p>
        </c:txPr>
        <c:crossAx val="551876992"/>
        <c:crosses val="autoZero"/>
        <c:crossBetween val="between"/>
        <c:majorUnit val="1.0000000000000002E-2"/>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l-N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l-N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0FD8657-D98E-FC42-A24D-4BB1D2027C4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00B05DA-186E-5B43-B6A0-1F5B3FA0AD0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8A14E21-E0BF-6B4A-B09B-B61201E9ED3A}" type="datetimeFigureOut">
              <a:rPr lang="en-US" smtClean="0"/>
              <a:t>11/13/23</a:t>
            </a:fld>
            <a:endParaRPr lang="en-US"/>
          </a:p>
        </p:txBody>
      </p:sp>
      <p:sp>
        <p:nvSpPr>
          <p:cNvPr id="4" name="Footer Placeholder 3">
            <a:extLst>
              <a:ext uri="{FF2B5EF4-FFF2-40B4-BE49-F238E27FC236}">
                <a16:creationId xmlns:a16="http://schemas.microsoft.com/office/drawing/2014/main" id="{E4A01889-75D2-6548-80A9-1D89E0B1688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E24D27C-45FB-334D-84F0-AFA67378604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1FFEC32-0455-DD4E-82B2-FD038F51DF3F}" type="slidenum">
              <a:rPr lang="en-US" smtClean="0"/>
              <a:t>‹nr.›</a:t>
            </a:fld>
            <a:endParaRPr lang="en-US"/>
          </a:p>
        </p:txBody>
      </p:sp>
    </p:spTree>
    <p:extLst>
      <p:ext uri="{BB962C8B-B14F-4D97-AF65-F5344CB8AC3E}">
        <p14:creationId xmlns:p14="http://schemas.microsoft.com/office/powerpoint/2010/main" val="41920528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t>11/13/23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t>‹nr.›</a:t>
            </a:fld>
            <a:endParaRPr lang="en-US"/>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1EA0F-A667-4B49-8422-0062BC55E249}" type="slidenum">
              <a:rPr lang="en-US" smtClean="0"/>
              <a:t>1</a:t>
            </a:fld>
            <a:endParaRPr lang="en-US"/>
          </a:p>
        </p:txBody>
      </p:sp>
    </p:spTree>
    <p:extLst>
      <p:ext uri="{BB962C8B-B14F-4D97-AF65-F5344CB8AC3E}">
        <p14:creationId xmlns:p14="http://schemas.microsoft.com/office/powerpoint/2010/main" val="2370055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a:t>Binnen een afdeling van een gemeente met in totaal 100 medewerkers is er gedurende de afgelopen drie jaar een voortdurende toename van het ziekteverzuim waarneembaar. De afdeling is opgedeeld in 4 teams, elk bestaande uit 25 medewerkers, met ieder een eigen teamleider. Hoewel het verzuimniveau binnen de teams enigszins verschilt, ligt het in alle vier de teams boven het landelijk gemiddelde. Momenteel bedraagt het totale verzuimpercentage voor de gehele afdeling 10%.</a:t>
            </a:r>
          </a:p>
          <a:p>
            <a:endParaRPr lang="nl-NL" sz="1200"/>
          </a:p>
          <a:p>
            <a:r>
              <a:rPr lang="nl-NL" sz="1200"/>
              <a:t>Dit verzuim wordt gekenmerkt door een hoge frequentie van ziekmeldingen, met meer dan 15 medewerkers die regelmatig afwezig zijn. Ondanks het bestaande beleid zijn frequente verzuimgesprekken en het maken van afspraken nog niet de standaardpraktijk.</a:t>
            </a:r>
          </a:p>
          <a:p>
            <a:endParaRPr lang="nl-NL" sz="1200"/>
          </a:p>
          <a:p>
            <a:r>
              <a:rPr lang="nl-NL" sz="1200"/>
              <a:t>Daarnaast valt op dat er sprake is van verhoogd langdurig verzuim onder vrouwen van 45 jaar en ouder, waarvan de oorzaak op dit moment onbekend is. Bovenop deze verzuimuitdagingen wordt de afdeling ook geconfronteerd met een aanzienlijke werkdruk.</a:t>
            </a:r>
          </a:p>
          <a:p>
            <a:endParaRPr lang="nl-NL" sz="1200"/>
          </a:p>
          <a:p>
            <a:r>
              <a:rPr lang="nl-NL" sz="1200"/>
              <a:t>De leidinggevenden in de afdeling ervaren eveneens problemen in de samenwerking met bedrijfsartsen. Ze uiten klachten over de effectiviteit en communicatie van de bedrijfsartsen, vooral met betrekking tot de terugkoppeling van medische verzuimgegevens.</a:t>
            </a:r>
          </a:p>
          <a:p>
            <a:endParaRPr lang="nl-NL" sz="1200"/>
          </a:p>
          <a:p>
            <a:r>
              <a:rPr lang="nl-NL" sz="1200"/>
              <a:t>In deze context is er dringend behoefte aan een plan om het verzuim terug te dringen. Dit initiatief moet worden aangestuurd door de afdelingsmanager en de teamleiders.</a:t>
            </a:r>
          </a:p>
          <a:p>
            <a:endParaRPr lang="nl-NL"/>
          </a:p>
        </p:txBody>
      </p:sp>
      <p:sp>
        <p:nvSpPr>
          <p:cNvPr id="4" name="Tijdelijke aanduiding voor dianummer 3"/>
          <p:cNvSpPr>
            <a:spLocks noGrp="1"/>
          </p:cNvSpPr>
          <p:nvPr>
            <p:ph type="sldNum" sz="quarter" idx="5"/>
          </p:nvPr>
        </p:nvSpPr>
        <p:spPr/>
        <p:txBody>
          <a:bodyPr/>
          <a:lstStyle/>
          <a:p>
            <a:fld id="{DF61EA0F-A667-4B49-8422-0062BC55E249}" type="slidenum">
              <a:rPr lang="en-US" smtClean="0"/>
              <a:t>10</a:t>
            </a:fld>
            <a:endParaRPr lang="en-US"/>
          </a:p>
        </p:txBody>
      </p:sp>
    </p:spTree>
    <p:extLst>
      <p:ext uri="{BB962C8B-B14F-4D97-AF65-F5344CB8AC3E}">
        <p14:creationId xmlns:p14="http://schemas.microsoft.com/office/powerpoint/2010/main" val="1880044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highlight>
                  <a:srgbClr val="FFFF00"/>
                </a:highlight>
                <a:latin typeface="Century Gothic"/>
              </a:rPr>
              <a:t>-&gt; Op basis van de antwoorden kiezen we 1 doel. </a:t>
            </a:r>
            <a:endParaRPr lang="nl-NL" sz="1200" dirty="0">
              <a:highlight>
                <a:srgbClr val="FFFF00"/>
              </a:highlight>
            </a:endParaRPr>
          </a:p>
          <a:p>
            <a:endParaRPr lang="nl-NL" dirty="0"/>
          </a:p>
        </p:txBody>
      </p:sp>
      <p:sp>
        <p:nvSpPr>
          <p:cNvPr id="4" name="Tijdelijke aanduiding voor dianummer 3"/>
          <p:cNvSpPr>
            <a:spLocks noGrp="1"/>
          </p:cNvSpPr>
          <p:nvPr>
            <p:ph type="sldNum" sz="quarter" idx="5"/>
          </p:nvPr>
        </p:nvSpPr>
        <p:spPr/>
        <p:txBody>
          <a:bodyPr/>
          <a:lstStyle/>
          <a:p>
            <a:fld id="{DF61EA0F-A667-4B49-8422-0062BC55E249}" type="slidenum">
              <a:rPr lang="en-US" smtClean="0"/>
              <a:t>13</a:t>
            </a:fld>
            <a:endParaRPr lang="en-US"/>
          </a:p>
        </p:txBody>
      </p:sp>
    </p:spTree>
    <p:extLst>
      <p:ext uri="{BB962C8B-B14F-4D97-AF65-F5344CB8AC3E}">
        <p14:creationId xmlns:p14="http://schemas.microsoft.com/office/powerpoint/2010/main" val="29312844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highlight>
                  <a:srgbClr val="FFFF00"/>
                </a:highlight>
                <a:latin typeface="Century Gothic"/>
              </a:rPr>
              <a:t>Afhankelijk van welk doel we hebben gekozen. Laten we 1 van de vier volgende dia's zien. </a:t>
            </a:r>
            <a:endParaRPr lang="nl-NL" dirty="0">
              <a:highlight>
                <a:srgbClr val="FFFF00"/>
              </a:highlight>
            </a:endParaRPr>
          </a:p>
          <a:p>
            <a:endParaRPr lang="nl-NL" dirty="0"/>
          </a:p>
        </p:txBody>
      </p:sp>
      <p:sp>
        <p:nvSpPr>
          <p:cNvPr id="4" name="Tijdelijke aanduiding voor dianummer 3"/>
          <p:cNvSpPr>
            <a:spLocks noGrp="1"/>
          </p:cNvSpPr>
          <p:nvPr>
            <p:ph type="sldNum" sz="quarter" idx="5"/>
          </p:nvPr>
        </p:nvSpPr>
        <p:spPr/>
        <p:txBody>
          <a:bodyPr/>
          <a:lstStyle/>
          <a:p>
            <a:fld id="{DF61EA0F-A667-4B49-8422-0062BC55E249}" type="slidenum">
              <a:rPr lang="en-US" smtClean="0"/>
              <a:t>14</a:t>
            </a:fld>
            <a:endParaRPr lang="en-US"/>
          </a:p>
        </p:txBody>
      </p:sp>
    </p:spTree>
    <p:extLst>
      <p:ext uri="{BB962C8B-B14F-4D97-AF65-F5344CB8AC3E}">
        <p14:creationId xmlns:p14="http://schemas.microsoft.com/office/powerpoint/2010/main" val="28631977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highlight>
                  <a:srgbClr val="FFFF00"/>
                </a:highlight>
                <a:latin typeface="Century Gothic"/>
              </a:rPr>
              <a:t>Afhankelijk van welk doel we hebben gekozen. Laten we 1 van de vier volgende dia's zien. </a:t>
            </a:r>
            <a:endParaRPr lang="nl-NL" dirty="0">
              <a:latin typeface="Century Gothic"/>
            </a:endParaRPr>
          </a:p>
          <a:p>
            <a:endParaRPr lang="nl-NL" dirty="0"/>
          </a:p>
        </p:txBody>
      </p:sp>
      <p:sp>
        <p:nvSpPr>
          <p:cNvPr id="4" name="Tijdelijke aanduiding voor dianummer 3"/>
          <p:cNvSpPr>
            <a:spLocks noGrp="1"/>
          </p:cNvSpPr>
          <p:nvPr>
            <p:ph type="sldNum" sz="quarter" idx="5"/>
          </p:nvPr>
        </p:nvSpPr>
        <p:spPr/>
        <p:txBody>
          <a:bodyPr/>
          <a:lstStyle/>
          <a:p>
            <a:fld id="{DF61EA0F-A667-4B49-8422-0062BC55E249}" type="slidenum">
              <a:rPr lang="en-US" smtClean="0"/>
              <a:t>19</a:t>
            </a:fld>
            <a:endParaRPr lang="en-US"/>
          </a:p>
        </p:txBody>
      </p:sp>
    </p:spTree>
    <p:extLst>
      <p:ext uri="{BB962C8B-B14F-4D97-AF65-F5344CB8AC3E}">
        <p14:creationId xmlns:p14="http://schemas.microsoft.com/office/powerpoint/2010/main" val="16138377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1EA0F-A667-4B49-8422-0062BC55E249}" type="slidenum">
              <a:rPr lang="en-US" smtClean="0"/>
              <a:t>27</a:t>
            </a:fld>
            <a:endParaRPr lang="en-US"/>
          </a:p>
        </p:txBody>
      </p:sp>
    </p:spTree>
    <p:extLst>
      <p:ext uri="{BB962C8B-B14F-4D97-AF65-F5344CB8AC3E}">
        <p14:creationId xmlns:p14="http://schemas.microsoft.com/office/powerpoint/2010/main" val="26403854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solidFill>
            <a:srgbClr val="211E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 name="Rounded Rectangle 4">
            <a:extLst>
              <a:ext uri="{FF2B5EF4-FFF2-40B4-BE49-F238E27FC236}">
                <a16:creationId xmlns:a16="http://schemas.microsoft.com/office/drawing/2014/main" id="{AD538EFE-4CD2-8946-93B1-24C2B5C2DF9D}"/>
              </a:ext>
            </a:extLst>
          </p:cNvPr>
          <p:cNvSpPr/>
          <p:nvPr userDrawn="1"/>
        </p:nvSpPr>
        <p:spPr>
          <a:xfrm rot="-600000">
            <a:off x="1611592" y="6043067"/>
            <a:ext cx="7535442" cy="1530910"/>
          </a:xfrm>
          <a:prstGeom prst="roundRect">
            <a:avLst>
              <a:gd name="adj" fmla="val 16358"/>
            </a:avLst>
          </a:prstGeom>
          <a:solidFill>
            <a:srgbClr val="42F7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ounded Rectangle 1">
            <a:extLst>
              <a:ext uri="{FF2B5EF4-FFF2-40B4-BE49-F238E27FC236}">
                <a16:creationId xmlns:a16="http://schemas.microsoft.com/office/drawing/2014/main" id="{78689983-030D-DE43-9D36-9837FA95BF47}"/>
              </a:ext>
            </a:extLst>
          </p:cNvPr>
          <p:cNvSpPr/>
          <p:nvPr userDrawn="1"/>
        </p:nvSpPr>
        <p:spPr>
          <a:xfrm rot="-600000">
            <a:off x="8657286" y="4289825"/>
            <a:ext cx="4356933" cy="2989662"/>
          </a:xfrm>
          <a:prstGeom prst="roundRect">
            <a:avLst>
              <a:gd name="adj" fmla="val 777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28B105E6-EA8B-CB4D-83F1-EC6E1F6BDA7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936644" y="4699000"/>
            <a:ext cx="2781531" cy="1610360"/>
          </a:xfrm>
          <a:prstGeom prst="rect">
            <a:avLst/>
          </a:prstGeom>
        </p:spPr>
      </p:pic>
    </p:spTree>
    <p:extLst>
      <p:ext uri="{BB962C8B-B14F-4D97-AF65-F5344CB8AC3E}">
        <p14:creationId xmlns:p14="http://schemas.microsoft.com/office/powerpoint/2010/main" val="2482807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7457A10-85C0-D64B-8AB0-71DB922EDC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38110" y="5382437"/>
            <a:ext cx="2100934" cy="1216330"/>
          </a:xfrm>
          <a:prstGeom prst="rect">
            <a:avLst/>
          </a:prstGeom>
        </p:spPr>
      </p:pic>
      <p:sp>
        <p:nvSpPr>
          <p:cNvPr id="13" name="Date Placeholder 3">
            <a:extLst>
              <a:ext uri="{FF2B5EF4-FFF2-40B4-BE49-F238E27FC236}">
                <a16:creationId xmlns:a16="http://schemas.microsoft.com/office/drawing/2014/main" id="{D5C1E9EC-960F-364B-A222-93C8608EA6F1}"/>
              </a:ext>
            </a:extLst>
          </p:cNvPr>
          <p:cNvSpPr txBox="1">
            <a:spLocks/>
          </p:cNvSpPr>
          <p:nvPr userDrawn="1"/>
        </p:nvSpPr>
        <p:spPr>
          <a:xfrm>
            <a:off x="1289597" y="6409359"/>
            <a:ext cx="3276600" cy="365125"/>
          </a:xfrm>
          <a:prstGeom prst="rect">
            <a:avLst/>
          </a:prstGeom>
        </p:spPr>
        <p:txBody>
          <a:bodyPr vert="horz" lIns="0" tIns="0" rIns="0" bIns="0" rtlCol="0" anchor="t" anchorCtr="0"/>
          <a:lstStyle>
            <a:defPPr>
              <a:defRPr lang="en-US"/>
            </a:defPPr>
            <a:lvl1pPr marL="0" algn="l" defTabSz="914400" rtl="0" eaLnBrk="1" latinLnBrk="0" hangingPunct="1">
              <a:defRPr sz="1200" kern="1200" baseline="0">
                <a:solidFill>
                  <a:srgbClr val="211E5B"/>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b="1" i="0" err="1">
                <a:latin typeface="Century Gothic" panose="020B0502020202020204" pitchFamily="34" charset="0"/>
              </a:rPr>
              <a:t>Samen</a:t>
            </a:r>
            <a:r>
              <a:rPr lang="en-US" sz="900" b="1" i="0">
                <a:latin typeface="Century Gothic" panose="020B0502020202020204" pitchFamily="34" charset="0"/>
              </a:rPr>
              <a:t> </a:t>
            </a:r>
            <a:r>
              <a:rPr lang="en-US" sz="900" b="1" i="0" err="1">
                <a:latin typeface="Century Gothic" panose="020B0502020202020204" pitchFamily="34" charset="0"/>
              </a:rPr>
              <a:t>werken</a:t>
            </a:r>
            <a:r>
              <a:rPr lang="en-US" sz="900" b="1" i="0">
                <a:latin typeface="Century Gothic" panose="020B0502020202020204" pitchFamily="34" charset="0"/>
              </a:rPr>
              <a:t> </a:t>
            </a:r>
            <a:r>
              <a:rPr lang="en-US" sz="900" b="1" i="0" err="1">
                <a:latin typeface="Century Gothic" panose="020B0502020202020204" pitchFamily="34" charset="0"/>
              </a:rPr>
              <a:t>aan</a:t>
            </a:r>
            <a:r>
              <a:rPr lang="en-US" sz="900" b="1" i="0">
                <a:latin typeface="Century Gothic" panose="020B0502020202020204" pitchFamily="34" charset="0"/>
              </a:rPr>
              <a:t> de </a:t>
            </a:r>
            <a:r>
              <a:rPr lang="en-US" sz="900" b="1" i="0" err="1">
                <a:latin typeface="Century Gothic" panose="020B0502020202020204" pitchFamily="34" charset="0"/>
              </a:rPr>
              <a:t>toekomst</a:t>
            </a:r>
            <a:endParaRPr lang="en-US" sz="900" b="1" i="0">
              <a:latin typeface="Century Gothic" panose="020B0502020202020204" pitchFamily="34" charset="0"/>
            </a:endParaRPr>
          </a:p>
        </p:txBody>
      </p:sp>
      <p:sp>
        <p:nvSpPr>
          <p:cNvPr id="15" name="Rounded Rectangle 14">
            <a:extLst>
              <a:ext uri="{FF2B5EF4-FFF2-40B4-BE49-F238E27FC236}">
                <a16:creationId xmlns:a16="http://schemas.microsoft.com/office/drawing/2014/main" id="{CC3826E1-5F03-8D45-9C4D-1E8510F0FCD8}"/>
              </a:ext>
            </a:extLst>
          </p:cNvPr>
          <p:cNvSpPr/>
          <p:nvPr userDrawn="1"/>
        </p:nvSpPr>
        <p:spPr>
          <a:xfrm rot="-600000">
            <a:off x="-684322" y="-996973"/>
            <a:ext cx="12352872" cy="2445812"/>
          </a:xfrm>
          <a:prstGeom prst="roundRect">
            <a:avLst>
              <a:gd name="adj" fmla="val 11674"/>
            </a:avLst>
          </a:prstGeom>
          <a:solidFill>
            <a:srgbClr val="B1ED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616757"/>
            <a:ext cx="10290243" cy="1208868"/>
          </a:xfrm>
        </p:spPr>
        <p:txBody>
          <a:bodyPr lIns="0" tIns="0" rIns="0" bIns="0" anchor="t" anchorCtr="0">
            <a:noAutofit/>
          </a:bodyPr>
          <a:lstStyle>
            <a:lvl1pPr>
              <a:defRPr sz="4000" b="1" i="0">
                <a:solidFill>
                  <a:srgbClr val="211E5B"/>
                </a:solidFill>
                <a:latin typeface="Century Gothic" panose="020B0502020202020204" pitchFamily="34" charset="0"/>
              </a:defRPr>
            </a:lvl1pPr>
          </a:lstStyle>
          <a:p>
            <a:r>
              <a:rPr lang="en-US"/>
              <a:t>Click to edit Master title style</a:t>
            </a:r>
          </a:p>
        </p:txBody>
      </p:sp>
      <p:sp>
        <p:nvSpPr>
          <p:cNvPr id="3" name="Content Placeholder 2"/>
          <p:cNvSpPr>
            <a:spLocks noGrp="1"/>
          </p:cNvSpPr>
          <p:nvPr>
            <p:ph idx="1"/>
          </p:nvPr>
        </p:nvSpPr>
        <p:spPr>
          <a:xfrm>
            <a:off x="838201" y="1825625"/>
            <a:ext cx="10290242" cy="4351338"/>
          </a:xfrm>
        </p:spPr>
        <p:txBody>
          <a:bodyPr lIns="0" tIns="0" rIns="0" bIns="0">
            <a:noAutofit/>
          </a:bodyPr>
          <a:lstStyle>
            <a:lvl1pPr marL="0" indent="0">
              <a:lnSpc>
                <a:spcPct val="130000"/>
              </a:lnSpc>
              <a:spcBef>
                <a:spcPts val="500"/>
              </a:spcBef>
              <a:spcAft>
                <a:spcPts val="1000"/>
              </a:spcAft>
              <a:buNone/>
              <a:defRPr sz="2200" baseline="0">
                <a:solidFill>
                  <a:srgbClr val="211E5B"/>
                </a:solidFill>
                <a:latin typeface="Century Gothic" panose="020B0502020202020204" pitchFamily="34" charset="0"/>
              </a:defRPr>
            </a:lvl1pPr>
            <a:lvl2pPr>
              <a:lnSpc>
                <a:spcPct val="130000"/>
              </a:lnSpc>
              <a:spcBef>
                <a:spcPts val="500"/>
              </a:spcBef>
              <a:spcAft>
                <a:spcPts val="1000"/>
              </a:spcAft>
              <a:defRPr sz="1800" baseline="0">
                <a:solidFill>
                  <a:srgbClr val="211E5B"/>
                </a:solidFill>
                <a:latin typeface="Century Gothic" panose="020B0502020202020204" pitchFamily="34" charset="0"/>
              </a:defRPr>
            </a:lvl2pPr>
            <a:lvl3pPr>
              <a:lnSpc>
                <a:spcPct val="130000"/>
              </a:lnSpc>
              <a:spcAft>
                <a:spcPts val="1000"/>
              </a:spcAft>
              <a:defRPr sz="1600" baseline="0">
                <a:solidFill>
                  <a:srgbClr val="211E5B"/>
                </a:solidFill>
                <a:latin typeface="Century Gothic" panose="020B0502020202020204" pitchFamily="34" charset="0"/>
              </a:defRPr>
            </a:lvl3pPr>
            <a:lvl4pPr>
              <a:lnSpc>
                <a:spcPct val="130000"/>
              </a:lnSpc>
              <a:spcAft>
                <a:spcPts val="1000"/>
              </a:spcAft>
              <a:defRPr sz="1400" baseline="0">
                <a:solidFill>
                  <a:srgbClr val="211E5B"/>
                </a:solidFill>
                <a:latin typeface="Century Gothic" panose="020B0502020202020204" pitchFamily="34" charset="0"/>
              </a:defRPr>
            </a:lvl4pPr>
            <a:lvl5pPr>
              <a:lnSpc>
                <a:spcPct val="130000"/>
              </a:lnSpc>
              <a:spcAft>
                <a:spcPts val="1000"/>
              </a:spcAft>
              <a:defRPr sz="1200" baseline="0">
                <a:solidFill>
                  <a:srgbClr val="211E5B"/>
                </a:solidFill>
                <a:latin typeface="Century Gothic" panose="020B0502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p:txBody>
      </p:sp>
      <p:sp>
        <p:nvSpPr>
          <p:cNvPr id="10" name="Slide Number Placeholder 5">
            <a:extLst>
              <a:ext uri="{FF2B5EF4-FFF2-40B4-BE49-F238E27FC236}">
                <a16:creationId xmlns:a16="http://schemas.microsoft.com/office/drawing/2014/main" id="{FC4C42AC-7634-544F-AF02-748FC5848092}"/>
              </a:ext>
            </a:extLst>
          </p:cNvPr>
          <p:cNvSpPr>
            <a:spLocks noGrp="1"/>
          </p:cNvSpPr>
          <p:nvPr>
            <p:ph type="sldNum" sz="quarter" idx="12"/>
          </p:nvPr>
        </p:nvSpPr>
        <p:spPr>
          <a:xfrm>
            <a:off x="838200" y="6409358"/>
            <a:ext cx="439821" cy="365125"/>
          </a:xfrm>
        </p:spPr>
        <p:txBody>
          <a:bodyPr lIns="0" tIns="0" rIns="0" bIns="0" anchor="t" anchorCtr="0"/>
          <a:lstStyle>
            <a:lvl1pPr algn="l">
              <a:defRPr sz="900" b="1" i="0">
                <a:solidFill>
                  <a:srgbClr val="211E5B"/>
                </a:solidFill>
                <a:latin typeface="Century Gothic" panose="020B0502020202020204" pitchFamily="34" charset="0"/>
              </a:defRPr>
            </a:lvl1pPr>
          </a:lstStyle>
          <a:p>
            <a:fld id="{D57F1E4F-1CFF-5643-939E-217C01CDF565}" type="slidenum">
              <a:rPr lang="en-US" smtClean="0"/>
              <a:pPr/>
              <a:t>‹nr.›</a:t>
            </a:fld>
            <a:endParaRPr lang="en-US"/>
          </a:p>
        </p:txBody>
      </p:sp>
    </p:spTree>
    <p:extLst>
      <p:ext uri="{BB962C8B-B14F-4D97-AF65-F5344CB8AC3E}">
        <p14:creationId xmlns:p14="http://schemas.microsoft.com/office/powerpoint/2010/main" val="21858365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r>
              <a:rPr lang="en-US"/>
              <a:t>‹#›</a:t>
            </a:r>
          </a:p>
        </p:txBody>
      </p:sp>
      <p:sp>
        <p:nvSpPr>
          <p:cNvPr id="5" name="Footer Placeholder 4"/>
          <p:cNvSpPr>
            <a:spLocks noGrp="1"/>
          </p:cNvSpPr>
          <p:nvPr>
            <p:ph type="ftr" sz="quarter" idx="3"/>
          </p:nvPr>
        </p:nvSpPr>
        <p:spPr>
          <a:xfrm>
            <a:off x="4648200" y="63563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077200" y="63563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‹nr.›</a:t>
            </a:fld>
            <a:endParaRPr lang="en-US"/>
          </a:p>
        </p:txBody>
      </p: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73" r:id="rId1"/>
    <p:sldLayoutId id="2147483662" r:id="rId2"/>
  </p:sldLayoutIdLst>
  <p:hf hdr="0" ftr="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rot="21000000">
            <a:off x="920346" y="726756"/>
            <a:ext cx="8249503" cy="2782615"/>
          </a:xfrm>
          <a:solidFill>
            <a:srgbClr val="211E5B"/>
          </a:solidFill>
        </p:spPr>
        <p:txBody>
          <a:bodyPr lIns="0" tIns="0" rIns="0" bIns="0" anchor="t" anchorCtr="0">
            <a:normAutofit/>
          </a:bodyPr>
          <a:lstStyle/>
          <a:p>
            <a:r>
              <a:rPr lang="en-US" sz="7200" b="1" err="1">
                <a:solidFill>
                  <a:srgbClr val="FFFFFF"/>
                </a:solidFill>
                <a:latin typeface="Century Gothic"/>
                <a:cs typeface="Arial"/>
              </a:rPr>
              <a:t>Verzuim</a:t>
            </a:r>
            <a:endParaRPr lang="en-US" sz="7200" b="1">
              <a:solidFill>
                <a:srgbClr val="FFFFFF"/>
              </a:solidFill>
              <a:latin typeface="Century Gothic"/>
              <a:cs typeface="Arial"/>
            </a:endParaRPr>
          </a:p>
        </p:txBody>
      </p:sp>
      <p:sp>
        <p:nvSpPr>
          <p:cNvPr id="5" name="TextBox 4">
            <a:extLst>
              <a:ext uri="{FF2B5EF4-FFF2-40B4-BE49-F238E27FC236}">
                <a16:creationId xmlns:a16="http://schemas.microsoft.com/office/drawing/2014/main" id="{0C34B572-BABB-1840-BC17-8CA1353D8906}"/>
              </a:ext>
            </a:extLst>
          </p:cNvPr>
          <p:cNvSpPr txBox="1"/>
          <p:nvPr/>
        </p:nvSpPr>
        <p:spPr>
          <a:xfrm>
            <a:off x="4974336" y="8814816"/>
            <a:ext cx="184731" cy="369332"/>
          </a:xfrm>
          <a:prstGeom prst="rect">
            <a:avLst/>
          </a:prstGeom>
          <a:noFill/>
        </p:spPr>
        <p:txBody>
          <a:bodyPr wrap="none" rtlCol="0">
            <a:spAutoFit/>
          </a:bodyPr>
          <a:lstStyle/>
          <a:p>
            <a:endParaRPr lang="en-US"/>
          </a:p>
        </p:txBody>
      </p:sp>
      <p:sp>
        <p:nvSpPr>
          <p:cNvPr id="6" name="Title 1">
            <a:extLst>
              <a:ext uri="{FF2B5EF4-FFF2-40B4-BE49-F238E27FC236}">
                <a16:creationId xmlns:a16="http://schemas.microsoft.com/office/drawing/2014/main" id="{AF8A5BEF-63AF-4440-9E1C-E159489208A5}"/>
              </a:ext>
            </a:extLst>
          </p:cNvPr>
          <p:cNvSpPr txBox="1">
            <a:spLocks/>
          </p:cNvSpPr>
          <p:nvPr/>
        </p:nvSpPr>
        <p:spPr>
          <a:xfrm rot="21025233">
            <a:off x="1369055" y="3493219"/>
            <a:ext cx="7112178" cy="2022489"/>
          </a:xfrm>
          <a:prstGeom prst="rect">
            <a:avLst/>
          </a:prstGeom>
        </p:spPr>
        <p:txBody>
          <a:bodyPr vert="horz" lIns="0" tIns="0" rIns="0" bIns="0" rtlCol="0" anchor="t" anchorCtr="0">
            <a:normAutofit/>
          </a:bodyPr>
          <a:lstStyle>
            <a:lvl1pPr algn="l" defTabSz="914400" rtl="0" eaLnBrk="1" latinLnBrk="0" hangingPunct="1">
              <a:spcBef>
                <a:spcPct val="0"/>
              </a:spcBef>
              <a:buNone/>
              <a:defRPr sz="4400" kern="1200">
                <a:solidFill>
                  <a:schemeClr val="tx1"/>
                </a:solidFill>
                <a:latin typeface="+mj-lt"/>
                <a:ea typeface="+mj-ea"/>
                <a:cs typeface="+mj-cs"/>
              </a:defRPr>
            </a:lvl1pPr>
          </a:lstStyle>
          <a:p>
            <a:endParaRPr lang="en-US" sz="4600" b="1">
              <a:solidFill>
                <a:srgbClr val="42F7AC"/>
              </a:solidFill>
              <a:latin typeface="Century Gothic" panose="020B0502020202020204" pitchFamily="34" charset="0"/>
              <a:cs typeface="Arial" panose="020B0604020202020204" pitchFamily="34" charset="0"/>
            </a:endParaRPr>
          </a:p>
          <a:p>
            <a:r>
              <a:rPr lang="en-US" sz="4600" b="1" err="1">
                <a:solidFill>
                  <a:srgbClr val="42F7AC"/>
                </a:solidFill>
                <a:latin typeface="Century Gothic"/>
                <a:cs typeface="Arial"/>
              </a:rPr>
              <a:t>Wij</a:t>
            </a:r>
            <a:r>
              <a:rPr lang="en-US" sz="4600" b="1">
                <a:solidFill>
                  <a:srgbClr val="42F7AC"/>
                </a:solidFill>
                <a:latin typeface="Century Gothic"/>
                <a:cs typeface="Arial"/>
              </a:rPr>
              <a:t> </a:t>
            </a:r>
            <a:r>
              <a:rPr lang="en-US" sz="4600" b="1" err="1">
                <a:solidFill>
                  <a:srgbClr val="42F7AC"/>
                </a:solidFill>
                <a:latin typeface="Century Gothic"/>
                <a:cs typeface="Arial"/>
              </a:rPr>
              <a:t>zijn</a:t>
            </a:r>
            <a:r>
              <a:rPr lang="en-US" sz="4600" b="1">
                <a:solidFill>
                  <a:srgbClr val="42F7AC"/>
                </a:solidFill>
                <a:latin typeface="Century Gothic"/>
                <a:cs typeface="Arial"/>
              </a:rPr>
              <a:t> </a:t>
            </a:r>
            <a:r>
              <a:rPr lang="en-US" sz="4600" b="1" err="1">
                <a:solidFill>
                  <a:srgbClr val="42F7AC"/>
                </a:solidFill>
                <a:latin typeface="Century Gothic"/>
                <a:cs typeface="Arial"/>
              </a:rPr>
              <a:t>vóór</a:t>
            </a:r>
            <a:endParaRPr lang="en-US" sz="4600" b="1">
              <a:solidFill>
                <a:srgbClr val="42F7AC"/>
              </a:solidFill>
              <a:latin typeface="Century Gothic"/>
              <a:cs typeface="Arial"/>
            </a:endParaRPr>
          </a:p>
        </p:txBody>
      </p:sp>
    </p:spTree>
    <p:extLst>
      <p:ext uri="{BB962C8B-B14F-4D97-AF65-F5344CB8AC3E}">
        <p14:creationId xmlns:p14="http://schemas.microsoft.com/office/powerpoint/2010/main" val="16153151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51DE3B-E51A-B92C-3535-80C260C41102}"/>
              </a:ext>
            </a:extLst>
          </p:cNvPr>
          <p:cNvSpPr>
            <a:spLocks noGrp="1"/>
          </p:cNvSpPr>
          <p:nvPr>
            <p:ph type="title"/>
          </p:nvPr>
        </p:nvSpPr>
        <p:spPr/>
        <p:txBody>
          <a:bodyPr/>
          <a:lstStyle/>
          <a:p>
            <a:r>
              <a:rPr lang="nl-NL"/>
              <a:t>Casus – een voorbeeld bij Zaanstad</a:t>
            </a:r>
          </a:p>
        </p:txBody>
      </p:sp>
      <p:sp>
        <p:nvSpPr>
          <p:cNvPr id="3" name="Tijdelijke aanduiding voor inhoud 2">
            <a:extLst>
              <a:ext uri="{FF2B5EF4-FFF2-40B4-BE49-F238E27FC236}">
                <a16:creationId xmlns:a16="http://schemas.microsoft.com/office/drawing/2014/main" id="{AF4A48D0-BB85-A5F0-5FE3-5E44EDB41093}"/>
              </a:ext>
            </a:extLst>
          </p:cNvPr>
          <p:cNvSpPr>
            <a:spLocks noGrp="1"/>
          </p:cNvSpPr>
          <p:nvPr>
            <p:ph idx="1"/>
          </p:nvPr>
        </p:nvSpPr>
        <p:spPr>
          <a:xfrm>
            <a:off x="838200" y="1371025"/>
            <a:ext cx="11067106" cy="4531833"/>
          </a:xfrm>
        </p:spPr>
        <p:txBody>
          <a:bodyPr/>
          <a:lstStyle/>
          <a:p>
            <a:pPr marL="171450" indent="-171450">
              <a:lnSpc>
                <a:spcPct val="100000"/>
              </a:lnSpc>
              <a:buFont typeface="Arial" panose="020B0604020202020204" pitchFamily="34" charset="0"/>
              <a:buChar char="•"/>
            </a:pPr>
            <a:r>
              <a:rPr lang="nl-NL" sz="1600" dirty="0"/>
              <a:t>Afdeling met </a:t>
            </a:r>
            <a:r>
              <a:rPr lang="nl-NL" sz="1600" b="1" dirty="0"/>
              <a:t>100 medewerkers </a:t>
            </a:r>
            <a:r>
              <a:rPr lang="nl-NL" sz="1600" dirty="0"/>
              <a:t>met afgelopen drie jaar toename van het ziekteverzuim. </a:t>
            </a:r>
          </a:p>
          <a:p>
            <a:pPr marL="171450" indent="-171450">
              <a:lnSpc>
                <a:spcPct val="100000"/>
              </a:lnSpc>
              <a:buFont typeface="Arial" panose="020B0604020202020204" pitchFamily="34" charset="0"/>
              <a:buChar char="•"/>
            </a:pPr>
            <a:r>
              <a:rPr lang="nl-NL" sz="1600" dirty="0"/>
              <a:t>Huidig </a:t>
            </a:r>
            <a:r>
              <a:rPr lang="nl-NL" sz="1600" b="1" dirty="0"/>
              <a:t>verzuim van 10%. </a:t>
            </a:r>
          </a:p>
          <a:p>
            <a:pPr marL="171450" indent="-171450">
              <a:lnSpc>
                <a:spcPct val="100000"/>
              </a:lnSpc>
              <a:buFont typeface="Arial" panose="020B0604020202020204" pitchFamily="34" charset="0"/>
              <a:buChar char="•"/>
            </a:pPr>
            <a:r>
              <a:rPr lang="nl-NL" sz="1600" dirty="0"/>
              <a:t>4 teams met 25 medewerkers, met ieder een eigen teamleider.  </a:t>
            </a:r>
          </a:p>
          <a:p>
            <a:pPr marL="171450" indent="-171450">
              <a:lnSpc>
                <a:spcPct val="100000"/>
              </a:lnSpc>
              <a:buFont typeface="Arial" panose="020B0604020202020204" pitchFamily="34" charset="0"/>
              <a:buChar char="•"/>
            </a:pPr>
            <a:r>
              <a:rPr lang="nl-NL" sz="1600" dirty="0"/>
              <a:t>Kenmerk van verzuim is </a:t>
            </a:r>
            <a:r>
              <a:rPr lang="nl-NL" sz="1600" b="1" dirty="0"/>
              <a:t>hoge frequentie van ziekmeldingen</a:t>
            </a:r>
            <a:r>
              <a:rPr lang="nl-NL" sz="1600" dirty="0"/>
              <a:t>, met &gt;15 medewerkers die regelmatig afwezig zijn. </a:t>
            </a:r>
          </a:p>
          <a:p>
            <a:pPr marL="171450" indent="-171450">
              <a:lnSpc>
                <a:spcPct val="100000"/>
              </a:lnSpc>
              <a:buFont typeface="Arial" panose="020B0604020202020204" pitchFamily="34" charset="0"/>
              <a:buChar char="•"/>
            </a:pPr>
            <a:r>
              <a:rPr lang="nl-NL" sz="1600" dirty="0"/>
              <a:t>Ondanks het bestaande beleid zijn </a:t>
            </a:r>
            <a:r>
              <a:rPr lang="nl-NL" sz="1600" b="1" dirty="0"/>
              <a:t>frequente verzuimgesprekken </a:t>
            </a:r>
            <a:r>
              <a:rPr lang="nl-NL" sz="1600" dirty="0"/>
              <a:t>en het </a:t>
            </a:r>
            <a:r>
              <a:rPr lang="nl-NL" sz="1600" b="1" dirty="0"/>
              <a:t>maken van afspraken </a:t>
            </a:r>
            <a:r>
              <a:rPr lang="nl-NL" sz="1600" dirty="0"/>
              <a:t>nog niet de standaardpraktijk.</a:t>
            </a:r>
          </a:p>
          <a:p>
            <a:pPr marL="171450" indent="-171450">
              <a:lnSpc>
                <a:spcPct val="100000"/>
              </a:lnSpc>
              <a:buFont typeface="Arial" panose="020B0604020202020204" pitchFamily="34" charset="0"/>
              <a:buChar char="•"/>
            </a:pPr>
            <a:r>
              <a:rPr lang="nl-NL" sz="1600" b="1" dirty="0"/>
              <a:t>Verhoogd langdurig verzuim onder vrouwen van &gt;45 jaar</a:t>
            </a:r>
            <a:r>
              <a:rPr lang="nl-NL" sz="1600" dirty="0"/>
              <a:t>, oorzaak onbekend. </a:t>
            </a:r>
          </a:p>
          <a:p>
            <a:pPr marL="171450" indent="-171450">
              <a:lnSpc>
                <a:spcPct val="100000"/>
              </a:lnSpc>
              <a:buFont typeface="Arial" panose="020B0604020202020204" pitchFamily="34" charset="0"/>
              <a:buChar char="•"/>
            </a:pPr>
            <a:r>
              <a:rPr lang="nl-NL" sz="1600" dirty="0"/>
              <a:t>Naast hoog verzuim ook </a:t>
            </a:r>
            <a:r>
              <a:rPr lang="nl-NL" sz="1600" b="1" dirty="0"/>
              <a:t>hoge werkdruk</a:t>
            </a:r>
            <a:r>
              <a:rPr lang="nl-NL" sz="1600" dirty="0"/>
              <a:t>.</a:t>
            </a:r>
          </a:p>
          <a:p>
            <a:pPr marL="171450" indent="-171450">
              <a:lnSpc>
                <a:spcPct val="100000"/>
              </a:lnSpc>
              <a:buFont typeface="Arial" panose="020B0604020202020204" pitchFamily="34" charset="0"/>
              <a:buChar char="•"/>
            </a:pPr>
            <a:r>
              <a:rPr lang="nl-NL" sz="1600" dirty="0"/>
              <a:t>De leidinggevenden ervaren problemen in de </a:t>
            </a:r>
            <a:r>
              <a:rPr lang="nl-NL" sz="1600" b="1" dirty="0"/>
              <a:t>samenwerking met bedrijfsartsen</a:t>
            </a:r>
            <a:r>
              <a:rPr lang="nl-NL" sz="1600" dirty="0"/>
              <a:t>: klachten over de effectiviteit en communicatie, vooral met betrekking tot de terugkoppeling van medische verzuimgegevens.</a:t>
            </a:r>
          </a:p>
          <a:p>
            <a:pPr marL="171450" indent="-171450">
              <a:lnSpc>
                <a:spcPct val="100000"/>
              </a:lnSpc>
              <a:buFont typeface="Arial" panose="020B0604020202020204" pitchFamily="34" charset="0"/>
              <a:buChar char="•"/>
            </a:pPr>
            <a:r>
              <a:rPr lang="nl-NL" sz="1600" dirty="0"/>
              <a:t>Dringend behoefte aan een plan om het verzuim terug te dringen. Dit initiatief moet </a:t>
            </a:r>
            <a:br>
              <a:rPr lang="nl-NL" sz="1600" dirty="0"/>
            </a:br>
            <a:r>
              <a:rPr lang="nl-NL" sz="1600" dirty="0"/>
              <a:t>worden aangestuurd door de afdelingsmanager en de teamleiders.</a:t>
            </a:r>
          </a:p>
        </p:txBody>
      </p:sp>
      <p:sp>
        <p:nvSpPr>
          <p:cNvPr id="4" name="Tijdelijke aanduiding voor dianummer 3">
            <a:extLst>
              <a:ext uri="{FF2B5EF4-FFF2-40B4-BE49-F238E27FC236}">
                <a16:creationId xmlns:a16="http://schemas.microsoft.com/office/drawing/2014/main" id="{0174AEFA-FFF3-29A2-91EE-A7BECF9202DD}"/>
              </a:ext>
            </a:extLst>
          </p:cNvPr>
          <p:cNvSpPr>
            <a:spLocks noGrp="1"/>
          </p:cNvSpPr>
          <p:nvPr>
            <p:ph type="sldNum" sz="quarter" idx="12"/>
          </p:nvPr>
        </p:nvSpPr>
        <p:spPr/>
        <p:txBody>
          <a:bodyPr/>
          <a:lstStyle/>
          <a:p>
            <a:fld id="{D57F1E4F-1CFF-5643-939E-217C01CDF565}" type="slidenum">
              <a:rPr lang="en-US" smtClean="0"/>
              <a:pPr/>
              <a:t>10</a:t>
            </a:fld>
            <a:endParaRPr lang="en-US"/>
          </a:p>
        </p:txBody>
      </p:sp>
    </p:spTree>
    <p:extLst>
      <p:ext uri="{BB962C8B-B14F-4D97-AF65-F5344CB8AC3E}">
        <p14:creationId xmlns:p14="http://schemas.microsoft.com/office/powerpoint/2010/main" val="10630927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4189861-2B93-E17C-D594-70180F9A1942}"/>
              </a:ext>
            </a:extLst>
          </p:cNvPr>
          <p:cNvSpPr>
            <a:spLocks noGrp="1"/>
          </p:cNvSpPr>
          <p:nvPr>
            <p:ph type="title"/>
          </p:nvPr>
        </p:nvSpPr>
        <p:spPr/>
        <p:txBody>
          <a:bodyPr/>
          <a:lstStyle/>
          <a:p>
            <a:r>
              <a:rPr lang="nl-NL">
                <a:latin typeface="Century Gothic"/>
              </a:rPr>
              <a:t>Hoofddoel </a:t>
            </a:r>
            <a:endParaRPr lang="nl-NL"/>
          </a:p>
        </p:txBody>
      </p:sp>
      <p:sp>
        <p:nvSpPr>
          <p:cNvPr id="3" name="Tijdelijke aanduiding voor inhoud 2">
            <a:extLst>
              <a:ext uri="{FF2B5EF4-FFF2-40B4-BE49-F238E27FC236}">
                <a16:creationId xmlns:a16="http://schemas.microsoft.com/office/drawing/2014/main" id="{BAC5948F-0B6E-1E8D-335A-7E987199A11E}"/>
              </a:ext>
            </a:extLst>
          </p:cNvPr>
          <p:cNvSpPr>
            <a:spLocks noGrp="1"/>
          </p:cNvSpPr>
          <p:nvPr>
            <p:ph idx="1"/>
          </p:nvPr>
        </p:nvSpPr>
        <p:spPr/>
        <p:txBody>
          <a:bodyPr vert="horz" lIns="0" tIns="0" rIns="0" bIns="0" rtlCol="0" anchor="t">
            <a:noAutofit/>
          </a:bodyPr>
          <a:lstStyle/>
          <a:p>
            <a:pPr algn="ctr"/>
            <a:r>
              <a:rPr lang="nl-NL" dirty="0">
                <a:latin typeface="Century Gothic"/>
              </a:rPr>
              <a:t>Stijgende verzuimtrend ombuigen naar dalende en inzetten op preventie.</a:t>
            </a:r>
          </a:p>
          <a:p>
            <a:endParaRPr lang="nl-NL" dirty="0">
              <a:latin typeface="Century Gothic"/>
            </a:endParaRPr>
          </a:p>
        </p:txBody>
      </p:sp>
      <p:sp>
        <p:nvSpPr>
          <p:cNvPr id="4" name="Tijdelijke aanduiding voor dianummer 3">
            <a:extLst>
              <a:ext uri="{FF2B5EF4-FFF2-40B4-BE49-F238E27FC236}">
                <a16:creationId xmlns:a16="http://schemas.microsoft.com/office/drawing/2014/main" id="{54AC136B-AD5A-7BE3-6F09-C12E0634773A}"/>
              </a:ext>
            </a:extLst>
          </p:cNvPr>
          <p:cNvSpPr>
            <a:spLocks noGrp="1"/>
          </p:cNvSpPr>
          <p:nvPr>
            <p:ph type="sldNum" sz="quarter" idx="12"/>
          </p:nvPr>
        </p:nvSpPr>
        <p:spPr/>
        <p:txBody>
          <a:bodyPr/>
          <a:lstStyle/>
          <a:p>
            <a:fld id="{D57F1E4F-1CFF-5643-939E-217C01CDF565}" type="slidenum">
              <a:rPr lang="en-US" smtClean="0"/>
              <a:pPr/>
              <a:t>11</a:t>
            </a:fld>
            <a:endParaRPr lang="en-US"/>
          </a:p>
        </p:txBody>
      </p:sp>
    </p:spTree>
    <p:extLst>
      <p:ext uri="{BB962C8B-B14F-4D97-AF65-F5344CB8AC3E}">
        <p14:creationId xmlns:p14="http://schemas.microsoft.com/office/powerpoint/2010/main" val="31168876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1B5501-FE7E-3D75-A0F0-77B9CD05EAF9}"/>
              </a:ext>
            </a:extLst>
          </p:cNvPr>
          <p:cNvSpPr>
            <a:spLocks noGrp="1"/>
          </p:cNvSpPr>
          <p:nvPr>
            <p:ph type="title"/>
          </p:nvPr>
        </p:nvSpPr>
        <p:spPr/>
        <p:txBody>
          <a:bodyPr/>
          <a:lstStyle/>
          <a:p>
            <a:r>
              <a:rPr lang="nl-NL" err="1"/>
              <a:t>Mentimeter</a:t>
            </a:r>
            <a:r>
              <a:rPr lang="nl-NL"/>
              <a:t> 1.</a:t>
            </a:r>
          </a:p>
        </p:txBody>
      </p:sp>
      <p:sp>
        <p:nvSpPr>
          <p:cNvPr id="3" name="Tijdelijke aanduiding voor inhoud 2">
            <a:extLst>
              <a:ext uri="{FF2B5EF4-FFF2-40B4-BE49-F238E27FC236}">
                <a16:creationId xmlns:a16="http://schemas.microsoft.com/office/drawing/2014/main" id="{6EEF4509-2AD1-7FDE-A7BF-B01EDFE4278F}"/>
              </a:ext>
            </a:extLst>
          </p:cNvPr>
          <p:cNvSpPr>
            <a:spLocks noGrp="1"/>
          </p:cNvSpPr>
          <p:nvPr>
            <p:ph idx="1"/>
          </p:nvPr>
        </p:nvSpPr>
        <p:spPr>
          <a:xfrm>
            <a:off x="838201" y="1674891"/>
            <a:ext cx="10290242" cy="4502072"/>
          </a:xfrm>
        </p:spPr>
        <p:txBody>
          <a:bodyPr/>
          <a:lstStyle/>
          <a:p>
            <a:r>
              <a:rPr lang="nl-NL"/>
              <a:t>Wat zou volgens jou geschikte en haalbare doelen zijn om in deze casus te bereiken?</a:t>
            </a:r>
          </a:p>
        </p:txBody>
      </p:sp>
      <p:sp>
        <p:nvSpPr>
          <p:cNvPr id="4" name="Tijdelijke aanduiding voor dianummer 3">
            <a:extLst>
              <a:ext uri="{FF2B5EF4-FFF2-40B4-BE49-F238E27FC236}">
                <a16:creationId xmlns:a16="http://schemas.microsoft.com/office/drawing/2014/main" id="{907D4142-6F1E-D140-C00B-3A236AB2DF61}"/>
              </a:ext>
            </a:extLst>
          </p:cNvPr>
          <p:cNvSpPr>
            <a:spLocks noGrp="1"/>
          </p:cNvSpPr>
          <p:nvPr>
            <p:ph type="sldNum" sz="quarter" idx="12"/>
          </p:nvPr>
        </p:nvSpPr>
        <p:spPr/>
        <p:txBody>
          <a:bodyPr/>
          <a:lstStyle/>
          <a:p>
            <a:fld id="{D57F1E4F-1CFF-5643-939E-217C01CDF565}" type="slidenum">
              <a:rPr lang="en-US" smtClean="0"/>
              <a:pPr/>
              <a:t>12</a:t>
            </a:fld>
            <a:endParaRPr lang="en-US"/>
          </a:p>
        </p:txBody>
      </p:sp>
    </p:spTree>
    <p:extLst>
      <p:ext uri="{BB962C8B-B14F-4D97-AF65-F5344CB8AC3E}">
        <p14:creationId xmlns:p14="http://schemas.microsoft.com/office/powerpoint/2010/main" val="39371035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8E021C-15D9-E93C-DF70-12B309BFAD88}"/>
              </a:ext>
            </a:extLst>
          </p:cNvPr>
          <p:cNvSpPr>
            <a:spLocks noGrp="1"/>
          </p:cNvSpPr>
          <p:nvPr>
            <p:ph type="title"/>
          </p:nvPr>
        </p:nvSpPr>
        <p:spPr/>
        <p:txBody>
          <a:bodyPr/>
          <a:lstStyle/>
          <a:p>
            <a:r>
              <a:rPr lang="nl-NL">
                <a:latin typeface="Century Gothic"/>
              </a:rPr>
              <a:t>Doelen - Zaanstad</a:t>
            </a:r>
            <a:endParaRPr lang="nl-NL"/>
          </a:p>
        </p:txBody>
      </p:sp>
      <p:sp>
        <p:nvSpPr>
          <p:cNvPr id="3" name="Tijdelijke aanduiding voor inhoud 2">
            <a:extLst>
              <a:ext uri="{FF2B5EF4-FFF2-40B4-BE49-F238E27FC236}">
                <a16:creationId xmlns:a16="http://schemas.microsoft.com/office/drawing/2014/main" id="{01034AB7-A94C-B686-ACF9-54EDB6E47116}"/>
              </a:ext>
            </a:extLst>
          </p:cNvPr>
          <p:cNvSpPr>
            <a:spLocks noGrp="1"/>
          </p:cNvSpPr>
          <p:nvPr>
            <p:ph idx="1"/>
          </p:nvPr>
        </p:nvSpPr>
        <p:spPr/>
        <p:txBody>
          <a:bodyPr vert="horz" lIns="0" tIns="0" rIns="0" bIns="0" rtlCol="0" anchor="t">
            <a:noAutofit/>
          </a:bodyPr>
          <a:lstStyle/>
          <a:p>
            <a:pPr marL="457200" indent="-457200">
              <a:buFont typeface="+mj-lt"/>
              <a:buAutoNum type="arabicPeriod"/>
            </a:pPr>
            <a:r>
              <a:rPr lang="nl-NL" sz="2400">
                <a:latin typeface="Century Gothic"/>
              </a:rPr>
              <a:t>Inzicht hebben in de risico’s</a:t>
            </a:r>
            <a:r>
              <a:rPr lang="nl-NL" sz="2400" baseline="0">
                <a:latin typeface="Century Gothic"/>
              </a:rPr>
              <a:t> op doelgroep niveau 45+ vrouwen.</a:t>
            </a:r>
          </a:p>
          <a:p>
            <a:pPr marL="457200" indent="-457200">
              <a:buFont typeface="+mj-lt"/>
              <a:buAutoNum type="arabicPeriod"/>
            </a:pPr>
            <a:r>
              <a:rPr lang="nl-NL" sz="2400">
                <a:latin typeface="Century Gothic"/>
              </a:rPr>
              <a:t>Frequent verzuim is gehalveerd binnen 6 maanden.</a:t>
            </a:r>
          </a:p>
          <a:p>
            <a:pPr marL="457200" indent="-457200">
              <a:buFont typeface="+mj-lt"/>
              <a:buAutoNum type="arabicPeriod"/>
            </a:pPr>
            <a:r>
              <a:rPr lang="nl-NL" sz="2400">
                <a:latin typeface="Century Gothic"/>
              </a:rPr>
              <a:t>Medewerkers</a:t>
            </a:r>
            <a:r>
              <a:rPr lang="nl-NL" sz="2400" baseline="0">
                <a:latin typeface="Century Gothic"/>
              </a:rPr>
              <a:t> en leidinggevende zijn proactief met het aanpakken van de oorzaken van de werkdruk.</a:t>
            </a:r>
          </a:p>
          <a:p>
            <a:pPr marL="457200" indent="-457200">
              <a:buFont typeface="+mj-lt"/>
              <a:buAutoNum type="arabicPeriod"/>
            </a:pPr>
            <a:r>
              <a:rPr lang="nl-NL" sz="2400">
                <a:latin typeface="Century Gothic"/>
              </a:rPr>
              <a:t>Er is een betere ervaren samenwerking tussen leidinggevende en bedrijfsartsen.</a:t>
            </a:r>
          </a:p>
          <a:p>
            <a:endParaRPr lang="nl-NL" sz="2400"/>
          </a:p>
          <a:p>
            <a:endParaRPr lang="nl-NL" sz="2400"/>
          </a:p>
          <a:p>
            <a:endParaRPr lang="nl-NL"/>
          </a:p>
        </p:txBody>
      </p:sp>
      <p:sp>
        <p:nvSpPr>
          <p:cNvPr id="4" name="Tijdelijke aanduiding voor dianummer 3">
            <a:extLst>
              <a:ext uri="{FF2B5EF4-FFF2-40B4-BE49-F238E27FC236}">
                <a16:creationId xmlns:a16="http://schemas.microsoft.com/office/drawing/2014/main" id="{3010AC85-85D4-B6FC-B19D-0FDC017637DB}"/>
              </a:ext>
            </a:extLst>
          </p:cNvPr>
          <p:cNvSpPr>
            <a:spLocks noGrp="1"/>
          </p:cNvSpPr>
          <p:nvPr>
            <p:ph type="sldNum" sz="quarter" idx="12"/>
          </p:nvPr>
        </p:nvSpPr>
        <p:spPr/>
        <p:txBody>
          <a:bodyPr/>
          <a:lstStyle/>
          <a:p>
            <a:fld id="{D57F1E4F-1CFF-5643-939E-217C01CDF565}" type="slidenum">
              <a:rPr lang="en-US" smtClean="0"/>
              <a:pPr/>
              <a:t>13</a:t>
            </a:fld>
            <a:endParaRPr lang="en-US"/>
          </a:p>
        </p:txBody>
      </p:sp>
    </p:spTree>
    <p:extLst>
      <p:ext uri="{BB962C8B-B14F-4D97-AF65-F5344CB8AC3E}">
        <p14:creationId xmlns:p14="http://schemas.microsoft.com/office/powerpoint/2010/main" val="19944177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0A35BC-BFAC-713D-200C-FC84098857CD}"/>
              </a:ext>
            </a:extLst>
          </p:cNvPr>
          <p:cNvSpPr>
            <a:spLocks noGrp="1"/>
          </p:cNvSpPr>
          <p:nvPr>
            <p:ph type="title"/>
          </p:nvPr>
        </p:nvSpPr>
        <p:spPr/>
        <p:txBody>
          <a:bodyPr/>
          <a:lstStyle/>
          <a:p>
            <a:r>
              <a:rPr lang="nl-NL" err="1"/>
              <a:t>Mentimeter</a:t>
            </a:r>
            <a:r>
              <a:rPr lang="nl-NL"/>
              <a:t> 2. </a:t>
            </a:r>
          </a:p>
        </p:txBody>
      </p:sp>
      <p:sp>
        <p:nvSpPr>
          <p:cNvPr id="3" name="Tijdelijke aanduiding voor inhoud 2">
            <a:extLst>
              <a:ext uri="{FF2B5EF4-FFF2-40B4-BE49-F238E27FC236}">
                <a16:creationId xmlns:a16="http://schemas.microsoft.com/office/drawing/2014/main" id="{4E817325-F1A6-18D1-E5A1-1DE8B7CA554C}"/>
              </a:ext>
            </a:extLst>
          </p:cNvPr>
          <p:cNvSpPr>
            <a:spLocks noGrp="1"/>
          </p:cNvSpPr>
          <p:nvPr>
            <p:ph idx="1"/>
          </p:nvPr>
        </p:nvSpPr>
        <p:spPr/>
        <p:txBody>
          <a:bodyPr vert="horz" lIns="0" tIns="0" rIns="0" bIns="0" rtlCol="0" anchor="t">
            <a:noAutofit/>
          </a:bodyPr>
          <a:lstStyle/>
          <a:p>
            <a:r>
              <a:rPr lang="nl-NL">
                <a:latin typeface="Century Gothic"/>
              </a:rPr>
              <a:t>Welke concrete afspraken kunnen we maken om het doel te realiseren? Denk aan wie, wat, waar, en wanneer.</a:t>
            </a:r>
          </a:p>
          <a:p>
            <a:endParaRPr lang="nl-NL"/>
          </a:p>
        </p:txBody>
      </p:sp>
      <p:sp>
        <p:nvSpPr>
          <p:cNvPr id="4" name="Tijdelijke aanduiding voor dianummer 3">
            <a:extLst>
              <a:ext uri="{FF2B5EF4-FFF2-40B4-BE49-F238E27FC236}">
                <a16:creationId xmlns:a16="http://schemas.microsoft.com/office/drawing/2014/main" id="{CA87E417-0334-C2FE-E782-681BC0D3AC95}"/>
              </a:ext>
            </a:extLst>
          </p:cNvPr>
          <p:cNvSpPr>
            <a:spLocks noGrp="1"/>
          </p:cNvSpPr>
          <p:nvPr>
            <p:ph type="sldNum" sz="quarter" idx="12"/>
          </p:nvPr>
        </p:nvSpPr>
        <p:spPr/>
        <p:txBody>
          <a:bodyPr/>
          <a:lstStyle/>
          <a:p>
            <a:fld id="{D57F1E4F-1CFF-5643-939E-217C01CDF565}" type="slidenum">
              <a:rPr lang="en-US" smtClean="0"/>
              <a:pPr/>
              <a:t>14</a:t>
            </a:fld>
            <a:endParaRPr lang="en-US"/>
          </a:p>
        </p:txBody>
      </p:sp>
    </p:spTree>
    <p:extLst>
      <p:ext uri="{BB962C8B-B14F-4D97-AF65-F5344CB8AC3E}">
        <p14:creationId xmlns:p14="http://schemas.microsoft.com/office/powerpoint/2010/main" val="39045774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115103-20D2-907F-4424-1EE1A7EDDECB}"/>
              </a:ext>
            </a:extLst>
          </p:cNvPr>
          <p:cNvSpPr>
            <a:spLocks noGrp="1"/>
          </p:cNvSpPr>
          <p:nvPr>
            <p:ph type="title"/>
          </p:nvPr>
        </p:nvSpPr>
        <p:spPr/>
        <p:txBody>
          <a:bodyPr/>
          <a:lstStyle/>
          <a:p>
            <a:r>
              <a:rPr lang="nl-NL"/>
              <a:t>Afspraken bij doel 1 - Zaanstad</a:t>
            </a:r>
          </a:p>
        </p:txBody>
      </p:sp>
      <p:sp>
        <p:nvSpPr>
          <p:cNvPr id="3" name="Tijdelijke aanduiding voor inhoud 2">
            <a:extLst>
              <a:ext uri="{FF2B5EF4-FFF2-40B4-BE49-F238E27FC236}">
                <a16:creationId xmlns:a16="http://schemas.microsoft.com/office/drawing/2014/main" id="{5A8A7783-3E4E-B868-1FAC-8A571737A29C}"/>
              </a:ext>
            </a:extLst>
          </p:cNvPr>
          <p:cNvSpPr>
            <a:spLocks noGrp="1"/>
          </p:cNvSpPr>
          <p:nvPr>
            <p:ph idx="1"/>
          </p:nvPr>
        </p:nvSpPr>
        <p:spPr/>
        <p:txBody>
          <a:bodyPr/>
          <a:lstStyle/>
          <a:p>
            <a:r>
              <a:rPr lang="nl-NL" sz="2400"/>
              <a:t>Doel 1: Inzicht hebben in de risico’s</a:t>
            </a:r>
            <a:r>
              <a:rPr lang="nl-NL" sz="2400" baseline="0"/>
              <a:t> op doelgroep niveau 45+ vrouwen.</a:t>
            </a:r>
          </a:p>
          <a:p>
            <a:pPr marL="457200" indent="-457200">
              <a:buFont typeface="+mj-lt"/>
              <a:buAutoNum type="arabicPeriod"/>
            </a:pPr>
            <a:r>
              <a:rPr lang="nl-NL" sz="2400"/>
              <a:t>Teamleiders</a:t>
            </a:r>
            <a:r>
              <a:rPr lang="nl-NL" sz="2400" baseline="0"/>
              <a:t> gaan inhoudelijk inzicht verschaffen bij de cijfers.</a:t>
            </a:r>
          </a:p>
          <a:p>
            <a:pPr marL="457200" indent="-457200">
              <a:buFont typeface="+mj-lt"/>
              <a:buAutoNum type="arabicPeriod"/>
            </a:pPr>
            <a:r>
              <a:rPr lang="nl-NL" sz="2400" baseline="0"/>
              <a:t>P&amp;O kan faciliteren waar de behoefte is.</a:t>
            </a:r>
          </a:p>
          <a:p>
            <a:endParaRPr lang="nl-NL" sz="2400" baseline="0"/>
          </a:p>
          <a:p>
            <a:endParaRPr lang="nl-NL" sz="2400"/>
          </a:p>
          <a:p>
            <a:endParaRPr lang="nl-NL"/>
          </a:p>
        </p:txBody>
      </p:sp>
      <p:sp>
        <p:nvSpPr>
          <p:cNvPr id="4" name="Tijdelijke aanduiding voor dianummer 3">
            <a:extLst>
              <a:ext uri="{FF2B5EF4-FFF2-40B4-BE49-F238E27FC236}">
                <a16:creationId xmlns:a16="http://schemas.microsoft.com/office/drawing/2014/main" id="{4DB80E5B-036D-2797-D346-A34CB61DD7A4}"/>
              </a:ext>
            </a:extLst>
          </p:cNvPr>
          <p:cNvSpPr>
            <a:spLocks noGrp="1"/>
          </p:cNvSpPr>
          <p:nvPr>
            <p:ph type="sldNum" sz="quarter" idx="12"/>
          </p:nvPr>
        </p:nvSpPr>
        <p:spPr/>
        <p:txBody>
          <a:bodyPr/>
          <a:lstStyle/>
          <a:p>
            <a:fld id="{D57F1E4F-1CFF-5643-939E-217C01CDF565}" type="slidenum">
              <a:rPr lang="en-US" smtClean="0"/>
              <a:pPr/>
              <a:t>15</a:t>
            </a:fld>
            <a:endParaRPr lang="en-US"/>
          </a:p>
        </p:txBody>
      </p:sp>
    </p:spTree>
    <p:extLst>
      <p:ext uri="{BB962C8B-B14F-4D97-AF65-F5344CB8AC3E}">
        <p14:creationId xmlns:p14="http://schemas.microsoft.com/office/powerpoint/2010/main" val="28230219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B95C1F-940D-E2CC-6C15-9BDD2FF11E70}"/>
              </a:ext>
            </a:extLst>
          </p:cNvPr>
          <p:cNvSpPr>
            <a:spLocks noGrp="1"/>
          </p:cNvSpPr>
          <p:nvPr>
            <p:ph type="title"/>
          </p:nvPr>
        </p:nvSpPr>
        <p:spPr/>
        <p:txBody>
          <a:bodyPr/>
          <a:lstStyle/>
          <a:p>
            <a:r>
              <a:rPr lang="nl-NL"/>
              <a:t>Afspraken bij doel 2 - Zaanstad</a:t>
            </a:r>
          </a:p>
        </p:txBody>
      </p:sp>
      <p:sp>
        <p:nvSpPr>
          <p:cNvPr id="3" name="Tijdelijke aanduiding voor inhoud 2">
            <a:extLst>
              <a:ext uri="{FF2B5EF4-FFF2-40B4-BE49-F238E27FC236}">
                <a16:creationId xmlns:a16="http://schemas.microsoft.com/office/drawing/2014/main" id="{434F47EA-CD0C-194B-AE9B-91276966F056}"/>
              </a:ext>
            </a:extLst>
          </p:cNvPr>
          <p:cNvSpPr>
            <a:spLocks noGrp="1"/>
          </p:cNvSpPr>
          <p:nvPr>
            <p:ph idx="1"/>
          </p:nvPr>
        </p:nvSpPr>
        <p:spPr/>
        <p:txBody>
          <a:bodyPr/>
          <a:lstStyle/>
          <a:p>
            <a:r>
              <a:rPr lang="nl-NL" sz="2400"/>
              <a:t>Doel 2: Frequent verzuim is gehalveerd binnen 6 maanden.</a:t>
            </a:r>
          </a:p>
          <a:p>
            <a:pPr marL="457200" indent="-457200">
              <a:buFont typeface="+mj-lt"/>
              <a:buAutoNum type="arabicPeriod"/>
            </a:pPr>
            <a:r>
              <a:rPr lang="nl-NL" sz="2400" baseline="0"/>
              <a:t>Frequent verzuim gesprekken worden altijd gevoerd zoals het beleid dat voorschrijft</a:t>
            </a:r>
          </a:p>
          <a:p>
            <a:pPr marL="457200" indent="-457200">
              <a:buFont typeface="+mj-lt"/>
              <a:buAutoNum type="arabicPeriod"/>
            </a:pPr>
            <a:r>
              <a:rPr lang="nl-NL" sz="2400" baseline="0"/>
              <a:t>Leidinggevende gaan in het teamoverleg aangeven dat frequent verzuim vanaf heden de aandacht krijgt die het verdiend.</a:t>
            </a:r>
          </a:p>
          <a:p>
            <a:pPr marL="457200" indent="-457200">
              <a:buFont typeface="+mj-lt"/>
              <a:buAutoNum type="arabicPeriod"/>
            </a:pPr>
            <a:r>
              <a:rPr lang="nl-NL" sz="2400" baseline="0"/>
              <a:t>P&amp;O faciliteert indien de behoefte er is bij de individuele gesprekken en teamoverleggen. </a:t>
            </a:r>
          </a:p>
          <a:p>
            <a:endParaRPr lang="nl-NL" sz="2400"/>
          </a:p>
          <a:p>
            <a:endParaRPr lang="nl-NL"/>
          </a:p>
        </p:txBody>
      </p:sp>
      <p:sp>
        <p:nvSpPr>
          <p:cNvPr id="4" name="Tijdelijke aanduiding voor dianummer 3">
            <a:extLst>
              <a:ext uri="{FF2B5EF4-FFF2-40B4-BE49-F238E27FC236}">
                <a16:creationId xmlns:a16="http://schemas.microsoft.com/office/drawing/2014/main" id="{60D30A7C-6C28-BB29-6D34-687937AC4334}"/>
              </a:ext>
            </a:extLst>
          </p:cNvPr>
          <p:cNvSpPr>
            <a:spLocks noGrp="1"/>
          </p:cNvSpPr>
          <p:nvPr>
            <p:ph type="sldNum" sz="quarter" idx="12"/>
          </p:nvPr>
        </p:nvSpPr>
        <p:spPr/>
        <p:txBody>
          <a:bodyPr/>
          <a:lstStyle/>
          <a:p>
            <a:fld id="{D57F1E4F-1CFF-5643-939E-217C01CDF565}" type="slidenum">
              <a:rPr lang="en-US" smtClean="0"/>
              <a:pPr/>
              <a:t>16</a:t>
            </a:fld>
            <a:endParaRPr lang="en-US"/>
          </a:p>
        </p:txBody>
      </p:sp>
    </p:spTree>
    <p:extLst>
      <p:ext uri="{BB962C8B-B14F-4D97-AF65-F5344CB8AC3E}">
        <p14:creationId xmlns:p14="http://schemas.microsoft.com/office/powerpoint/2010/main" val="30837182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B95C1F-940D-E2CC-6C15-9BDD2FF11E70}"/>
              </a:ext>
            </a:extLst>
          </p:cNvPr>
          <p:cNvSpPr>
            <a:spLocks noGrp="1"/>
          </p:cNvSpPr>
          <p:nvPr>
            <p:ph type="title"/>
          </p:nvPr>
        </p:nvSpPr>
        <p:spPr/>
        <p:txBody>
          <a:bodyPr/>
          <a:lstStyle/>
          <a:p>
            <a:r>
              <a:rPr lang="nl-NL"/>
              <a:t>Afspraken bij doel 3 - Zaanstad</a:t>
            </a:r>
          </a:p>
        </p:txBody>
      </p:sp>
      <p:sp>
        <p:nvSpPr>
          <p:cNvPr id="3" name="Tijdelijke aanduiding voor inhoud 2">
            <a:extLst>
              <a:ext uri="{FF2B5EF4-FFF2-40B4-BE49-F238E27FC236}">
                <a16:creationId xmlns:a16="http://schemas.microsoft.com/office/drawing/2014/main" id="{434F47EA-CD0C-194B-AE9B-91276966F056}"/>
              </a:ext>
            </a:extLst>
          </p:cNvPr>
          <p:cNvSpPr>
            <a:spLocks noGrp="1"/>
          </p:cNvSpPr>
          <p:nvPr>
            <p:ph idx="1"/>
          </p:nvPr>
        </p:nvSpPr>
        <p:spPr/>
        <p:txBody>
          <a:bodyPr/>
          <a:lstStyle/>
          <a:p>
            <a:r>
              <a:rPr lang="nl-NL" sz="2400"/>
              <a:t>Doel 3: Medewerkers</a:t>
            </a:r>
            <a:r>
              <a:rPr lang="nl-NL" sz="2400" baseline="0"/>
              <a:t> en leidinggevende zijn proactief met het aanpakken van de oorzaken van de werkdruk.</a:t>
            </a:r>
            <a:endParaRPr lang="nl-NL" sz="2400"/>
          </a:p>
          <a:p>
            <a:pPr marL="457200" indent="-457200">
              <a:buFont typeface="+mj-lt"/>
              <a:buAutoNum type="arabicPeriod"/>
            </a:pPr>
            <a:r>
              <a:rPr lang="nl-NL" sz="2400" baseline="0"/>
              <a:t>Er is verdiepend onderzoek om te achterhalen wat de ervaren werkdruk veroorzaak bij de medewerkers.</a:t>
            </a:r>
          </a:p>
          <a:p>
            <a:pPr marL="457200" indent="-457200">
              <a:buFont typeface="+mj-lt"/>
              <a:buAutoNum type="arabicPeriod"/>
            </a:pPr>
            <a:r>
              <a:rPr lang="nl-NL" sz="2400" baseline="0"/>
              <a:t>Leidinggevenden en medewerkers krijgen kennis en vaardigheden aangeboden om de ervaren werkdruk te verminderen.</a:t>
            </a:r>
          </a:p>
          <a:p>
            <a:endParaRPr lang="nl-NL" sz="2400"/>
          </a:p>
          <a:p>
            <a:endParaRPr lang="nl-NL"/>
          </a:p>
        </p:txBody>
      </p:sp>
      <p:sp>
        <p:nvSpPr>
          <p:cNvPr id="4" name="Tijdelijke aanduiding voor dianummer 3">
            <a:extLst>
              <a:ext uri="{FF2B5EF4-FFF2-40B4-BE49-F238E27FC236}">
                <a16:creationId xmlns:a16="http://schemas.microsoft.com/office/drawing/2014/main" id="{60D30A7C-6C28-BB29-6D34-687937AC4334}"/>
              </a:ext>
            </a:extLst>
          </p:cNvPr>
          <p:cNvSpPr>
            <a:spLocks noGrp="1"/>
          </p:cNvSpPr>
          <p:nvPr>
            <p:ph type="sldNum" sz="quarter" idx="12"/>
          </p:nvPr>
        </p:nvSpPr>
        <p:spPr/>
        <p:txBody>
          <a:bodyPr/>
          <a:lstStyle/>
          <a:p>
            <a:fld id="{D57F1E4F-1CFF-5643-939E-217C01CDF565}" type="slidenum">
              <a:rPr lang="en-US" smtClean="0"/>
              <a:pPr/>
              <a:t>17</a:t>
            </a:fld>
            <a:endParaRPr lang="en-US"/>
          </a:p>
        </p:txBody>
      </p:sp>
    </p:spTree>
    <p:extLst>
      <p:ext uri="{BB962C8B-B14F-4D97-AF65-F5344CB8AC3E}">
        <p14:creationId xmlns:p14="http://schemas.microsoft.com/office/powerpoint/2010/main" val="6595918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B95C1F-940D-E2CC-6C15-9BDD2FF11E70}"/>
              </a:ext>
            </a:extLst>
          </p:cNvPr>
          <p:cNvSpPr>
            <a:spLocks noGrp="1"/>
          </p:cNvSpPr>
          <p:nvPr>
            <p:ph type="title"/>
          </p:nvPr>
        </p:nvSpPr>
        <p:spPr/>
        <p:txBody>
          <a:bodyPr/>
          <a:lstStyle/>
          <a:p>
            <a:r>
              <a:rPr lang="nl-NL"/>
              <a:t>Afspraken bij doel 4 - Zaanstad</a:t>
            </a:r>
          </a:p>
        </p:txBody>
      </p:sp>
      <p:sp>
        <p:nvSpPr>
          <p:cNvPr id="3" name="Tijdelijke aanduiding voor inhoud 2">
            <a:extLst>
              <a:ext uri="{FF2B5EF4-FFF2-40B4-BE49-F238E27FC236}">
                <a16:creationId xmlns:a16="http://schemas.microsoft.com/office/drawing/2014/main" id="{434F47EA-CD0C-194B-AE9B-91276966F056}"/>
              </a:ext>
            </a:extLst>
          </p:cNvPr>
          <p:cNvSpPr>
            <a:spLocks noGrp="1"/>
          </p:cNvSpPr>
          <p:nvPr>
            <p:ph idx="1"/>
          </p:nvPr>
        </p:nvSpPr>
        <p:spPr/>
        <p:txBody>
          <a:bodyPr/>
          <a:lstStyle/>
          <a:p>
            <a:r>
              <a:rPr lang="nl-NL" sz="2400"/>
              <a:t>Doel 4: Er is een betere ervaren samenwerking tussen leidinggevende en bedrijfsartsen.</a:t>
            </a:r>
          </a:p>
          <a:p>
            <a:pPr marL="457200" indent="-457200">
              <a:buFont typeface="+mj-lt"/>
              <a:buAutoNum type="arabicPeriod"/>
            </a:pPr>
            <a:r>
              <a:rPr lang="nl-NL" sz="2400" baseline="0"/>
              <a:t>P&amp;O gaat de bedrijfsarts uitnodigen voor een sessie samen met de teamleiders. </a:t>
            </a:r>
          </a:p>
          <a:p>
            <a:pPr marL="457200" indent="-457200">
              <a:buFont typeface="+mj-lt"/>
              <a:buAutoNum type="arabicPeriod"/>
            </a:pPr>
            <a:r>
              <a:rPr lang="nl-NL" sz="2400" baseline="0"/>
              <a:t>Teamleiders gaan hun vragen en behoeften schriftelijk/mail 3 weken voor het overleg inleveren bij P&amp;O.</a:t>
            </a:r>
          </a:p>
          <a:p>
            <a:pPr marL="457200" indent="-457200">
              <a:buFont typeface="+mj-lt"/>
              <a:buAutoNum type="arabicPeriod"/>
            </a:pPr>
            <a:r>
              <a:rPr lang="nl-NL" sz="2400" baseline="0"/>
              <a:t>Teamleiders gaan optimaal gebruikmaken van het SMT</a:t>
            </a:r>
          </a:p>
          <a:p>
            <a:endParaRPr lang="nl-NL" sz="2400"/>
          </a:p>
          <a:p>
            <a:endParaRPr lang="nl-NL"/>
          </a:p>
        </p:txBody>
      </p:sp>
      <p:sp>
        <p:nvSpPr>
          <p:cNvPr id="4" name="Tijdelijke aanduiding voor dianummer 3">
            <a:extLst>
              <a:ext uri="{FF2B5EF4-FFF2-40B4-BE49-F238E27FC236}">
                <a16:creationId xmlns:a16="http://schemas.microsoft.com/office/drawing/2014/main" id="{60D30A7C-6C28-BB29-6D34-687937AC4334}"/>
              </a:ext>
            </a:extLst>
          </p:cNvPr>
          <p:cNvSpPr>
            <a:spLocks noGrp="1"/>
          </p:cNvSpPr>
          <p:nvPr>
            <p:ph type="sldNum" sz="quarter" idx="12"/>
          </p:nvPr>
        </p:nvSpPr>
        <p:spPr/>
        <p:txBody>
          <a:bodyPr/>
          <a:lstStyle/>
          <a:p>
            <a:fld id="{D57F1E4F-1CFF-5643-939E-217C01CDF565}" type="slidenum">
              <a:rPr lang="en-US" smtClean="0"/>
              <a:pPr/>
              <a:t>18</a:t>
            </a:fld>
            <a:endParaRPr lang="en-US"/>
          </a:p>
        </p:txBody>
      </p:sp>
    </p:spTree>
    <p:extLst>
      <p:ext uri="{BB962C8B-B14F-4D97-AF65-F5344CB8AC3E}">
        <p14:creationId xmlns:p14="http://schemas.microsoft.com/office/powerpoint/2010/main" val="42707482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FDA0A5-6F9D-D274-8D28-6C7DDCDECC1A}"/>
              </a:ext>
            </a:extLst>
          </p:cNvPr>
          <p:cNvSpPr>
            <a:spLocks noGrp="1"/>
          </p:cNvSpPr>
          <p:nvPr>
            <p:ph type="title"/>
          </p:nvPr>
        </p:nvSpPr>
        <p:spPr/>
        <p:txBody>
          <a:bodyPr/>
          <a:lstStyle/>
          <a:p>
            <a:r>
              <a:rPr lang="nl-NL" err="1"/>
              <a:t>Mentimeter</a:t>
            </a:r>
            <a:r>
              <a:rPr lang="nl-NL"/>
              <a:t> 3. </a:t>
            </a:r>
          </a:p>
        </p:txBody>
      </p:sp>
      <p:sp>
        <p:nvSpPr>
          <p:cNvPr id="3" name="Tijdelijke aanduiding voor inhoud 2">
            <a:extLst>
              <a:ext uri="{FF2B5EF4-FFF2-40B4-BE49-F238E27FC236}">
                <a16:creationId xmlns:a16="http://schemas.microsoft.com/office/drawing/2014/main" id="{226964E8-1BF4-C1A6-0809-159E0AD00E3C}"/>
              </a:ext>
            </a:extLst>
          </p:cNvPr>
          <p:cNvSpPr>
            <a:spLocks noGrp="1"/>
          </p:cNvSpPr>
          <p:nvPr>
            <p:ph idx="1"/>
          </p:nvPr>
        </p:nvSpPr>
        <p:spPr/>
        <p:txBody>
          <a:bodyPr vert="horz" lIns="0" tIns="0" rIns="0" bIns="0" rtlCol="0" anchor="t">
            <a:noAutofit/>
          </a:bodyPr>
          <a:lstStyle/>
          <a:p>
            <a:r>
              <a:rPr lang="nl-NL">
                <a:latin typeface="Century Gothic"/>
              </a:rPr>
              <a:t>Beschrijf welk waarneembaar gedrag of welke specifieke resultaten we zouden verwachten te zien na het implementeren van de afspraken.</a:t>
            </a:r>
          </a:p>
          <a:p>
            <a:endParaRPr lang="nl-NL"/>
          </a:p>
        </p:txBody>
      </p:sp>
      <p:sp>
        <p:nvSpPr>
          <p:cNvPr id="4" name="Tijdelijke aanduiding voor dianummer 3">
            <a:extLst>
              <a:ext uri="{FF2B5EF4-FFF2-40B4-BE49-F238E27FC236}">
                <a16:creationId xmlns:a16="http://schemas.microsoft.com/office/drawing/2014/main" id="{1807F564-A190-A6F4-CF04-4AEC48E43D28}"/>
              </a:ext>
            </a:extLst>
          </p:cNvPr>
          <p:cNvSpPr>
            <a:spLocks noGrp="1"/>
          </p:cNvSpPr>
          <p:nvPr>
            <p:ph type="sldNum" sz="quarter" idx="12"/>
          </p:nvPr>
        </p:nvSpPr>
        <p:spPr/>
        <p:txBody>
          <a:bodyPr/>
          <a:lstStyle/>
          <a:p>
            <a:fld id="{D57F1E4F-1CFF-5643-939E-217C01CDF565}" type="slidenum">
              <a:rPr lang="en-US" smtClean="0"/>
              <a:pPr/>
              <a:t>19</a:t>
            </a:fld>
            <a:endParaRPr lang="en-US"/>
          </a:p>
        </p:txBody>
      </p:sp>
    </p:spTree>
    <p:extLst>
      <p:ext uri="{BB962C8B-B14F-4D97-AF65-F5344CB8AC3E}">
        <p14:creationId xmlns:p14="http://schemas.microsoft.com/office/powerpoint/2010/main" val="2597627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DCF4A5-2CAF-AE85-8137-EF7C0D26633F}"/>
              </a:ext>
            </a:extLst>
          </p:cNvPr>
          <p:cNvSpPr>
            <a:spLocks noGrp="1"/>
          </p:cNvSpPr>
          <p:nvPr>
            <p:ph type="title"/>
          </p:nvPr>
        </p:nvSpPr>
        <p:spPr/>
        <p:txBody>
          <a:bodyPr/>
          <a:lstStyle/>
          <a:p>
            <a:r>
              <a:rPr lang="nl-NL" dirty="0"/>
              <a:t>Verzuim daalt maar is nog steeds hoog</a:t>
            </a:r>
            <a:endParaRPr lang="nl-NL"/>
          </a:p>
        </p:txBody>
      </p:sp>
      <p:sp>
        <p:nvSpPr>
          <p:cNvPr id="4" name="Tijdelijke aanduiding voor dianummer 3">
            <a:extLst>
              <a:ext uri="{FF2B5EF4-FFF2-40B4-BE49-F238E27FC236}">
                <a16:creationId xmlns:a16="http://schemas.microsoft.com/office/drawing/2014/main" id="{21133AFA-72A3-CD90-87A2-6D0285EE728B}"/>
              </a:ext>
            </a:extLst>
          </p:cNvPr>
          <p:cNvSpPr>
            <a:spLocks noGrp="1"/>
          </p:cNvSpPr>
          <p:nvPr>
            <p:ph type="sldNum" sz="quarter" idx="12"/>
          </p:nvPr>
        </p:nvSpPr>
        <p:spPr/>
        <p:txBody>
          <a:bodyPr/>
          <a:lstStyle/>
          <a:p>
            <a:fld id="{D57F1E4F-1CFF-5643-939E-217C01CDF565}" type="slidenum">
              <a:rPr lang="en-US" smtClean="0"/>
              <a:pPr/>
              <a:t>2</a:t>
            </a:fld>
            <a:endParaRPr lang="en-US"/>
          </a:p>
        </p:txBody>
      </p:sp>
      <p:graphicFrame>
        <p:nvGraphicFramePr>
          <p:cNvPr id="5" name="Grafiek 4">
            <a:extLst>
              <a:ext uri="{FF2B5EF4-FFF2-40B4-BE49-F238E27FC236}">
                <a16:creationId xmlns:a16="http://schemas.microsoft.com/office/drawing/2014/main" id="{A6F3A157-B481-4BF8-7EF5-D1E12085BB42}"/>
              </a:ext>
            </a:extLst>
          </p:cNvPr>
          <p:cNvGraphicFramePr/>
          <p:nvPr>
            <p:extLst>
              <p:ext uri="{D42A27DB-BD31-4B8C-83A1-F6EECF244321}">
                <p14:modId xmlns:p14="http://schemas.microsoft.com/office/powerpoint/2010/main" val="1509825960"/>
              </p:ext>
            </p:extLst>
          </p:nvPr>
        </p:nvGraphicFramePr>
        <p:xfrm>
          <a:off x="4326099" y="1496085"/>
          <a:ext cx="8229599" cy="3865830"/>
        </p:xfrm>
        <a:graphic>
          <a:graphicData uri="http://schemas.openxmlformats.org/drawingml/2006/chart">
            <c:chart xmlns:c="http://schemas.openxmlformats.org/drawingml/2006/chart" xmlns:r="http://schemas.openxmlformats.org/officeDocument/2006/relationships" r:id="rId2"/>
          </a:graphicData>
        </a:graphic>
      </p:graphicFrame>
      <p:sp>
        <p:nvSpPr>
          <p:cNvPr id="6" name="Tijdelijke aanduiding voor inhoud 2">
            <a:extLst>
              <a:ext uri="{FF2B5EF4-FFF2-40B4-BE49-F238E27FC236}">
                <a16:creationId xmlns:a16="http://schemas.microsoft.com/office/drawing/2014/main" id="{6869ACE5-69E6-0EC8-8DB0-1A642CB82CCD}"/>
              </a:ext>
            </a:extLst>
          </p:cNvPr>
          <p:cNvSpPr>
            <a:spLocks noGrp="1"/>
          </p:cNvSpPr>
          <p:nvPr>
            <p:ph idx="1"/>
          </p:nvPr>
        </p:nvSpPr>
        <p:spPr>
          <a:xfrm>
            <a:off x="838200" y="1496085"/>
            <a:ext cx="3987297" cy="4351338"/>
          </a:xfrm>
        </p:spPr>
        <p:txBody>
          <a:bodyPr/>
          <a:lstStyle/>
          <a:p>
            <a:r>
              <a:rPr lang="nl-NL" dirty="0"/>
              <a:t>1</a:t>
            </a:r>
            <a:r>
              <a:rPr lang="nl-NL" baseline="30000" dirty="0"/>
              <a:t>ste</a:t>
            </a:r>
            <a:r>
              <a:rPr lang="nl-NL" dirty="0"/>
              <a:t> half jaar 2022 en 2023:</a:t>
            </a:r>
            <a:endParaRPr lang="nl-NL" dirty="0">
              <a:latin typeface="FFMarkWebProRegular"/>
            </a:endParaRPr>
          </a:p>
          <a:p>
            <a:r>
              <a:rPr lang="nl-NL" dirty="0">
                <a:latin typeface="FFMarkWebProRegular"/>
              </a:rPr>
              <a:t>Gemeenten van 6,7% naar 6,3% </a:t>
            </a:r>
            <a:endParaRPr lang="nl-NL" b="0" i="0" dirty="0">
              <a:solidFill>
                <a:srgbClr val="211E5B"/>
              </a:solidFill>
              <a:effectLst/>
              <a:latin typeface="FFMarkWebProRegular"/>
            </a:endParaRPr>
          </a:p>
          <a:p>
            <a:pPr marL="342900" indent="-342900">
              <a:buFont typeface="Arial" panose="020B0604020202020204" pitchFamily="34" charset="0"/>
              <a:buChar char="•"/>
            </a:pPr>
            <a:r>
              <a:rPr lang="nl-NL" sz="2000" b="0" i="0" dirty="0">
                <a:solidFill>
                  <a:srgbClr val="211E5B"/>
                </a:solidFill>
                <a:effectLst/>
                <a:latin typeface="FFMarkWebProRegular"/>
              </a:rPr>
              <a:t>Landelijk van 5,9% naar 5,4%. </a:t>
            </a:r>
          </a:p>
          <a:p>
            <a:pPr marL="342900" indent="-342900">
              <a:buFont typeface="Arial" panose="020B0604020202020204" pitchFamily="34" charset="0"/>
              <a:buChar char="•"/>
            </a:pPr>
            <a:r>
              <a:rPr lang="nl-NL" sz="2000" b="0" i="0" dirty="0">
                <a:solidFill>
                  <a:srgbClr val="211E5B"/>
                </a:solidFill>
                <a:effectLst/>
                <a:latin typeface="FFMarkWebProRegular"/>
              </a:rPr>
              <a:t>Organisaties &gt; 100 </a:t>
            </a:r>
            <a:r>
              <a:rPr lang="nl-NL" sz="2000" b="0" i="0" dirty="0" err="1">
                <a:solidFill>
                  <a:srgbClr val="211E5B"/>
                </a:solidFill>
                <a:effectLst/>
                <a:latin typeface="FFMarkWebProRegular"/>
              </a:rPr>
              <a:t>mdws</a:t>
            </a:r>
            <a:r>
              <a:rPr lang="nl-NL" sz="2000" b="0" i="0" dirty="0">
                <a:solidFill>
                  <a:srgbClr val="211E5B"/>
                </a:solidFill>
                <a:effectLst/>
                <a:latin typeface="FFMarkWebProRegular"/>
              </a:rPr>
              <a:t>: 6,5% naar 6,1%</a:t>
            </a:r>
          </a:p>
          <a:p>
            <a:pPr marL="342900" indent="-342900">
              <a:buFont typeface="Arial" panose="020B0604020202020204" pitchFamily="34" charset="0"/>
              <a:buChar char="•"/>
            </a:pPr>
            <a:r>
              <a:rPr lang="nl-NL" sz="2000" dirty="0">
                <a:latin typeface="FFMarkWebProRegular"/>
              </a:rPr>
              <a:t>Openbaar bestuur </a:t>
            </a:r>
            <a:r>
              <a:rPr lang="nl-NL" sz="2000" b="0" i="0" dirty="0">
                <a:solidFill>
                  <a:srgbClr val="211E5B"/>
                </a:solidFill>
                <a:effectLst/>
                <a:latin typeface="FFMarkWebProRegular"/>
              </a:rPr>
              <a:t> van naar 6,2% naar 6,1</a:t>
            </a:r>
            <a:endParaRPr lang="nl-NL" sz="2000" dirty="0"/>
          </a:p>
        </p:txBody>
      </p:sp>
    </p:spTree>
    <p:extLst>
      <p:ext uri="{BB962C8B-B14F-4D97-AF65-F5344CB8AC3E}">
        <p14:creationId xmlns:p14="http://schemas.microsoft.com/office/powerpoint/2010/main" val="28521043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7F9089-5680-E949-E7D5-3894A2886448}"/>
              </a:ext>
            </a:extLst>
          </p:cNvPr>
          <p:cNvSpPr>
            <a:spLocks noGrp="1"/>
          </p:cNvSpPr>
          <p:nvPr>
            <p:ph type="title"/>
          </p:nvPr>
        </p:nvSpPr>
        <p:spPr>
          <a:xfrm>
            <a:off x="838200" y="616757"/>
            <a:ext cx="11202909" cy="1208868"/>
          </a:xfrm>
        </p:spPr>
        <p:txBody>
          <a:bodyPr/>
          <a:lstStyle/>
          <a:p>
            <a:r>
              <a:rPr lang="nl-NL" sz="3600"/>
              <a:t>Resultaat bij doel 1 en bijbehorende afspraken</a:t>
            </a:r>
          </a:p>
        </p:txBody>
      </p:sp>
      <p:sp>
        <p:nvSpPr>
          <p:cNvPr id="3" name="Tijdelijke aanduiding voor inhoud 2">
            <a:extLst>
              <a:ext uri="{FF2B5EF4-FFF2-40B4-BE49-F238E27FC236}">
                <a16:creationId xmlns:a16="http://schemas.microsoft.com/office/drawing/2014/main" id="{7F4BD18D-9B31-600C-9E8F-3ED4C10C15C2}"/>
              </a:ext>
            </a:extLst>
          </p:cNvPr>
          <p:cNvSpPr>
            <a:spLocks noGrp="1"/>
          </p:cNvSpPr>
          <p:nvPr>
            <p:ph idx="1"/>
          </p:nvPr>
        </p:nvSpPr>
        <p:spPr/>
        <p:txBody>
          <a:bodyPr/>
          <a:lstStyle/>
          <a:p>
            <a:r>
              <a:rPr lang="nl-NL" sz="2000"/>
              <a:t>Doel 1: Inzicht hebben in de risico’s</a:t>
            </a:r>
            <a:r>
              <a:rPr lang="nl-NL" sz="2000" baseline="0"/>
              <a:t> op doelgroep niveau 45+ vrouwen. </a:t>
            </a:r>
            <a:r>
              <a:rPr lang="nl-NL" sz="2000"/>
              <a:t>Afspraken: </a:t>
            </a:r>
            <a:endParaRPr lang="nl-NL" sz="2000" baseline="0"/>
          </a:p>
          <a:p>
            <a:pPr marL="457200" indent="-457200">
              <a:buFont typeface="+mj-lt"/>
              <a:buAutoNum type="arabicPeriod"/>
            </a:pPr>
            <a:r>
              <a:rPr lang="nl-NL" sz="2000"/>
              <a:t>Teamleiders</a:t>
            </a:r>
            <a:r>
              <a:rPr lang="nl-NL" sz="2000" baseline="0"/>
              <a:t> gaan inhoudelijk inzicht verschaffen bij de cijfers.</a:t>
            </a:r>
          </a:p>
          <a:p>
            <a:pPr marL="457200" indent="-457200">
              <a:buFont typeface="+mj-lt"/>
              <a:buAutoNum type="arabicPeriod"/>
            </a:pPr>
            <a:r>
              <a:rPr lang="nl-NL" sz="2000" baseline="0"/>
              <a:t>P&amp;O kan faciliteren waar de behoefte is.</a:t>
            </a:r>
          </a:p>
          <a:p>
            <a:r>
              <a:rPr lang="nl-NL" sz="2000" baseline="0"/>
              <a:t>Resultaat: </a:t>
            </a:r>
          </a:p>
          <a:p>
            <a:r>
              <a:rPr lang="nl-NL" sz="2000"/>
              <a:t>Teamleiders</a:t>
            </a:r>
            <a:r>
              <a:rPr lang="nl-NL" sz="2000" baseline="0"/>
              <a:t> hebben vanuit goed werkgeverschap met alle medewerkers die in de doelgroep vallen een gesprek gevoerd om te inventariseren welke uitdagingen zij tegenkomen in het werk en privé (mits medewerker openstaat)</a:t>
            </a:r>
            <a:endParaRPr lang="nl-NL" sz="2000"/>
          </a:p>
          <a:p>
            <a:endParaRPr lang="nl-NL" sz="2000" baseline="0"/>
          </a:p>
          <a:p>
            <a:endParaRPr lang="nl-NL" sz="2000" baseline="0"/>
          </a:p>
          <a:p>
            <a:endParaRPr lang="nl-NL"/>
          </a:p>
        </p:txBody>
      </p:sp>
      <p:sp>
        <p:nvSpPr>
          <p:cNvPr id="4" name="Tijdelijke aanduiding voor dianummer 3">
            <a:extLst>
              <a:ext uri="{FF2B5EF4-FFF2-40B4-BE49-F238E27FC236}">
                <a16:creationId xmlns:a16="http://schemas.microsoft.com/office/drawing/2014/main" id="{A5879AC7-35CE-5757-7593-590683C23912}"/>
              </a:ext>
            </a:extLst>
          </p:cNvPr>
          <p:cNvSpPr>
            <a:spLocks noGrp="1"/>
          </p:cNvSpPr>
          <p:nvPr>
            <p:ph type="sldNum" sz="quarter" idx="12"/>
          </p:nvPr>
        </p:nvSpPr>
        <p:spPr/>
        <p:txBody>
          <a:bodyPr/>
          <a:lstStyle/>
          <a:p>
            <a:fld id="{D57F1E4F-1CFF-5643-939E-217C01CDF565}" type="slidenum">
              <a:rPr lang="en-US" smtClean="0"/>
              <a:pPr/>
              <a:t>20</a:t>
            </a:fld>
            <a:endParaRPr lang="en-US"/>
          </a:p>
        </p:txBody>
      </p:sp>
    </p:spTree>
    <p:extLst>
      <p:ext uri="{BB962C8B-B14F-4D97-AF65-F5344CB8AC3E}">
        <p14:creationId xmlns:p14="http://schemas.microsoft.com/office/powerpoint/2010/main" val="8270101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B95C1F-940D-E2CC-6C15-9BDD2FF11E70}"/>
              </a:ext>
            </a:extLst>
          </p:cNvPr>
          <p:cNvSpPr>
            <a:spLocks noGrp="1"/>
          </p:cNvSpPr>
          <p:nvPr>
            <p:ph type="title"/>
          </p:nvPr>
        </p:nvSpPr>
        <p:spPr>
          <a:xfrm>
            <a:off x="838200" y="616757"/>
            <a:ext cx="11353800" cy="1208868"/>
          </a:xfrm>
        </p:spPr>
        <p:txBody>
          <a:bodyPr/>
          <a:lstStyle/>
          <a:p>
            <a:r>
              <a:rPr lang="nl-NL" sz="3600"/>
              <a:t>Resultaat bij doel 2 en bijbehorende afspraken</a:t>
            </a:r>
          </a:p>
        </p:txBody>
      </p:sp>
      <p:sp>
        <p:nvSpPr>
          <p:cNvPr id="3" name="Tijdelijke aanduiding voor inhoud 2">
            <a:extLst>
              <a:ext uri="{FF2B5EF4-FFF2-40B4-BE49-F238E27FC236}">
                <a16:creationId xmlns:a16="http://schemas.microsoft.com/office/drawing/2014/main" id="{434F47EA-CD0C-194B-AE9B-91276966F056}"/>
              </a:ext>
            </a:extLst>
          </p:cNvPr>
          <p:cNvSpPr>
            <a:spLocks noGrp="1"/>
          </p:cNvSpPr>
          <p:nvPr>
            <p:ph idx="1"/>
          </p:nvPr>
        </p:nvSpPr>
        <p:spPr>
          <a:xfrm>
            <a:off x="838201" y="1394234"/>
            <a:ext cx="10290242" cy="4782729"/>
          </a:xfrm>
        </p:spPr>
        <p:txBody>
          <a:bodyPr/>
          <a:lstStyle/>
          <a:p>
            <a:r>
              <a:rPr lang="nl-NL" sz="1800"/>
              <a:t>Doel 2: Frequent verzuim is gehalveerd binnen 6 maanden. Afspraken: </a:t>
            </a:r>
          </a:p>
          <a:p>
            <a:pPr marL="457200" indent="-457200">
              <a:lnSpc>
                <a:spcPct val="100000"/>
              </a:lnSpc>
              <a:buFont typeface="+mj-lt"/>
              <a:buAutoNum type="arabicPeriod"/>
            </a:pPr>
            <a:r>
              <a:rPr lang="nl-NL" sz="1800" baseline="0"/>
              <a:t>Frequent verzuim gesprekken worden altijd gevoerd zoals het beleid dat voorschrijft</a:t>
            </a:r>
          </a:p>
          <a:p>
            <a:pPr marL="457200" indent="-457200">
              <a:lnSpc>
                <a:spcPct val="100000"/>
              </a:lnSpc>
              <a:buFont typeface="+mj-lt"/>
              <a:buAutoNum type="arabicPeriod"/>
            </a:pPr>
            <a:r>
              <a:rPr lang="nl-NL" sz="1800" baseline="0"/>
              <a:t>Leidinggevende gaan in het teamoverleg aangeven dat frequent verzuim vanaf heden de aandacht krijgt die het verdiend.</a:t>
            </a:r>
          </a:p>
          <a:p>
            <a:pPr marL="457200" indent="-457200">
              <a:lnSpc>
                <a:spcPct val="100000"/>
              </a:lnSpc>
              <a:buFont typeface="+mj-lt"/>
              <a:buAutoNum type="arabicPeriod"/>
            </a:pPr>
            <a:r>
              <a:rPr lang="nl-NL" sz="1800" baseline="0"/>
              <a:t>P&amp;O faciliteert indien de behoefte er is bij de individuele gesprekken en teamoverleggen. </a:t>
            </a:r>
          </a:p>
          <a:p>
            <a:pPr>
              <a:lnSpc>
                <a:spcPct val="100000"/>
              </a:lnSpc>
            </a:pPr>
            <a:r>
              <a:rPr lang="nl-NL" sz="1800"/>
              <a:t>Resultaten: </a:t>
            </a:r>
            <a:endParaRPr lang="nl-NL" sz="1800" baseline="0"/>
          </a:p>
          <a:p>
            <a:r>
              <a:rPr lang="nl-NL" sz="1800"/>
              <a:t>Alle</a:t>
            </a:r>
            <a:r>
              <a:rPr lang="nl-NL" sz="1800" baseline="0"/>
              <a:t> medewerkers zijn op de hoogte van de gevolgen van frequent verzuim en het proces er dan uit ziet en waarom.</a:t>
            </a:r>
          </a:p>
          <a:p>
            <a:r>
              <a:rPr lang="nl-NL" sz="1800" baseline="0"/>
              <a:t>Alle frequent verzuimgesprekken zijn gevoerd, er zijn afspraken die zicht richten op de (duurzame) inzetbaarheid van de medewerker en er wordt opvolging gegeven.</a:t>
            </a:r>
            <a:endParaRPr lang="nl-NL" sz="1800"/>
          </a:p>
          <a:p>
            <a:pPr>
              <a:lnSpc>
                <a:spcPct val="100000"/>
              </a:lnSpc>
            </a:pPr>
            <a:endParaRPr lang="nl-NL" sz="1800" baseline="0"/>
          </a:p>
          <a:p>
            <a:pPr marL="457200" indent="-457200">
              <a:buFont typeface="+mj-lt"/>
              <a:buAutoNum type="arabicPeriod"/>
            </a:pPr>
            <a:endParaRPr lang="nl-NL" sz="1800" baseline="0"/>
          </a:p>
          <a:p>
            <a:endParaRPr lang="nl-NL" sz="1800"/>
          </a:p>
          <a:p>
            <a:endParaRPr lang="nl-NL" sz="1800"/>
          </a:p>
        </p:txBody>
      </p:sp>
      <p:sp>
        <p:nvSpPr>
          <p:cNvPr id="4" name="Tijdelijke aanduiding voor dianummer 3">
            <a:extLst>
              <a:ext uri="{FF2B5EF4-FFF2-40B4-BE49-F238E27FC236}">
                <a16:creationId xmlns:a16="http://schemas.microsoft.com/office/drawing/2014/main" id="{60D30A7C-6C28-BB29-6D34-687937AC4334}"/>
              </a:ext>
            </a:extLst>
          </p:cNvPr>
          <p:cNvSpPr>
            <a:spLocks noGrp="1"/>
          </p:cNvSpPr>
          <p:nvPr>
            <p:ph type="sldNum" sz="quarter" idx="12"/>
          </p:nvPr>
        </p:nvSpPr>
        <p:spPr/>
        <p:txBody>
          <a:bodyPr/>
          <a:lstStyle/>
          <a:p>
            <a:fld id="{D57F1E4F-1CFF-5643-939E-217C01CDF565}" type="slidenum">
              <a:rPr lang="en-US" smtClean="0"/>
              <a:pPr/>
              <a:t>21</a:t>
            </a:fld>
            <a:endParaRPr lang="en-US"/>
          </a:p>
        </p:txBody>
      </p:sp>
    </p:spTree>
    <p:extLst>
      <p:ext uri="{BB962C8B-B14F-4D97-AF65-F5344CB8AC3E}">
        <p14:creationId xmlns:p14="http://schemas.microsoft.com/office/powerpoint/2010/main" val="23833080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B95C1F-940D-E2CC-6C15-9BDD2FF11E70}"/>
              </a:ext>
            </a:extLst>
          </p:cNvPr>
          <p:cNvSpPr>
            <a:spLocks noGrp="1"/>
          </p:cNvSpPr>
          <p:nvPr>
            <p:ph type="title"/>
          </p:nvPr>
        </p:nvSpPr>
        <p:spPr>
          <a:xfrm>
            <a:off x="838200" y="616757"/>
            <a:ext cx="11012786" cy="1208868"/>
          </a:xfrm>
        </p:spPr>
        <p:txBody>
          <a:bodyPr/>
          <a:lstStyle/>
          <a:p>
            <a:r>
              <a:rPr lang="nl-NL" sz="3600"/>
              <a:t>Resultaat bij doel 3 en bijbehorende afspraken</a:t>
            </a:r>
          </a:p>
        </p:txBody>
      </p:sp>
      <p:sp>
        <p:nvSpPr>
          <p:cNvPr id="3" name="Tijdelijke aanduiding voor inhoud 2">
            <a:extLst>
              <a:ext uri="{FF2B5EF4-FFF2-40B4-BE49-F238E27FC236}">
                <a16:creationId xmlns:a16="http://schemas.microsoft.com/office/drawing/2014/main" id="{434F47EA-CD0C-194B-AE9B-91276966F056}"/>
              </a:ext>
            </a:extLst>
          </p:cNvPr>
          <p:cNvSpPr>
            <a:spLocks noGrp="1"/>
          </p:cNvSpPr>
          <p:nvPr>
            <p:ph idx="1"/>
          </p:nvPr>
        </p:nvSpPr>
        <p:spPr>
          <a:xfrm>
            <a:off x="838200" y="1372952"/>
            <a:ext cx="10290242" cy="4351338"/>
          </a:xfrm>
        </p:spPr>
        <p:txBody>
          <a:bodyPr/>
          <a:lstStyle/>
          <a:p>
            <a:r>
              <a:rPr lang="nl-NL" sz="1800"/>
              <a:t>Doel 3: Medewerkers</a:t>
            </a:r>
            <a:r>
              <a:rPr lang="nl-NL" sz="1800" baseline="0"/>
              <a:t> en leidinggevende zijn proactief met het aanpakken van de oorzaken van de werkdruk. Afspraken: </a:t>
            </a:r>
            <a:endParaRPr lang="nl-NL" sz="1800"/>
          </a:p>
          <a:p>
            <a:pPr marL="457200" indent="-457200">
              <a:buFont typeface="+mj-lt"/>
              <a:buAutoNum type="arabicPeriod"/>
            </a:pPr>
            <a:r>
              <a:rPr lang="nl-NL" sz="1800" baseline="0"/>
              <a:t>Er is verdiepend onderzoek om te achterhalen wat de ervaren werkdruk veroorzaak bij de medewerkers.</a:t>
            </a:r>
          </a:p>
          <a:p>
            <a:pPr marL="457200" indent="-457200">
              <a:buFont typeface="+mj-lt"/>
              <a:buAutoNum type="arabicPeriod"/>
            </a:pPr>
            <a:r>
              <a:rPr lang="nl-NL" sz="1800" baseline="0"/>
              <a:t>Leidinggevenden en medewerkers krijgen kennis en vaardigheden aangeboden om de ervaren werkdruk te verminderen.</a:t>
            </a:r>
          </a:p>
          <a:p>
            <a:r>
              <a:rPr lang="nl-NL" sz="1800"/>
              <a:t>Resultaat: </a:t>
            </a:r>
            <a:endParaRPr lang="nl-NL" sz="1800" baseline="0"/>
          </a:p>
          <a:p>
            <a:r>
              <a:rPr lang="nl-NL" sz="1800" baseline="0"/>
              <a:t>Medewerkers en leidinggevenden bespreken de risico’s factoren die de werkdruk negatief beïnvloeden op zowel individuele basis als in teamverband. Vervolgens worden afspraken gemaakt om deze risico’s op te lossen of het hoofd te bieden. </a:t>
            </a:r>
            <a:endParaRPr lang="nl-NL" sz="1800"/>
          </a:p>
          <a:p>
            <a:pPr marL="457200" indent="-457200">
              <a:buFont typeface="+mj-lt"/>
              <a:buAutoNum type="arabicPeriod"/>
            </a:pPr>
            <a:endParaRPr lang="nl-NL" sz="1800" baseline="0"/>
          </a:p>
          <a:p>
            <a:pPr marL="457200" indent="-457200">
              <a:buFont typeface="+mj-lt"/>
              <a:buAutoNum type="arabicPeriod"/>
            </a:pPr>
            <a:endParaRPr lang="nl-NL" sz="1800" baseline="0"/>
          </a:p>
          <a:p>
            <a:endParaRPr lang="nl-NL" sz="1800"/>
          </a:p>
          <a:p>
            <a:endParaRPr lang="nl-NL" sz="1800"/>
          </a:p>
        </p:txBody>
      </p:sp>
      <p:sp>
        <p:nvSpPr>
          <p:cNvPr id="4" name="Tijdelijke aanduiding voor dianummer 3">
            <a:extLst>
              <a:ext uri="{FF2B5EF4-FFF2-40B4-BE49-F238E27FC236}">
                <a16:creationId xmlns:a16="http://schemas.microsoft.com/office/drawing/2014/main" id="{60D30A7C-6C28-BB29-6D34-687937AC4334}"/>
              </a:ext>
            </a:extLst>
          </p:cNvPr>
          <p:cNvSpPr>
            <a:spLocks noGrp="1"/>
          </p:cNvSpPr>
          <p:nvPr>
            <p:ph type="sldNum" sz="quarter" idx="12"/>
          </p:nvPr>
        </p:nvSpPr>
        <p:spPr/>
        <p:txBody>
          <a:bodyPr/>
          <a:lstStyle/>
          <a:p>
            <a:fld id="{D57F1E4F-1CFF-5643-939E-217C01CDF565}" type="slidenum">
              <a:rPr lang="en-US" smtClean="0"/>
              <a:pPr/>
              <a:t>22</a:t>
            </a:fld>
            <a:endParaRPr lang="en-US"/>
          </a:p>
        </p:txBody>
      </p:sp>
    </p:spTree>
    <p:extLst>
      <p:ext uri="{BB962C8B-B14F-4D97-AF65-F5344CB8AC3E}">
        <p14:creationId xmlns:p14="http://schemas.microsoft.com/office/powerpoint/2010/main" val="13944991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B95C1F-940D-E2CC-6C15-9BDD2FF11E70}"/>
              </a:ext>
            </a:extLst>
          </p:cNvPr>
          <p:cNvSpPr>
            <a:spLocks noGrp="1"/>
          </p:cNvSpPr>
          <p:nvPr>
            <p:ph type="title"/>
          </p:nvPr>
        </p:nvSpPr>
        <p:spPr>
          <a:xfrm>
            <a:off x="838200" y="616757"/>
            <a:ext cx="11012786" cy="1208868"/>
          </a:xfrm>
        </p:spPr>
        <p:txBody>
          <a:bodyPr/>
          <a:lstStyle/>
          <a:p>
            <a:r>
              <a:rPr lang="nl-NL" sz="3600"/>
              <a:t>Resultaat bij doel 4 en bijbehorende afspraken</a:t>
            </a:r>
          </a:p>
        </p:txBody>
      </p:sp>
      <p:sp>
        <p:nvSpPr>
          <p:cNvPr id="3" name="Tijdelijke aanduiding voor inhoud 2">
            <a:extLst>
              <a:ext uri="{FF2B5EF4-FFF2-40B4-BE49-F238E27FC236}">
                <a16:creationId xmlns:a16="http://schemas.microsoft.com/office/drawing/2014/main" id="{434F47EA-CD0C-194B-AE9B-91276966F056}"/>
              </a:ext>
            </a:extLst>
          </p:cNvPr>
          <p:cNvSpPr>
            <a:spLocks noGrp="1"/>
          </p:cNvSpPr>
          <p:nvPr>
            <p:ph idx="1"/>
          </p:nvPr>
        </p:nvSpPr>
        <p:spPr>
          <a:xfrm>
            <a:off x="838200" y="1253331"/>
            <a:ext cx="10290242" cy="4351338"/>
          </a:xfrm>
        </p:spPr>
        <p:txBody>
          <a:bodyPr/>
          <a:lstStyle/>
          <a:p>
            <a:pPr>
              <a:lnSpc>
                <a:spcPct val="100000"/>
              </a:lnSpc>
            </a:pPr>
            <a:r>
              <a:rPr lang="nl-NL" sz="1800" dirty="0"/>
              <a:t>Doel 4: Er is een betere ervaren samenwerking tussen leidinggevende en bedrijfsartsen.</a:t>
            </a:r>
            <a:endParaRPr lang="nl-NL" sz="1400" dirty="0"/>
          </a:p>
          <a:p>
            <a:pPr marL="457200" indent="-457200">
              <a:lnSpc>
                <a:spcPct val="100000"/>
              </a:lnSpc>
              <a:buFont typeface="+mj-lt"/>
              <a:buAutoNum type="arabicPeriod"/>
            </a:pPr>
            <a:r>
              <a:rPr lang="nl-NL" sz="1600" baseline="0" dirty="0"/>
              <a:t>P&amp;O gaat de bedrijfsarts uitnodigen voor een sessie samen met de teamleiders. </a:t>
            </a:r>
          </a:p>
          <a:p>
            <a:pPr marL="457200" indent="-457200">
              <a:lnSpc>
                <a:spcPct val="100000"/>
              </a:lnSpc>
              <a:buFont typeface="+mj-lt"/>
              <a:buAutoNum type="arabicPeriod"/>
            </a:pPr>
            <a:r>
              <a:rPr lang="nl-NL" sz="1600" baseline="0" dirty="0"/>
              <a:t>Teamleiders gaan hun vragen en behoeften schriftelijk/mail 3 weken voor het overleg inleveren bij P&amp;O.</a:t>
            </a:r>
          </a:p>
          <a:p>
            <a:pPr marL="457200" indent="-457200">
              <a:lnSpc>
                <a:spcPct val="100000"/>
              </a:lnSpc>
              <a:buFont typeface="+mj-lt"/>
              <a:buAutoNum type="arabicPeriod"/>
            </a:pPr>
            <a:r>
              <a:rPr lang="nl-NL" sz="1600" baseline="0" dirty="0"/>
              <a:t>Teamleiders gaan optimaal gebruikmaken van het SMT</a:t>
            </a:r>
          </a:p>
          <a:p>
            <a:r>
              <a:rPr lang="nl-NL" sz="2000" dirty="0"/>
              <a:t>Resultaat: </a:t>
            </a:r>
          </a:p>
          <a:p>
            <a:pPr>
              <a:lnSpc>
                <a:spcPct val="100000"/>
              </a:lnSpc>
            </a:pPr>
            <a:r>
              <a:rPr lang="nl-NL" sz="2000" dirty="0"/>
              <a:t>Teamleiders</a:t>
            </a:r>
            <a:r>
              <a:rPr lang="nl-NL" sz="2000" baseline="0" dirty="0"/>
              <a:t> ervaren een betere samenwerking met de bedrijfsartsen wat zich uit in goed contact</a:t>
            </a:r>
            <a:r>
              <a:rPr lang="nl-NL" sz="2000" dirty="0"/>
              <a:t>: </a:t>
            </a:r>
            <a:r>
              <a:rPr lang="nl-NL" sz="2000" baseline="0" dirty="0"/>
              <a:t> </a:t>
            </a:r>
          </a:p>
          <a:p>
            <a:pPr marL="342900" indent="-342900">
              <a:lnSpc>
                <a:spcPct val="100000"/>
              </a:lnSpc>
              <a:buFontTx/>
              <a:buChar char="-"/>
            </a:pPr>
            <a:r>
              <a:rPr lang="nl-NL" sz="2000" baseline="0" dirty="0" err="1"/>
              <a:t>Ldg</a:t>
            </a:r>
            <a:r>
              <a:rPr lang="nl-NL" sz="2000" baseline="0" dirty="0"/>
              <a:t> bellen of mailen naar bedrijfsarts als ze vragen hebben over terugkoppeling.</a:t>
            </a:r>
          </a:p>
          <a:p>
            <a:pPr marL="342900" indent="-342900">
              <a:lnSpc>
                <a:spcPct val="100000"/>
              </a:lnSpc>
              <a:buFontTx/>
              <a:buChar char="-"/>
            </a:pPr>
            <a:r>
              <a:rPr lang="nl-NL" sz="2000" baseline="0" dirty="0" err="1"/>
              <a:t>Ldg</a:t>
            </a:r>
            <a:r>
              <a:rPr lang="nl-NL" sz="2000" baseline="0" dirty="0"/>
              <a:t> plannen tijdig een SMT in om in gesprek te gaan over de casus waar zij tegenaan lopen. </a:t>
            </a:r>
            <a:endParaRPr lang="nl-NL" sz="2000" dirty="0"/>
          </a:p>
          <a:p>
            <a:endParaRPr lang="nl-NL" sz="2000" baseline="0" dirty="0"/>
          </a:p>
          <a:p>
            <a:endParaRPr lang="nl-NL" sz="2000" dirty="0"/>
          </a:p>
          <a:p>
            <a:endParaRPr lang="nl-NL" sz="2000" dirty="0"/>
          </a:p>
        </p:txBody>
      </p:sp>
      <p:sp>
        <p:nvSpPr>
          <p:cNvPr id="4" name="Tijdelijke aanduiding voor dianummer 3">
            <a:extLst>
              <a:ext uri="{FF2B5EF4-FFF2-40B4-BE49-F238E27FC236}">
                <a16:creationId xmlns:a16="http://schemas.microsoft.com/office/drawing/2014/main" id="{60D30A7C-6C28-BB29-6D34-687937AC4334}"/>
              </a:ext>
            </a:extLst>
          </p:cNvPr>
          <p:cNvSpPr>
            <a:spLocks noGrp="1"/>
          </p:cNvSpPr>
          <p:nvPr>
            <p:ph type="sldNum" sz="quarter" idx="12"/>
          </p:nvPr>
        </p:nvSpPr>
        <p:spPr/>
        <p:txBody>
          <a:bodyPr/>
          <a:lstStyle/>
          <a:p>
            <a:fld id="{D57F1E4F-1CFF-5643-939E-217C01CDF565}" type="slidenum">
              <a:rPr lang="en-US" smtClean="0"/>
              <a:pPr/>
              <a:t>23</a:t>
            </a:fld>
            <a:endParaRPr lang="en-US"/>
          </a:p>
        </p:txBody>
      </p:sp>
    </p:spTree>
    <p:extLst>
      <p:ext uri="{BB962C8B-B14F-4D97-AF65-F5344CB8AC3E}">
        <p14:creationId xmlns:p14="http://schemas.microsoft.com/office/powerpoint/2010/main" val="405162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a:extLst>
              <a:ext uri="{FF2B5EF4-FFF2-40B4-BE49-F238E27FC236}">
                <a16:creationId xmlns:a16="http://schemas.microsoft.com/office/drawing/2014/main" id="{5D536ABD-67AA-E0F4-318E-C6DCB8F561CC}"/>
              </a:ext>
            </a:extLst>
          </p:cNvPr>
          <p:cNvSpPr>
            <a:spLocks noGrp="1"/>
          </p:cNvSpPr>
          <p:nvPr>
            <p:ph type="sldNum" sz="quarter" idx="12"/>
          </p:nvPr>
        </p:nvSpPr>
        <p:spPr/>
        <p:txBody>
          <a:bodyPr/>
          <a:lstStyle/>
          <a:p>
            <a:fld id="{D57F1E4F-1CFF-5643-939E-217C01CDF565}" type="slidenum">
              <a:rPr lang="en-US" smtClean="0"/>
              <a:pPr/>
              <a:t>24</a:t>
            </a:fld>
            <a:endParaRPr lang="en-US"/>
          </a:p>
        </p:txBody>
      </p:sp>
      <p:graphicFrame>
        <p:nvGraphicFramePr>
          <p:cNvPr id="5" name="Tijdelijke aanduiding voor inhoud 5">
            <a:extLst>
              <a:ext uri="{FF2B5EF4-FFF2-40B4-BE49-F238E27FC236}">
                <a16:creationId xmlns:a16="http://schemas.microsoft.com/office/drawing/2014/main" id="{5DEBF34E-0696-F5E3-C16E-804AA1E038BC}"/>
              </a:ext>
            </a:extLst>
          </p:cNvPr>
          <p:cNvGraphicFramePr>
            <a:graphicFrameLocks noGrp="1"/>
          </p:cNvGraphicFramePr>
          <p:nvPr>
            <p:ph idx="1"/>
            <p:extLst>
              <p:ext uri="{D42A27DB-BD31-4B8C-83A1-F6EECF244321}">
                <p14:modId xmlns:p14="http://schemas.microsoft.com/office/powerpoint/2010/main" val="2481836388"/>
              </p:ext>
            </p:extLst>
          </p:nvPr>
        </p:nvGraphicFramePr>
        <p:xfrm>
          <a:off x="261554" y="1540920"/>
          <a:ext cx="11613788" cy="5146624"/>
        </p:xfrm>
        <a:graphic>
          <a:graphicData uri="http://schemas.openxmlformats.org/drawingml/2006/table">
            <a:tbl>
              <a:tblPr firstRow="1" bandRow="1">
                <a:tableStyleId>{5C22544A-7EE6-4342-B048-85BDC9FD1C3A}</a:tableStyleId>
              </a:tblPr>
              <a:tblGrid>
                <a:gridCol w="2999043">
                  <a:extLst>
                    <a:ext uri="{9D8B030D-6E8A-4147-A177-3AD203B41FA5}">
                      <a16:colId xmlns:a16="http://schemas.microsoft.com/office/drawing/2014/main" val="3589146693"/>
                    </a:ext>
                  </a:extLst>
                </a:gridCol>
                <a:gridCol w="4817547">
                  <a:extLst>
                    <a:ext uri="{9D8B030D-6E8A-4147-A177-3AD203B41FA5}">
                      <a16:colId xmlns:a16="http://schemas.microsoft.com/office/drawing/2014/main" val="925465850"/>
                    </a:ext>
                  </a:extLst>
                </a:gridCol>
                <a:gridCol w="3797198">
                  <a:extLst>
                    <a:ext uri="{9D8B030D-6E8A-4147-A177-3AD203B41FA5}">
                      <a16:colId xmlns:a16="http://schemas.microsoft.com/office/drawing/2014/main" val="2985392992"/>
                    </a:ext>
                  </a:extLst>
                </a:gridCol>
              </a:tblGrid>
              <a:tr h="347703">
                <a:tc>
                  <a:txBody>
                    <a:bodyPr/>
                    <a:lstStyle/>
                    <a:p>
                      <a:pPr algn="ctr"/>
                      <a:r>
                        <a:rPr lang="nl-NL" sz="1600"/>
                        <a:t>Doel</a:t>
                      </a:r>
                    </a:p>
                  </a:txBody>
                  <a:tcPr/>
                </a:tc>
                <a:tc>
                  <a:txBody>
                    <a:bodyPr/>
                    <a:lstStyle/>
                    <a:p>
                      <a:pPr algn="ctr"/>
                      <a:r>
                        <a:rPr lang="nl-NL" sz="1600"/>
                        <a:t>Afspraken</a:t>
                      </a:r>
                    </a:p>
                  </a:txBody>
                  <a:tcPr/>
                </a:tc>
                <a:tc>
                  <a:txBody>
                    <a:bodyPr/>
                    <a:lstStyle/>
                    <a:p>
                      <a:pPr algn="ctr"/>
                      <a:r>
                        <a:rPr lang="nl-NL" sz="1600"/>
                        <a:t>Resultaat</a:t>
                      </a:r>
                    </a:p>
                  </a:txBody>
                  <a:tcPr/>
                </a:tc>
                <a:extLst>
                  <a:ext uri="{0D108BD9-81ED-4DB2-BD59-A6C34878D82A}">
                    <a16:rowId xmlns:a16="http://schemas.microsoft.com/office/drawing/2014/main" val="153306445"/>
                  </a:ext>
                </a:extLst>
              </a:tr>
              <a:tr h="916668">
                <a:tc>
                  <a:txBody>
                    <a:bodyPr/>
                    <a:lstStyle/>
                    <a:p>
                      <a:r>
                        <a:rPr lang="nl-NL" sz="1200"/>
                        <a:t>1. Inzicht hebben in de risico’s</a:t>
                      </a:r>
                      <a:r>
                        <a:rPr lang="nl-NL" sz="1200" baseline="0"/>
                        <a:t> op doelgroep niveau 45+ vrouwen.</a:t>
                      </a:r>
                      <a:endParaRPr lang="nl-NL" sz="1200"/>
                    </a:p>
                  </a:txBody>
                  <a:tcPr/>
                </a:tc>
                <a:tc>
                  <a:txBody>
                    <a:bodyPr/>
                    <a:lstStyle/>
                    <a:p>
                      <a:pPr marL="171450" indent="-171450">
                        <a:buFont typeface="Arial" panose="020B0604020202020204" pitchFamily="34" charset="0"/>
                        <a:buChar char="•"/>
                      </a:pPr>
                      <a:r>
                        <a:rPr lang="nl-NL" sz="1200"/>
                        <a:t>Teamleiders</a:t>
                      </a:r>
                      <a:r>
                        <a:rPr lang="nl-NL" sz="1200" baseline="0"/>
                        <a:t> gaan inhoudelijk inzicht verschaffen bij de cijfers.</a:t>
                      </a:r>
                    </a:p>
                    <a:p>
                      <a:pPr marL="171450" indent="-171450">
                        <a:buFont typeface="Arial" panose="020B0604020202020204" pitchFamily="34" charset="0"/>
                        <a:buChar char="•"/>
                      </a:pPr>
                      <a:r>
                        <a:rPr lang="nl-NL" sz="1200" baseline="0"/>
                        <a:t>P&amp;O kan faciliteren waar de behoefte is.</a:t>
                      </a:r>
                    </a:p>
                  </a:txBody>
                  <a:tcPr/>
                </a:tc>
                <a:tc>
                  <a:txBody>
                    <a:bodyPr/>
                    <a:lstStyle/>
                    <a:p>
                      <a:r>
                        <a:rPr lang="nl-NL" sz="1200"/>
                        <a:t>Teamleiders</a:t>
                      </a:r>
                      <a:r>
                        <a:rPr lang="nl-NL" sz="1200" baseline="0"/>
                        <a:t> hebben vanuit goed werkgeverschap met alle medewerkers die in de doelgroep vallen een gesprek gevoerd om te inventariseren welke uitdagingen zij tegenkomen in het werk en privé (mits medewerker openstaat)2. </a:t>
                      </a:r>
                      <a:endParaRPr lang="nl-NL" sz="1200"/>
                    </a:p>
                  </a:txBody>
                  <a:tcPr/>
                </a:tc>
                <a:extLst>
                  <a:ext uri="{0D108BD9-81ED-4DB2-BD59-A6C34878D82A}">
                    <a16:rowId xmlns:a16="http://schemas.microsoft.com/office/drawing/2014/main" val="1662091167"/>
                  </a:ext>
                </a:extLst>
              </a:tr>
              <a:tr h="1414520">
                <a:tc>
                  <a:txBody>
                    <a:bodyPr/>
                    <a:lstStyle/>
                    <a:p>
                      <a:r>
                        <a:rPr lang="nl-NL" sz="1200"/>
                        <a:t>2. Frequent verzuim is gehalveerd binnen 6 maanden.</a:t>
                      </a:r>
                    </a:p>
                  </a:txBody>
                  <a:tcPr/>
                </a:tc>
                <a:tc>
                  <a:txBody>
                    <a:bodyPr/>
                    <a:lstStyle/>
                    <a:p>
                      <a:pPr marL="171450" indent="-171450">
                        <a:buFont typeface="Arial" panose="020B0604020202020204" pitchFamily="34" charset="0"/>
                        <a:buChar char="•"/>
                      </a:pPr>
                      <a:r>
                        <a:rPr lang="nl-NL" sz="1200" baseline="0"/>
                        <a:t>Frequent verzuim gesprekken worden altijd gevoerd zoals het beleid dat voorschrijft</a:t>
                      </a:r>
                    </a:p>
                    <a:p>
                      <a:pPr marL="171450" indent="-171450">
                        <a:buFont typeface="Arial" panose="020B0604020202020204" pitchFamily="34" charset="0"/>
                        <a:buChar char="•"/>
                      </a:pPr>
                      <a:r>
                        <a:rPr lang="nl-NL" sz="1200" baseline="0"/>
                        <a:t>Leidinggevende gaan in het teamoverleg aangeven dat frequent verzuim vanaf heden de aandacht krijgt die het verdiend.</a:t>
                      </a:r>
                    </a:p>
                    <a:p>
                      <a:pPr marL="171450" indent="-171450">
                        <a:buFont typeface="Arial" panose="020B0604020202020204" pitchFamily="34" charset="0"/>
                        <a:buChar char="•"/>
                      </a:pPr>
                      <a:r>
                        <a:rPr lang="nl-NL" sz="1200" baseline="0"/>
                        <a:t>P&amp;O faciliteert indien de behoefte er is bij de individuele gesprekken en teamoverleggen. </a:t>
                      </a:r>
                    </a:p>
                  </a:txBody>
                  <a:tcPr/>
                </a:tc>
                <a:tc>
                  <a:txBody>
                    <a:bodyPr/>
                    <a:lstStyle/>
                    <a:p>
                      <a:r>
                        <a:rPr lang="nl-NL" sz="1200"/>
                        <a:t>Alle</a:t>
                      </a:r>
                      <a:r>
                        <a:rPr lang="nl-NL" sz="1200" baseline="0"/>
                        <a:t> medewerkers zijn op de hoogte van de gevolgen van frequent verzuim en het proces er dan uit ziet en waarom.</a:t>
                      </a:r>
                    </a:p>
                    <a:p>
                      <a:endParaRPr lang="nl-NL" sz="1200" baseline="0"/>
                    </a:p>
                    <a:p>
                      <a:r>
                        <a:rPr lang="nl-NL" sz="1200" baseline="0"/>
                        <a:t>Alle frequent verzuimgesprekken zijn gevoerd, er zijn afspraken die zicht richten op de (duurzame) inzetbaarheid van de medewerker en er wordt opvolging gegeven.</a:t>
                      </a:r>
                      <a:endParaRPr lang="nl-NL" sz="1200"/>
                    </a:p>
                  </a:txBody>
                  <a:tcPr/>
                </a:tc>
                <a:extLst>
                  <a:ext uri="{0D108BD9-81ED-4DB2-BD59-A6C34878D82A}">
                    <a16:rowId xmlns:a16="http://schemas.microsoft.com/office/drawing/2014/main" val="289466376"/>
                  </a:ext>
                </a:extLst>
              </a:tr>
              <a:tr h="916668">
                <a:tc>
                  <a:txBody>
                    <a:bodyPr/>
                    <a:lstStyle/>
                    <a:p>
                      <a:r>
                        <a:rPr lang="nl-NL" sz="1200"/>
                        <a:t>3. Medewerkers</a:t>
                      </a:r>
                      <a:r>
                        <a:rPr lang="nl-NL" sz="1200" baseline="0"/>
                        <a:t> en leidinggevende zijn proactief met het aanpakken van de oorzaken van de werkdruk.</a:t>
                      </a:r>
                      <a:endParaRPr lang="nl-NL" sz="1200"/>
                    </a:p>
                  </a:txBody>
                  <a:tcPr/>
                </a:tc>
                <a:tc>
                  <a:txBody>
                    <a:bodyPr/>
                    <a:lstStyle/>
                    <a:p>
                      <a:pPr marL="171450" indent="-171450">
                        <a:buFont typeface="Arial" panose="020B0604020202020204" pitchFamily="34" charset="0"/>
                        <a:buChar char="•"/>
                      </a:pPr>
                      <a:r>
                        <a:rPr lang="nl-NL" sz="1200" baseline="0"/>
                        <a:t>Er is verdiepend onderzoek om te achterhalen wat de ervaren werkdruk veroorzaak bij de medewerkers.</a:t>
                      </a:r>
                    </a:p>
                    <a:p>
                      <a:pPr marL="171450" indent="-171450">
                        <a:buFont typeface="Arial" panose="020B0604020202020204" pitchFamily="34" charset="0"/>
                        <a:buChar char="•"/>
                      </a:pPr>
                      <a:r>
                        <a:rPr lang="nl-NL" sz="1200" baseline="0"/>
                        <a:t>Leidinggevenden en medewerkers krijgen kennis en vaardigheden aangeboden om de ervaren werkdruk te verminderen.</a:t>
                      </a: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nl-NL" sz="1200" baseline="0"/>
                        <a:t>Medewerkers en leidinggevenden bespreken de risico’s factoren die de werkdruk negatief beïnvloeden op zowel individuele basis als in teamverband. Vervolgens worden afspraken gemaakt om deze risico’s op te lossen of het hoofd te bieden. </a:t>
                      </a:r>
                      <a:endParaRPr lang="nl-NL" sz="1200"/>
                    </a:p>
                  </a:txBody>
                  <a:tcPr/>
                </a:tc>
                <a:extLst>
                  <a:ext uri="{0D108BD9-81ED-4DB2-BD59-A6C34878D82A}">
                    <a16:rowId xmlns:a16="http://schemas.microsoft.com/office/drawing/2014/main" val="2896855150"/>
                  </a:ext>
                </a:extLst>
              </a:tr>
              <a:tr h="1232761">
                <a:tc>
                  <a:txBody>
                    <a:bodyPr/>
                    <a:lstStyle/>
                    <a:p>
                      <a:r>
                        <a:rPr lang="nl-NL" sz="1200" dirty="0"/>
                        <a:t>4. Er is een betere ervaren samenwerking tussen leidinggevende en bedrijfsartsen.</a:t>
                      </a:r>
                    </a:p>
                  </a:txBody>
                  <a:tcPr/>
                </a:tc>
                <a:tc>
                  <a:txBody>
                    <a:bodyPr/>
                    <a:lstStyle/>
                    <a:p>
                      <a:pPr marL="171450" indent="-171450">
                        <a:buFont typeface="Arial" panose="020B0604020202020204" pitchFamily="34" charset="0"/>
                        <a:buChar char="•"/>
                      </a:pPr>
                      <a:r>
                        <a:rPr lang="nl-NL" sz="1200" baseline="0" dirty="0"/>
                        <a:t>P&amp;O gaat de bedrijfsarts uitnodigen voor een sessie samen met de teamleiders. </a:t>
                      </a:r>
                    </a:p>
                    <a:p>
                      <a:pPr marL="171450" indent="-171450">
                        <a:buFont typeface="Arial" panose="020B0604020202020204" pitchFamily="34" charset="0"/>
                        <a:buChar char="•"/>
                      </a:pPr>
                      <a:r>
                        <a:rPr lang="nl-NL" sz="1200" baseline="0" dirty="0"/>
                        <a:t>Teamleiders gaan hun vragen en behoeften schriftelijk/mail 3 weken voor het overleg inleveren bij P&amp;O.</a:t>
                      </a:r>
                    </a:p>
                    <a:p>
                      <a:pPr marL="171450" indent="-171450">
                        <a:buFont typeface="Arial" panose="020B0604020202020204" pitchFamily="34" charset="0"/>
                        <a:buChar char="•"/>
                      </a:pPr>
                      <a:r>
                        <a:rPr lang="nl-NL" sz="1200" baseline="0" dirty="0"/>
                        <a:t>Teamleiders gaan optimaal gebruikmaken van het SMT</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nl-NL" sz="1200" dirty="0"/>
                        <a:t>Teamleiders</a:t>
                      </a:r>
                      <a:r>
                        <a:rPr lang="nl-NL" sz="1200" baseline="0" dirty="0"/>
                        <a:t> ervaren een betere samenwerking met de bedrijfsartsen wat zich uit in goed contact.</a:t>
                      </a:r>
                    </a:p>
                    <a:p>
                      <a:pPr marL="342900" indent="-342900">
                        <a:lnSpc>
                          <a:spcPct val="100000"/>
                        </a:lnSpc>
                        <a:buFontTx/>
                        <a:buChar char="-"/>
                      </a:pPr>
                      <a:r>
                        <a:rPr lang="nl-NL" sz="1200" baseline="0" dirty="0" err="1"/>
                        <a:t>Ldg</a:t>
                      </a:r>
                      <a:r>
                        <a:rPr lang="nl-NL" sz="1200" baseline="0" dirty="0"/>
                        <a:t> bellen of mailen naar bedrijfsarts als ze vragen hebben over terugkoppeling.</a:t>
                      </a:r>
                    </a:p>
                    <a:p>
                      <a:pPr marL="342900" indent="-342900">
                        <a:lnSpc>
                          <a:spcPct val="100000"/>
                        </a:lnSpc>
                        <a:buFontTx/>
                        <a:buChar char="-"/>
                      </a:pPr>
                      <a:r>
                        <a:rPr lang="nl-NL" sz="1200" baseline="0" dirty="0" err="1"/>
                        <a:t>Ldg</a:t>
                      </a:r>
                      <a:r>
                        <a:rPr lang="nl-NL" sz="1200" baseline="0" dirty="0"/>
                        <a:t> plannen tijdig een SMT in om in gesprek te gaan over de casus waar zij tegenaan lopen. </a:t>
                      </a:r>
                    </a:p>
                  </a:txBody>
                  <a:tcPr/>
                </a:tc>
                <a:extLst>
                  <a:ext uri="{0D108BD9-81ED-4DB2-BD59-A6C34878D82A}">
                    <a16:rowId xmlns:a16="http://schemas.microsoft.com/office/drawing/2014/main" val="172664525"/>
                  </a:ext>
                </a:extLst>
              </a:tr>
            </a:tbl>
          </a:graphicData>
        </a:graphic>
      </p:graphicFrame>
      <p:sp>
        <p:nvSpPr>
          <p:cNvPr id="3" name="Tekstvak 2">
            <a:extLst>
              <a:ext uri="{FF2B5EF4-FFF2-40B4-BE49-F238E27FC236}">
                <a16:creationId xmlns:a16="http://schemas.microsoft.com/office/drawing/2014/main" id="{E015500F-1706-A9AD-986E-079F06E1E3C0}"/>
              </a:ext>
            </a:extLst>
          </p:cNvPr>
          <p:cNvSpPr txBox="1"/>
          <p:nvPr/>
        </p:nvSpPr>
        <p:spPr>
          <a:xfrm>
            <a:off x="2018873" y="357883"/>
            <a:ext cx="8154255" cy="9541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nl-NL" sz="2800" b="1">
                <a:solidFill>
                  <a:srgbClr val="211E5B"/>
                </a:solidFill>
                <a:latin typeface="Century Gothic" panose="020B0502020202020204" pitchFamily="34" charset="0"/>
                <a:ea typeface="+mj-ea"/>
                <a:cs typeface="+mj-cs"/>
              </a:rPr>
              <a:t>Stijgende verzuimtrend ombuigen naar dalende en inzetten op preventie</a:t>
            </a:r>
          </a:p>
        </p:txBody>
      </p:sp>
    </p:spTree>
    <p:extLst>
      <p:ext uri="{BB962C8B-B14F-4D97-AF65-F5344CB8AC3E}">
        <p14:creationId xmlns:p14="http://schemas.microsoft.com/office/powerpoint/2010/main" val="29040175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23844E-1A41-8D5F-D39E-AF85D8B1BEEA}"/>
              </a:ext>
            </a:extLst>
          </p:cNvPr>
          <p:cNvSpPr>
            <a:spLocks noGrp="1"/>
          </p:cNvSpPr>
          <p:nvPr>
            <p:ph type="title"/>
          </p:nvPr>
        </p:nvSpPr>
        <p:spPr/>
        <p:txBody>
          <a:bodyPr/>
          <a:lstStyle/>
          <a:p>
            <a:r>
              <a:rPr lang="nl-NL"/>
              <a:t>En dan? </a:t>
            </a:r>
          </a:p>
        </p:txBody>
      </p:sp>
      <p:sp>
        <p:nvSpPr>
          <p:cNvPr id="3" name="Tijdelijke aanduiding voor inhoud 2">
            <a:extLst>
              <a:ext uri="{FF2B5EF4-FFF2-40B4-BE49-F238E27FC236}">
                <a16:creationId xmlns:a16="http://schemas.microsoft.com/office/drawing/2014/main" id="{15136BA2-FAB3-EDF6-4AB6-9CF2FB963D2F}"/>
              </a:ext>
            </a:extLst>
          </p:cNvPr>
          <p:cNvSpPr>
            <a:spLocks noGrp="1"/>
          </p:cNvSpPr>
          <p:nvPr>
            <p:ph idx="1"/>
          </p:nvPr>
        </p:nvSpPr>
        <p:spPr/>
        <p:txBody>
          <a:bodyPr/>
          <a:lstStyle/>
          <a:p>
            <a:endParaRPr lang="nl-NL"/>
          </a:p>
        </p:txBody>
      </p:sp>
      <p:sp>
        <p:nvSpPr>
          <p:cNvPr id="4" name="Tijdelijke aanduiding voor dianummer 3">
            <a:extLst>
              <a:ext uri="{FF2B5EF4-FFF2-40B4-BE49-F238E27FC236}">
                <a16:creationId xmlns:a16="http://schemas.microsoft.com/office/drawing/2014/main" id="{FE0A1400-928D-95CF-C574-F6DB251145A5}"/>
              </a:ext>
            </a:extLst>
          </p:cNvPr>
          <p:cNvSpPr>
            <a:spLocks noGrp="1"/>
          </p:cNvSpPr>
          <p:nvPr>
            <p:ph type="sldNum" sz="quarter" idx="12"/>
          </p:nvPr>
        </p:nvSpPr>
        <p:spPr/>
        <p:txBody>
          <a:bodyPr/>
          <a:lstStyle/>
          <a:p>
            <a:fld id="{D57F1E4F-1CFF-5643-939E-217C01CDF565}" type="slidenum">
              <a:rPr lang="en-US" smtClean="0"/>
              <a:pPr/>
              <a:t>25</a:t>
            </a:fld>
            <a:endParaRPr lang="en-US"/>
          </a:p>
        </p:txBody>
      </p:sp>
    </p:spTree>
    <p:extLst>
      <p:ext uri="{BB962C8B-B14F-4D97-AF65-F5344CB8AC3E}">
        <p14:creationId xmlns:p14="http://schemas.microsoft.com/office/powerpoint/2010/main" val="38524170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4DBB2F6-3CF0-DF0C-C9E8-0B79F3E3257C}"/>
              </a:ext>
            </a:extLst>
          </p:cNvPr>
          <p:cNvSpPr>
            <a:spLocks noGrp="1"/>
          </p:cNvSpPr>
          <p:nvPr>
            <p:ph type="title"/>
          </p:nvPr>
        </p:nvSpPr>
        <p:spPr/>
        <p:txBody>
          <a:bodyPr/>
          <a:lstStyle/>
          <a:p>
            <a:r>
              <a:rPr lang="nl-NL"/>
              <a:t>Monitoren stand van zaken en gesprek</a:t>
            </a:r>
          </a:p>
        </p:txBody>
      </p:sp>
      <p:sp>
        <p:nvSpPr>
          <p:cNvPr id="4" name="Tijdelijke aanduiding voor dianummer 3">
            <a:extLst>
              <a:ext uri="{FF2B5EF4-FFF2-40B4-BE49-F238E27FC236}">
                <a16:creationId xmlns:a16="http://schemas.microsoft.com/office/drawing/2014/main" id="{C2951F7E-AC31-B32D-FE85-33D460DFBE09}"/>
              </a:ext>
            </a:extLst>
          </p:cNvPr>
          <p:cNvSpPr>
            <a:spLocks noGrp="1"/>
          </p:cNvSpPr>
          <p:nvPr>
            <p:ph type="sldNum" sz="quarter" idx="12"/>
          </p:nvPr>
        </p:nvSpPr>
        <p:spPr/>
        <p:txBody>
          <a:bodyPr/>
          <a:lstStyle/>
          <a:p>
            <a:fld id="{D57F1E4F-1CFF-5643-939E-217C01CDF565}" type="slidenum">
              <a:rPr lang="en-US" smtClean="0"/>
              <a:pPr/>
              <a:t>26</a:t>
            </a:fld>
            <a:endParaRPr lang="en-US"/>
          </a:p>
        </p:txBody>
      </p:sp>
      <p:graphicFrame>
        <p:nvGraphicFramePr>
          <p:cNvPr id="6" name="Tijdelijke aanduiding voor inhoud 5">
            <a:extLst>
              <a:ext uri="{FF2B5EF4-FFF2-40B4-BE49-F238E27FC236}">
                <a16:creationId xmlns:a16="http://schemas.microsoft.com/office/drawing/2014/main" id="{472987C6-1D53-DDBA-1580-BFD30F834C90}"/>
              </a:ext>
            </a:extLst>
          </p:cNvPr>
          <p:cNvGraphicFramePr>
            <a:graphicFrameLocks/>
          </p:cNvGraphicFramePr>
          <p:nvPr>
            <p:extLst>
              <p:ext uri="{D42A27DB-BD31-4B8C-83A1-F6EECF244321}">
                <p14:modId xmlns:p14="http://schemas.microsoft.com/office/powerpoint/2010/main" val="4122646242"/>
              </p:ext>
            </p:extLst>
          </p:nvPr>
        </p:nvGraphicFramePr>
        <p:xfrm>
          <a:off x="838200" y="1447864"/>
          <a:ext cx="8773940" cy="5144056"/>
        </p:xfrm>
        <a:graphic>
          <a:graphicData uri="http://schemas.openxmlformats.org/drawingml/2006/table">
            <a:tbl>
              <a:tblPr firstRow="1" bandRow="1"/>
              <a:tblGrid>
                <a:gridCol w="3984658">
                  <a:extLst>
                    <a:ext uri="{9D8B030D-6E8A-4147-A177-3AD203B41FA5}">
                      <a16:colId xmlns:a16="http://schemas.microsoft.com/office/drawing/2014/main" val="4251605289"/>
                    </a:ext>
                  </a:extLst>
                </a:gridCol>
                <a:gridCol w="1271774">
                  <a:extLst>
                    <a:ext uri="{9D8B030D-6E8A-4147-A177-3AD203B41FA5}">
                      <a16:colId xmlns:a16="http://schemas.microsoft.com/office/drawing/2014/main" val="4274763184"/>
                    </a:ext>
                  </a:extLst>
                </a:gridCol>
                <a:gridCol w="3517508">
                  <a:extLst>
                    <a:ext uri="{9D8B030D-6E8A-4147-A177-3AD203B41FA5}">
                      <a16:colId xmlns:a16="http://schemas.microsoft.com/office/drawing/2014/main" val="3004460606"/>
                    </a:ext>
                  </a:extLst>
                </a:gridCol>
              </a:tblGrid>
              <a:tr h="335781">
                <a:tc>
                  <a:txBody>
                    <a:bodyPr/>
                    <a:lstStyle>
                      <a:lvl1pPr marL="0" algn="l" defTabSz="914400" rtl="0" eaLnBrk="1" latinLnBrk="0" hangingPunct="1">
                        <a:defRPr sz="1800" b="1" kern="1200">
                          <a:solidFill>
                            <a:schemeClr val="lt1"/>
                          </a:solidFill>
                          <a:latin typeface="Arial"/>
                          <a:ea typeface="ＭＳ Ｐゴシック"/>
                          <a:cs typeface="ＭＳ Ｐゴシック"/>
                        </a:defRPr>
                      </a:lvl1pPr>
                      <a:lvl2pPr marL="457200" algn="l" defTabSz="914400" rtl="0" eaLnBrk="1" latinLnBrk="0" hangingPunct="1">
                        <a:defRPr sz="1800" b="1" kern="1200">
                          <a:solidFill>
                            <a:schemeClr val="lt1"/>
                          </a:solidFill>
                          <a:latin typeface="Arial"/>
                          <a:ea typeface="ＭＳ Ｐゴシック"/>
                          <a:cs typeface="ＭＳ Ｐゴシック"/>
                        </a:defRPr>
                      </a:lvl2pPr>
                      <a:lvl3pPr marL="914400" algn="l" defTabSz="914400" rtl="0" eaLnBrk="1" latinLnBrk="0" hangingPunct="1">
                        <a:defRPr sz="1800" b="1" kern="1200">
                          <a:solidFill>
                            <a:schemeClr val="lt1"/>
                          </a:solidFill>
                          <a:latin typeface="Arial"/>
                          <a:ea typeface="ＭＳ Ｐゴシック"/>
                          <a:cs typeface="ＭＳ Ｐゴシック"/>
                        </a:defRPr>
                      </a:lvl3pPr>
                      <a:lvl4pPr marL="1371600" algn="l" defTabSz="914400" rtl="0" eaLnBrk="1" latinLnBrk="0" hangingPunct="1">
                        <a:defRPr sz="1800" b="1" kern="1200">
                          <a:solidFill>
                            <a:schemeClr val="lt1"/>
                          </a:solidFill>
                          <a:latin typeface="Arial"/>
                          <a:ea typeface="ＭＳ Ｐゴシック"/>
                          <a:cs typeface="ＭＳ Ｐゴシック"/>
                        </a:defRPr>
                      </a:lvl4pPr>
                      <a:lvl5pPr marL="1828800" algn="l" defTabSz="914400" rtl="0" eaLnBrk="1" latinLnBrk="0" hangingPunct="1">
                        <a:defRPr sz="1800" b="1" kern="1200">
                          <a:solidFill>
                            <a:schemeClr val="lt1"/>
                          </a:solidFill>
                          <a:latin typeface="Arial"/>
                          <a:ea typeface="ＭＳ Ｐゴシック"/>
                          <a:cs typeface="ＭＳ Ｐゴシック"/>
                        </a:defRPr>
                      </a:lvl5pPr>
                      <a:lvl6pPr marL="2286000" algn="l" defTabSz="914400" rtl="0" eaLnBrk="1" latinLnBrk="0" hangingPunct="1">
                        <a:defRPr sz="1800" b="1" kern="1200">
                          <a:solidFill>
                            <a:schemeClr val="lt1"/>
                          </a:solidFill>
                          <a:latin typeface="Arial"/>
                          <a:ea typeface="ＭＳ Ｐゴシック"/>
                          <a:cs typeface="ＭＳ Ｐゴシック"/>
                        </a:defRPr>
                      </a:lvl6pPr>
                      <a:lvl7pPr marL="2743200" algn="l" defTabSz="914400" rtl="0" eaLnBrk="1" latinLnBrk="0" hangingPunct="1">
                        <a:defRPr sz="1800" b="1" kern="1200">
                          <a:solidFill>
                            <a:schemeClr val="lt1"/>
                          </a:solidFill>
                          <a:latin typeface="Arial"/>
                          <a:ea typeface="ＭＳ Ｐゴシック"/>
                          <a:cs typeface="ＭＳ Ｐゴシック"/>
                        </a:defRPr>
                      </a:lvl7pPr>
                      <a:lvl8pPr marL="3200400" algn="l" defTabSz="914400" rtl="0" eaLnBrk="1" latinLnBrk="0" hangingPunct="1">
                        <a:defRPr sz="1800" b="1" kern="1200">
                          <a:solidFill>
                            <a:schemeClr val="lt1"/>
                          </a:solidFill>
                          <a:latin typeface="Arial"/>
                          <a:ea typeface="ＭＳ Ｐゴシック"/>
                          <a:cs typeface="ＭＳ Ｐゴシック"/>
                        </a:defRPr>
                      </a:lvl8pPr>
                      <a:lvl9pPr marL="3657600" algn="l" defTabSz="914400" rtl="0" eaLnBrk="1" latinLnBrk="0" hangingPunct="1">
                        <a:defRPr sz="1800" b="1" kern="1200">
                          <a:solidFill>
                            <a:schemeClr val="lt1"/>
                          </a:solidFill>
                          <a:latin typeface="Arial"/>
                          <a:ea typeface="ＭＳ Ｐゴシック"/>
                          <a:cs typeface="ＭＳ Ｐゴシック"/>
                        </a:defRPr>
                      </a:lvl9pPr>
                    </a:lstStyle>
                    <a:p>
                      <a:r>
                        <a:rPr lang="nl-NL" sz="1400" dirty="0"/>
                        <a:t>Afspraak</a:t>
                      </a:r>
                    </a:p>
                  </a:txBody>
                  <a:tcPr>
                    <a:lnL>
                      <a:noFill/>
                    </a:lnL>
                    <a:lnR>
                      <a:noFill/>
                    </a:lnR>
                    <a:lnT w="25400" cmpd="sng">
                      <a:solidFill>
                        <a:srgbClr val="000000"/>
                      </a:solidFill>
                    </a:lnT>
                    <a:lnB w="25400" cmpd="sng">
                      <a:solidFill>
                        <a:srgbClr val="000000"/>
                      </a:solidFill>
                    </a:lnB>
                    <a:lnTlToBr w="12700" cmpd="sng">
                      <a:noFill/>
                      <a:prstDash val="solid"/>
                    </a:lnTlToBr>
                    <a:lnBlToTr w="12700" cmpd="sng">
                      <a:noFill/>
                      <a:prstDash val="solid"/>
                    </a:lnBlToTr>
                    <a:solidFill>
                      <a:srgbClr val="006374"/>
                    </a:solidFill>
                  </a:tcPr>
                </a:tc>
                <a:tc>
                  <a:txBody>
                    <a:bodyPr/>
                    <a:lstStyle>
                      <a:lvl1pPr marL="0" algn="l" defTabSz="914400" rtl="0" eaLnBrk="1" latinLnBrk="0" hangingPunct="1">
                        <a:defRPr sz="1800" b="1" kern="1200">
                          <a:solidFill>
                            <a:schemeClr val="lt1"/>
                          </a:solidFill>
                          <a:latin typeface="Arial"/>
                          <a:ea typeface="ＭＳ Ｐゴシック"/>
                          <a:cs typeface="ＭＳ Ｐゴシック"/>
                        </a:defRPr>
                      </a:lvl1pPr>
                      <a:lvl2pPr marL="457200" algn="l" defTabSz="914400" rtl="0" eaLnBrk="1" latinLnBrk="0" hangingPunct="1">
                        <a:defRPr sz="1800" b="1" kern="1200">
                          <a:solidFill>
                            <a:schemeClr val="lt1"/>
                          </a:solidFill>
                          <a:latin typeface="Arial"/>
                          <a:ea typeface="ＭＳ Ｐゴシック"/>
                          <a:cs typeface="ＭＳ Ｐゴシック"/>
                        </a:defRPr>
                      </a:lvl2pPr>
                      <a:lvl3pPr marL="914400" algn="l" defTabSz="914400" rtl="0" eaLnBrk="1" latinLnBrk="0" hangingPunct="1">
                        <a:defRPr sz="1800" b="1" kern="1200">
                          <a:solidFill>
                            <a:schemeClr val="lt1"/>
                          </a:solidFill>
                          <a:latin typeface="Arial"/>
                          <a:ea typeface="ＭＳ Ｐゴシック"/>
                          <a:cs typeface="ＭＳ Ｐゴシック"/>
                        </a:defRPr>
                      </a:lvl3pPr>
                      <a:lvl4pPr marL="1371600" algn="l" defTabSz="914400" rtl="0" eaLnBrk="1" latinLnBrk="0" hangingPunct="1">
                        <a:defRPr sz="1800" b="1" kern="1200">
                          <a:solidFill>
                            <a:schemeClr val="lt1"/>
                          </a:solidFill>
                          <a:latin typeface="Arial"/>
                          <a:ea typeface="ＭＳ Ｐゴシック"/>
                          <a:cs typeface="ＭＳ Ｐゴシック"/>
                        </a:defRPr>
                      </a:lvl4pPr>
                      <a:lvl5pPr marL="1828800" algn="l" defTabSz="914400" rtl="0" eaLnBrk="1" latinLnBrk="0" hangingPunct="1">
                        <a:defRPr sz="1800" b="1" kern="1200">
                          <a:solidFill>
                            <a:schemeClr val="lt1"/>
                          </a:solidFill>
                          <a:latin typeface="Arial"/>
                          <a:ea typeface="ＭＳ Ｐゴシック"/>
                          <a:cs typeface="ＭＳ Ｐゴシック"/>
                        </a:defRPr>
                      </a:lvl5pPr>
                      <a:lvl6pPr marL="2286000" algn="l" defTabSz="914400" rtl="0" eaLnBrk="1" latinLnBrk="0" hangingPunct="1">
                        <a:defRPr sz="1800" b="1" kern="1200">
                          <a:solidFill>
                            <a:schemeClr val="lt1"/>
                          </a:solidFill>
                          <a:latin typeface="Arial"/>
                          <a:ea typeface="ＭＳ Ｐゴシック"/>
                          <a:cs typeface="ＭＳ Ｐゴシック"/>
                        </a:defRPr>
                      </a:lvl6pPr>
                      <a:lvl7pPr marL="2743200" algn="l" defTabSz="914400" rtl="0" eaLnBrk="1" latinLnBrk="0" hangingPunct="1">
                        <a:defRPr sz="1800" b="1" kern="1200">
                          <a:solidFill>
                            <a:schemeClr val="lt1"/>
                          </a:solidFill>
                          <a:latin typeface="Arial"/>
                          <a:ea typeface="ＭＳ Ｐゴシック"/>
                          <a:cs typeface="ＭＳ Ｐゴシック"/>
                        </a:defRPr>
                      </a:lvl7pPr>
                      <a:lvl8pPr marL="3200400" algn="l" defTabSz="914400" rtl="0" eaLnBrk="1" latinLnBrk="0" hangingPunct="1">
                        <a:defRPr sz="1800" b="1" kern="1200">
                          <a:solidFill>
                            <a:schemeClr val="lt1"/>
                          </a:solidFill>
                          <a:latin typeface="Arial"/>
                          <a:ea typeface="ＭＳ Ｐゴシック"/>
                          <a:cs typeface="ＭＳ Ｐゴシック"/>
                        </a:defRPr>
                      </a:lvl8pPr>
                      <a:lvl9pPr marL="3657600" algn="l" defTabSz="914400" rtl="0" eaLnBrk="1" latinLnBrk="0" hangingPunct="1">
                        <a:defRPr sz="1800" b="1" kern="1200">
                          <a:solidFill>
                            <a:schemeClr val="lt1"/>
                          </a:solidFill>
                          <a:latin typeface="Arial"/>
                          <a:ea typeface="ＭＳ Ｐゴシック"/>
                          <a:cs typeface="ＭＳ Ｐゴシック"/>
                        </a:defRPr>
                      </a:lvl9pPr>
                    </a:lstStyle>
                    <a:p>
                      <a:r>
                        <a:rPr lang="nl-NL" sz="1400"/>
                        <a:t>Status</a:t>
                      </a:r>
                    </a:p>
                  </a:txBody>
                  <a:tcPr>
                    <a:lnL>
                      <a:noFill/>
                    </a:lnL>
                    <a:lnR>
                      <a:noFill/>
                    </a:lnR>
                    <a:lnT w="25400" cmpd="sng">
                      <a:solidFill>
                        <a:srgbClr val="000000"/>
                      </a:solidFill>
                    </a:lnT>
                    <a:lnB w="25400" cmpd="sng">
                      <a:solidFill>
                        <a:srgbClr val="000000"/>
                      </a:solidFill>
                    </a:lnB>
                    <a:lnTlToBr w="12700" cmpd="sng">
                      <a:noFill/>
                      <a:prstDash val="solid"/>
                    </a:lnTlToBr>
                    <a:lnBlToTr w="12700" cmpd="sng">
                      <a:noFill/>
                      <a:prstDash val="solid"/>
                    </a:lnBlToTr>
                    <a:solidFill>
                      <a:srgbClr val="006374"/>
                    </a:solidFill>
                  </a:tcPr>
                </a:tc>
                <a:tc>
                  <a:txBody>
                    <a:bodyPr/>
                    <a:lstStyle>
                      <a:lvl1pPr marL="0" algn="l" defTabSz="914400" rtl="0" eaLnBrk="1" latinLnBrk="0" hangingPunct="1">
                        <a:defRPr sz="1800" b="1" kern="1200">
                          <a:solidFill>
                            <a:schemeClr val="lt1"/>
                          </a:solidFill>
                          <a:latin typeface="Arial"/>
                          <a:ea typeface="ＭＳ Ｐゴシック"/>
                          <a:cs typeface="ＭＳ Ｐゴシック"/>
                        </a:defRPr>
                      </a:lvl1pPr>
                      <a:lvl2pPr marL="457200" algn="l" defTabSz="914400" rtl="0" eaLnBrk="1" latinLnBrk="0" hangingPunct="1">
                        <a:defRPr sz="1800" b="1" kern="1200">
                          <a:solidFill>
                            <a:schemeClr val="lt1"/>
                          </a:solidFill>
                          <a:latin typeface="Arial"/>
                          <a:ea typeface="ＭＳ Ｐゴシック"/>
                          <a:cs typeface="ＭＳ Ｐゴシック"/>
                        </a:defRPr>
                      </a:lvl2pPr>
                      <a:lvl3pPr marL="914400" algn="l" defTabSz="914400" rtl="0" eaLnBrk="1" latinLnBrk="0" hangingPunct="1">
                        <a:defRPr sz="1800" b="1" kern="1200">
                          <a:solidFill>
                            <a:schemeClr val="lt1"/>
                          </a:solidFill>
                          <a:latin typeface="Arial"/>
                          <a:ea typeface="ＭＳ Ｐゴシック"/>
                          <a:cs typeface="ＭＳ Ｐゴシック"/>
                        </a:defRPr>
                      </a:lvl3pPr>
                      <a:lvl4pPr marL="1371600" algn="l" defTabSz="914400" rtl="0" eaLnBrk="1" latinLnBrk="0" hangingPunct="1">
                        <a:defRPr sz="1800" b="1" kern="1200">
                          <a:solidFill>
                            <a:schemeClr val="lt1"/>
                          </a:solidFill>
                          <a:latin typeface="Arial"/>
                          <a:ea typeface="ＭＳ Ｐゴシック"/>
                          <a:cs typeface="ＭＳ Ｐゴシック"/>
                        </a:defRPr>
                      </a:lvl4pPr>
                      <a:lvl5pPr marL="1828800" algn="l" defTabSz="914400" rtl="0" eaLnBrk="1" latinLnBrk="0" hangingPunct="1">
                        <a:defRPr sz="1800" b="1" kern="1200">
                          <a:solidFill>
                            <a:schemeClr val="lt1"/>
                          </a:solidFill>
                          <a:latin typeface="Arial"/>
                          <a:ea typeface="ＭＳ Ｐゴシック"/>
                          <a:cs typeface="ＭＳ Ｐゴシック"/>
                        </a:defRPr>
                      </a:lvl5pPr>
                      <a:lvl6pPr marL="2286000" algn="l" defTabSz="914400" rtl="0" eaLnBrk="1" latinLnBrk="0" hangingPunct="1">
                        <a:defRPr sz="1800" b="1" kern="1200">
                          <a:solidFill>
                            <a:schemeClr val="lt1"/>
                          </a:solidFill>
                          <a:latin typeface="Arial"/>
                          <a:ea typeface="ＭＳ Ｐゴシック"/>
                          <a:cs typeface="ＭＳ Ｐゴシック"/>
                        </a:defRPr>
                      </a:lvl6pPr>
                      <a:lvl7pPr marL="2743200" algn="l" defTabSz="914400" rtl="0" eaLnBrk="1" latinLnBrk="0" hangingPunct="1">
                        <a:defRPr sz="1800" b="1" kern="1200">
                          <a:solidFill>
                            <a:schemeClr val="lt1"/>
                          </a:solidFill>
                          <a:latin typeface="Arial"/>
                          <a:ea typeface="ＭＳ Ｐゴシック"/>
                          <a:cs typeface="ＭＳ Ｐゴシック"/>
                        </a:defRPr>
                      </a:lvl7pPr>
                      <a:lvl8pPr marL="3200400" algn="l" defTabSz="914400" rtl="0" eaLnBrk="1" latinLnBrk="0" hangingPunct="1">
                        <a:defRPr sz="1800" b="1" kern="1200">
                          <a:solidFill>
                            <a:schemeClr val="lt1"/>
                          </a:solidFill>
                          <a:latin typeface="Arial"/>
                          <a:ea typeface="ＭＳ Ｐゴシック"/>
                          <a:cs typeface="ＭＳ Ｐゴシック"/>
                        </a:defRPr>
                      </a:lvl8pPr>
                      <a:lvl9pPr marL="3657600" algn="l" defTabSz="914400" rtl="0" eaLnBrk="1" latinLnBrk="0" hangingPunct="1">
                        <a:defRPr sz="1800" b="1" kern="1200">
                          <a:solidFill>
                            <a:schemeClr val="lt1"/>
                          </a:solidFill>
                          <a:latin typeface="Arial"/>
                          <a:ea typeface="ＭＳ Ｐゴシック"/>
                          <a:cs typeface="ＭＳ Ｐゴシック"/>
                        </a:defRPr>
                      </a:lvl9pPr>
                    </a:lstStyle>
                    <a:p>
                      <a:r>
                        <a:rPr lang="nl-NL" sz="1400"/>
                        <a:t>Stand</a:t>
                      </a:r>
                      <a:r>
                        <a:rPr lang="nl-NL" sz="1400" baseline="0"/>
                        <a:t> van zaken/resultaat</a:t>
                      </a:r>
                      <a:endParaRPr lang="nl-NL" sz="1400"/>
                    </a:p>
                  </a:txBody>
                  <a:tcPr>
                    <a:lnL>
                      <a:noFill/>
                    </a:lnL>
                    <a:lnR>
                      <a:noFill/>
                    </a:lnR>
                    <a:lnT w="25400" cmpd="sng">
                      <a:solidFill>
                        <a:srgbClr val="000000"/>
                      </a:solidFill>
                    </a:lnT>
                    <a:lnB w="25400" cmpd="sng">
                      <a:solidFill>
                        <a:srgbClr val="000000"/>
                      </a:solidFill>
                    </a:lnB>
                    <a:lnTlToBr w="12700" cmpd="sng">
                      <a:noFill/>
                      <a:prstDash val="solid"/>
                    </a:lnTlToBr>
                    <a:lnBlToTr w="12700" cmpd="sng">
                      <a:noFill/>
                      <a:prstDash val="solid"/>
                    </a:lnBlToTr>
                    <a:solidFill>
                      <a:srgbClr val="006374"/>
                    </a:solidFill>
                  </a:tcPr>
                </a:tc>
                <a:extLst>
                  <a:ext uri="{0D108BD9-81ED-4DB2-BD59-A6C34878D82A}">
                    <a16:rowId xmlns:a16="http://schemas.microsoft.com/office/drawing/2014/main" val="1292574257"/>
                  </a:ext>
                </a:extLst>
              </a:tr>
              <a:tr h="604406">
                <a:tc>
                  <a:txBody>
                    <a:bodyPr/>
                    <a:lstStyle>
                      <a:lvl1pPr marL="0" algn="l" defTabSz="914400" rtl="0" eaLnBrk="1" latinLnBrk="0" hangingPunct="1">
                        <a:defRPr sz="1800" kern="1200">
                          <a:solidFill>
                            <a:schemeClr val="dk1"/>
                          </a:solidFill>
                          <a:latin typeface="Arial"/>
                          <a:ea typeface="ＭＳ Ｐゴシック"/>
                          <a:cs typeface="ＭＳ Ｐゴシック"/>
                        </a:defRPr>
                      </a:lvl1pPr>
                      <a:lvl2pPr marL="457200" algn="l" defTabSz="914400" rtl="0" eaLnBrk="1" latinLnBrk="0" hangingPunct="1">
                        <a:defRPr sz="1800" kern="1200">
                          <a:solidFill>
                            <a:schemeClr val="dk1"/>
                          </a:solidFill>
                          <a:latin typeface="Arial"/>
                          <a:ea typeface="ＭＳ Ｐゴシック"/>
                          <a:cs typeface="ＭＳ Ｐゴシック"/>
                        </a:defRPr>
                      </a:lvl2pPr>
                      <a:lvl3pPr marL="914400" algn="l" defTabSz="914400" rtl="0" eaLnBrk="1" latinLnBrk="0" hangingPunct="1">
                        <a:defRPr sz="1800" kern="1200">
                          <a:solidFill>
                            <a:schemeClr val="dk1"/>
                          </a:solidFill>
                          <a:latin typeface="Arial"/>
                          <a:ea typeface="ＭＳ Ｐゴシック"/>
                          <a:cs typeface="ＭＳ Ｐゴシック"/>
                        </a:defRPr>
                      </a:lvl3pPr>
                      <a:lvl4pPr marL="1371600" algn="l" defTabSz="914400" rtl="0" eaLnBrk="1" latinLnBrk="0" hangingPunct="1">
                        <a:defRPr sz="1800" kern="1200">
                          <a:solidFill>
                            <a:schemeClr val="dk1"/>
                          </a:solidFill>
                          <a:latin typeface="Arial"/>
                          <a:ea typeface="ＭＳ Ｐゴシック"/>
                          <a:cs typeface="ＭＳ Ｐゴシック"/>
                        </a:defRPr>
                      </a:lvl4pPr>
                      <a:lvl5pPr marL="1828800" algn="l" defTabSz="914400" rtl="0" eaLnBrk="1" latinLnBrk="0" hangingPunct="1">
                        <a:defRPr sz="1800" kern="1200">
                          <a:solidFill>
                            <a:schemeClr val="dk1"/>
                          </a:solidFill>
                          <a:latin typeface="Arial"/>
                          <a:ea typeface="ＭＳ Ｐゴシック"/>
                          <a:cs typeface="ＭＳ Ｐゴシック"/>
                        </a:defRPr>
                      </a:lvl5pPr>
                      <a:lvl6pPr marL="2286000" algn="l" defTabSz="914400" rtl="0" eaLnBrk="1" latinLnBrk="0" hangingPunct="1">
                        <a:defRPr sz="1800" kern="1200">
                          <a:solidFill>
                            <a:schemeClr val="dk1"/>
                          </a:solidFill>
                          <a:latin typeface="Arial"/>
                          <a:ea typeface="ＭＳ Ｐゴシック"/>
                          <a:cs typeface="ＭＳ Ｐゴシック"/>
                        </a:defRPr>
                      </a:lvl6pPr>
                      <a:lvl7pPr marL="2743200" algn="l" defTabSz="914400" rtl="0" eaLnBrk="1" latinLnBrk="0" hangingPunct="1">
                        <a:defRPr sz="1800" kern="1200">
                          <a:solidFill>
                            <a:schemeClr val="dk1"/>
                          </a:solidFill>
                          <a:latin typeface="Arial"/>
                          <a:ea typeface="ＭＳ Ｐゴシック"/>
                          <a:cs typeface="ＭＳ Ｐゴシック"/>
                        </a:defRPr>
                      </a:lvl7pPr>
                      <a:lvl8pPr marL="3200400" algn="l" defTabSz="914400" rtl="0" eaLnBrk="1" latinLnBrk="0" hangingPunct="1">
                        <a:defRPr sz="1800" kern="1200">
                          <a:solidFill>
                            <a:schemeClr val="dk1"/>
                          </a:solidFill>
                          <a:latin typeface="Arial"/>
                          <a:ea typeface="ＭＳ Ｐゴシック"/>
                          <a:cs typeface="ＭＳ Ｐゴシック"/>
                        </a:defRPr>
                      </a:lvl8pPr>
                      <a:lvl9pPr marL="3657600" algn="l" defTabSz="914400" rtl="0" eaLnBrk="1" latinLnBrk="0" hangingPunct="1">
                        <a:defRPr sz="1800" kern="1200">
                          <a:solidFill>
                            <a:schemeClr val="dk1"/>
                          </a:solidFill>
                          <a:latin typeface="Arial"/>
                          <a:ea typeface="ＭＳ Ｐゴシック"/>
                          <a:cs typeface="ＭＳ Ｐゴシック"/>
                        </a:defRPr>
                      </a:lvl9pPr>
                    </a:lstStyle>
                    <a:p>
                      <a:pPr marL="0" indent="0">
                        <a:buFont typeface="Arial" panose="020B0604020202020204" pitchFamily="34" charset="0"/>
                        <a:buNone/>
                      </a:pPr>
                      <a:r>
                        <a:rPr lang="nl-NL" sz="1000">
                          <a:latin typeface="+mn-lt"/>
                        </a:rPr>
                        <a:t>Teamleiders</a:t>
                      </a:r>
                      <a:r>
                        <a:rPr lang="nl-NL" sz="1000" baseline="0">
                          <a:latin typeface="+mn-lt"/>
                        </a:rPr>
                        <a:t> gaan inhoudelijk inzicht verschaffen bij de cijfers.</a:t>
                      </a:r>
                    </a:p>
                    <a:p>
                      <a:pPr marL="0" indent="0">
                        <a:buFont typeface="Arial" panose="020B0604020202020204" pitchFamily="34" charset="0"/>
                        <a:buNone/>
                      </a:pPr>
                      <a:r>
                        <a:rPr lang="nl-NL" sz="1000" baseline="0">
                          <a:latin typeface="+mn-lt"/>
                        </a:rPr>
                        <a:t>P&amp;O kan faciliteren waar de behoefte is.</a:t>
                      </a:r>
                    </a:p>
                  </a:txBody>
                  <a:tcPr>
                    <a:lnL>
                      <a:noFill/>
                    </a:lnL>
                    <a:lnR>
                      <a:noFill/>
                    </a:lnR>
                    <a:lnT w="25400" cmpd="sng">
                      <a:solidFill>
                        <a:srgbClr val="000000"/>
                      </a:solidFill>
                    </a:lnT>
                    <a:lnB>
                      <a:noFill/>
                    </a:lnB>
                    <a:lnTlToBr w="12700" cmpd="sng">
                      <a:noFill/>
                      <a:prstDash val="solid"/>
                    </a:lnTlToBr>
                    <a:lnBlToTr w="12700" cmpd="sng">
                      <a:noFill/>
                      <a:prstDash val="solid"/>
                    </a:lnBlToTr>
                    <a:solidFill>
                      <a:srgbClr val="000000">
                        <a:tint val="20000"/>
                      </a:srgbClr>
                    </a:solidFill>
                  </a:tcPr>
                </a:tc>
                <a:tc>
                  <a:txBody>
                    <a:bodyPr/>
                    <a:lstStyle>
                      <a:lvl1pPr marL="0" algn="l" defTabSz="914400" rtl="0" eaLnBrk="1" latinLnBrk="0" hangingPunct="1">
                        <a:defRPr sz="1800" kern="1200">
                          <a:solidFill>
                            <a:schemeClr val="dk1"/>
                          </a:solidFill>
                          <a:latin typeface="Arial"/>
                          <a:ea typeface="ＭＳ Ｐゴシック"/>
                          <a:cs typeface="ＭＳ Ｐゴシック"/>
                        </a:defRPr>
                      </a:lvl1pPr>
                      <a:lvl2pPr marL="457200" algn="l" defTabSz="914400" rtl="0" eaLnBrk="1" latinLnBrk="0" hangingPunct="1">
                        <a:defRPr sz="1800" kern="1200">
                          <a:solidFill>
                            <a:schemeClr val="dk1"/>
                          </a:solidFill>
                          <a:latin typeface="Arial"/>
                          <a:ea typeface="ＭＳ Ｐゴシック"/>
                          <a:cs typeface="ＭＳ Ｐゴシック"/>
                        </a:defRPr>
                      </a:lvl2pPr>
                      <a:lvl3pPr marL="914400" algn="l" defTabSz="914400" rtl="0" eaLnBrk="1" latinLnBrk="0" hangingPunct="1">
                        <a:defRPr sz="1800" kern="1200">
                          <a:solidFill>
                            <a:schemeClr val="dk1"/>
                          </a:solidFill>
                          <a:latin typeface="Arial"/>
                          <a:ea typeface="ＭＳ Ｐゴシック"/>
                          <a:cs typeface="ＭＳ Ｐゴシック"/>
                        </a:defRPr>
                      </a:lvl3pPr>
                      <a:lvl4pPr marL="1371600" algn="l" defTabSz="914400" rtl="0" eaLnBrk="1" latinLnBrk="0" hangingPunct="1">
                        <a:defRPr sz="1800" kern="1200">
                          <a:solidFill>
                            <a:schemeClr val="dk1"/>
                          </a:solidFill>
                          <a:latin typeface="Arial"/>
                          <a:ea typeface="ＭＳ Ｐゴシック"/>
                          <a:cs typeface="ＭＳ Ｐゴシック"/>
                        </a:defRPr>
                      </a:lvl4pPr>
                      <a:lvl5pPr marL="1828800" algn="l" defTabSz="914400" rtl="0" eaLnBrk="1" latinLnBrk="0" hangingPunct="1">
                        <a:defRPr sz="1800" kern="1200">
                          <a:solidFill>
                            <a:schemeClr val="dk1"/>
                          </a:solidFill>
                          <a:latin typeface="Arial"/>
                          <a:ea typeface="ＭＳ Ｐゴシック"/>
                          <a:cs typeface="ＭＳ Ｐゴシック"/>
                        </a:defRPr>
                      </a:lvl5pPr>
                      <a:lvl6pPr marL="2286000" algn="l" defTabSz="914400" rtl="0" eaLnBrk="1" latinLnBrk="0" hangingPunct="1">
                        <a:defRPr sz="1800" kern="1200">
                          <a:solidFill>
                            <a:schemeClr val="dk1"/>
                          </a:solidFill>
                          <a:latin typeface="Arial"/>
                          <a:ea typeface="ＭＳ Ｐゴシック"/>
                          <a:cs typeface="ＭＳ Ｐゴシック"/>
                        </a:defRPr>
                      </a:lvl6pPr>
                      <a:lvl7pPr marL="2743200" algn="l" defTabSz="914400" rtl="0" eaLnBrk="1" latinLnBrk="0" hangingPunct="1">
                        <a:defRPr sz="1800" kern="1200">
                          <a:solidFill>
                            <a:schemeClr val="dk1"/>
                          </a:solidFill>
                          <a:latin typeface="Arial"/>
                          <a:ea typeface="ＭＳ Ｐゴシック"/>
                          <a:cs typeface="ＭＳ Ｐゴシック"/>
                        </a:defRPr>
                      </a:lvl7pPr>
                      <a:lvl8pPr marL="3200400" algn="l" defTabSz="914400" rtl="0" eaLnBrk="1" latinLnBrk="0" hangingPunct="1">
                        <a:defRPr sz="1800" kern="1200">
                          <a:solidFill>
                            <a:schemeClr val="dk1"/>
                          </a:solidFill>
                          <a:latin typeface="Arial"/>
                          <a:ea typeface="ＭＳ Ｐゴシック"/>
                          <a:cs typeface="ＭＳ Ｐゴシック"/>
                        </a:defRPr>
                      </a:lvl8pPr>
                      <a:lvl9pPr marL="3657600" algn="l" defTabSz="914400" rtl="0" eaLnBrk="1" latinLnBrk="0" hangingPunct="1">
                        <a:defRPr sz="1800" kern="1200">
                          <a:solidFill>
                            <a:schemeClr val="dk1"/>
                          </a:solidFill>
                          <a:latin typeface="Arial"/>
                          <a:ea typeface="ＭＳ Ｐゴシック"/>
                          <a:cs typeface="ＭＳ Ｐゴシック"/>
                        </a:defRPr>
                      </a:lvl9pPr>
                    </a:lstStyle>
                    <a:p>
                      <a:endParaRPr lang="nl-NL" sz="1000">
                        <a:latin typeface="+mn-lt"/>
                      </a:endParaRPr>
                    </a:p>
                  </a:txBody>
                  <a:tcPr>
                    <a:lnL>
                      <a:noFill/>
                    </a:lnL>
                    <a:lnR>
                      <a:noFill/>
                    </a:lnR>
                    <a:lnT w="25400" cmpd="sng">
                      <a:solidFill>
                        <a:srgbClr val="000000"/>
                      </a:solidFill>
                    </a:lnT>
                    <a:lnB>
                      <a:noFill/>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dk1"/>
                          </a:solidFill>
                          <a:latin typeface="Arial"/>
                          <a:ea typeface="ＭＳ Ｐゴシック"/>
                          <a:cs typeface="ＭＳ Ｐゴシック"/>
                        </a:defRPr>
                      </a:lvl1pPr>
                      <a:lvl2pPr marL="457200" algn="l" defTabSz="914400" rtl="0" eaLnBrk="1" latinLnBrk="0" hangingPunct="1">
                        <a:defRPr sz="1800" kern="1200">
                          <a:solidFill>
                            <a:schemeClr val="dk1"/>
                          </a:solidFill>
                          <a:latin typeface="Arial"/>
                          <a:ea typeface="ＭＳ Ｐゴシック"/>
                          <a:cs typeface="ＭＳ Ｐゴシック"/>
                        </a:defRPr>
                      </a:lvl2pPr>
                      <a:lvl3pPr marL="914400" algn="l" defTabSz="914400" rtl="0" eaLnBrk="1" latinLnBrk="0" hangingPunct="1">
                        <a:defRPr sz="1800" kern="1200">
                          <a:solidFill>
                            <a:schemeClr val="dk1"/>
                          </a:solidFill>
                          <a:latin typeface="Arial"/>
                          <a:ea typeface="ＭＳ Ｐゴシック"/>
                          <a:cs typeface="ＭＳ Ｐゴシック"/>
                        </a:defRPr>
                      </a:lvl3pPr>
                      <a:lvl4pPr marL="1371600" algn="l" defTabSz="914400" rtl="0" eaLnBrk="1" latinLnBrk="0" hangingPunct="1">
                        <a:defRPr sz="1800" kern="1200">
                          <a:solidFill>
                            <a:schemeClr val="dk1"/>
                          </a:solidFill>
                          <a:latin typeface="Arial"/>
                          <a:ea typeface="ＭＳ Ｐゴシック"/>
                          <a:cs typeface="ＭＳ Ｐゴシック"/>
                        </a:defRPr>
                      </a:lvl4pPr>
                      <a:lvl5pPr marL="1828800" algn="l" defTabSz="914400" rtl="0" eaLnBrk="1" latinLnBrk="0" hangingPunct="1">
                        <a:defRPr sz="1800" kern="1200">
                          <a:solidFill>
                            <a:schemeClr val="dk1"/>
                          </a:solidFill>
                          <a:latin typeface="Arial"/>
                          <a:ea typeface="ＭＳ Ｐゴシック"/>
                          <a:cs typeface="ＭＳ Ｐゴシック"/>
                        </a:defRPr>
                      </a:lvl5pPr>
                      <a:lvl6pPr marL="2286000" algn="l" defTabSz="914400" rtl="0" eaLnBrk="1" latinLnBrk="0" hangingPunct="1">
                        <a:defRPr sz="1800" kern="1200">
                          <a:solidFill>
                            <a:schemeClr val="dk1"/>
                          </a:solidFill>
                          <a:latin typeface="Arial"/>
                          <a:ea typeface="ＭＳ Ｐゴシック"/>
                          <a:cs typeface="ＭＳ Ｐゴシック"/>
                        </a:defRPr>
                      </a:lvl6pPr>
                      <a:lvl7pPr marL="2743200" algn="l" defTabSz="914400" rtl="0" eaLnBrk="1" latinLnBrk="0" hangingPunct="1">
                        <a:defRPr sz="1800" kern="1200">
                          <a:solidFill>
                            <a:schemeClr val="dk1"/>
                          </a:solidFill>
                          <a:latin typeface="Arial"/>
                          <a:ea typeface="ＭＳ Ｐゴシック"/>
                          <a:cs typeface="ＭＳ Ｐゴシック"/>
                        </a:defRPr>
                      </a:lvl7pPr>
                      <a:lvl8pPr marL="3200400" algn="l" defTabSz="914400" rtl="0" eaLnBrk="1" latinLnBrk="0" hangingPunct="1">
                        <a:defRPr sz="1800" kern="1200">
                          <a:solidFill>
                            <a:schemeClr val="dk1"/>
                          </a:solidFill>
                          <a:latin typeface="Arial"/>
                          <a:ea typeface="ＭＳ Ｐゴシック"/>
                          <a:cs typeface="ＭＳ Ｐゴシック"/>
                        </a:defRPr>
                      </a:lvl8pPr>
                      <a:lvl9pPr marL="3657600" algn="l" defTabSz="914400" rtl="0" eaLnBrk="1" latinLnBrk="0" hangingPunct="1">
                        <a:defRPr sz="1800" kern="1200">
                          <a:solidFill>
                            <a:schemeClr val="dk1"/>
                          </a:solidFill>
                          <a:latin typeface="Arial"/>
                          <a:ea typeface="ＭＳ Ｐゴシック"/>
                          <a:cs typeface="ＭＳ Ｐゴシック"/>
                        </a:defRPr>
                      </a:lvl9pPr>
                    </a:lstStyle>
                    <a:p>
                      <a:r>
                        <a:rPr lang="nl-NL" sz="1000">
                          <a:latin typeface="+mn-lt"/>
                        </a:rPr>
                        <a:t>Heeft plaatsgevonden</a:t>
                      </a:r>
                      <a:r>
                        <a:rPr lang="nl-NL" sz="1000" baseline="0">
                          <a:latin typeface="+mn-lt"/>
                        </a:rPr>
                        <a:t> en inzichten zijn gedeeld met P&amp;O</a:t>
                      </a:r>
                      <a:endParaRPr lang="nl-NL" sz="1000">
                        <a:latin typeface="+mn-lt"/>
                      </a:endParaRPr>
                    </a:p>
                  </a:txBody>
                  <a:tcPr>
                    <a:lnL>
                      <a:noFill/>
                    </a:lnL>
                    <a:lnR>
                      <a:noFill/>
                    </a:lnR>
                    <a:lnT w="25400" cmpd="sng">
                      <a:solidFill>
                        <a:srgbClr val="000000"/>
                      </a:solidFill>
                    </a:lnT>
                    <a:lnB>
                      <a:noFill/>
                    </a:lnB>
                    <a:lnTlToBr w="12700" cmpd="sng">
                      <a:noFill/>
                      <a:prstDash val="solid"/>
                    </a:lnTlToBr>
                    <a:lnBlToTr w="12700" cmpd="sng">
                      <a:noFill/>
                      <a:prstDash val="solid"/>
                    </a:lnBlToTr>
                    <a:solidFill>
                      <a:srgbClr val="000000">
                        <a:tint val="20000"/>
                      </a:srgbClr>
                    </a:solidFill>
                  </a:tcPr>
                </a:tc>
                <a:extLst>
                  <a:ext uri="{0D108BD9-81ED-4DB2-BD59-A6C34878D82A}">
                    <a16:rowId xmlns:a16="http://schemas.microsoft.com/office/drawing/2014/main" val="901056709"/>
                  </a:ext>
                </a:extLst>
              </a:tr>
              <a:tr h="1443858">
                <a:tc>
                  <a:txBody>
                    <a:bodyPr/>
                    <a:lstStyle>
                      <a:lvl1pPr marL="0" algn="l" defTabSz="914400" rtl="0" eaLnBrk="1" latinLnBrk="0" hangingPunct="1">
                        <a:defRPr sz="1800" kern="1200">
                          <a:solidFill>
                            <a:schemeClr val="dk1"/>
                          </a:solidFill>
                          <a:latin typeface="Arial"/>
                          <a:ea typeface="ＭＳ Ｐゴシック"/>
                          <a:cs typeface="ＭＳ Ｐゴシック"/>
                        </a:defRPr>
                      </a:lvl1pPr>
                      <a:lvl2pPr marL="457200" algn="l" defTabSz="914400" rtl="0" eaLnBrk="1" latinLnBrk="0" hangingPunct="1">
                        <a:defRPr sz="1800" kern="1200">
                          <a:solidFill>
                            <a:schemeClr val="dk1"/>
                          </a:solidFill>
                          <a:latin typeface="Arial"/>
                          <a:ea typeface="ＭＳ Ｐゴシック"/>
                          <a:cs typeface="ＭＳ Ｐゴシック"/>
                        </a:defRPr>
                      </a:lvl2pPr>
                      <a:lvl3pPr marL="914400" algn="l" defTabSz="914400" rtl="0" eaLnBrk="1" latinLnBrk="0" hangingPunct="1">
                        <a:defRPr sz="1800" kern="1200">
                          <a:solidFill>
                            <a:schemeClr val="dk1"/>
                          </a:solidFill>
                          <a:latin typeface="Arial"/>
                          <a:ea typeface="ＭＳ Ｐゴシック"/>
                          <a:cs typeface="ＭＳ Ｐゴシック"/>
                        </a:defRPr>
                      </a:lvl3pPr>
                      <a:lvl4pPr marL="1371600" algn="l" defTabSz="914400" rtl="0" eaLnBrk="1" latinLnBrk="0" hangingPunct="1">
                        <a:defRPr sz="1800" kern="1200">
                          <a:solidFill>
                            <a:schemeClr val="dk1"/>
                          </a:solidFill>
                          <a:latin typeface="Arial"/>
                          <a:ea typeface="ＭＳ Ｐゴシック"/>
                          <a:cs typeface="ＭＳ Ｐゴシック"/>
                        </a:defRPr>
                      </a:lvl4pPr>
                      <a:lvl5pPr marL="1828800" algn="l" defTabSz="914400" rtl="0" eaLnBrk="1" latinLnBrk="0" hangingPunct="1">
                        <a:defRPr sz="1800" kern="1200">
                          <a:solidFill>
                            <a:schemeClr val="dk1"/>
                          </a:solidFill>
                          <a:latin typeface="Arial"/>
                          <a:ea typeface="ＭＳ Ｐゴシック"/>
                          <a:cs typeface="ＭＳ Ｐゴシック"/>
                        </a:defRPr>
                      </a:lvl5pPr>
                      <a:lvl6pPr marL="2286000" algn="l" defTabSz="914400" rtl="0" eaLnBrk="1" latinLnBrk="0" hangingPunct="1">
                        <a:defRPr sz="1800" kern="1200">
                          <a:solidFill>
                            <a:schemeClr val="dk1"/>
                          </a:solidFill>
                          <a:latin typeface="Arial"/>
                          <a:ea typeface="ＭＳ Ｐゴシック"/>
                          <a:cs typeface="ＭＳ Ｐゴシック"/>
                        </a:defRPr>
                      </a:lvl6pPr>
                      <a:lvl7pPr marL="2743200" algn="l" defTabSz="914400" rtl="0" eaLnBrk="1" latinLnBrk="0" hangingPunct="1">
                        <a:defRPr sz="1800" kern="1200">
                          <a:solidFill>
                            <a:schemeClr val="dk1"/>
                          </a:solidFill>
                          <a:latin typeface="Arial"/>
                          <a:ea typeface="ＭＳ Ｐゴシック"/>
                          <a:cs typeface="ＭＳ Ｐゴシック"/>
                        </a:defRPr>
                      </a:lvl7pPr>
                      <a:lvl8pPr marL="3200400" algn="l" defTabSz="914400" rtl="0" eaLnBrk="1" latinLnBrk="0" hangingPunct="1">
                        <a:defRPr sz="1800" kern="1200">
                          <a:solidFill>
                            <a:schemeClr val="dk1"/>
                          </a:solidFill>
                          <a:latin typeface="Arial"/>
                          <a:ea typeface="ＭＳ Ｐゴシック"/>
                          <a:cs typeface="ＭＳ Ｐゴシック"/>
                        </a:defRPr>
                      </a:lvl8pPr>
                      <a:lvl9pPr marL="3657600" algn="l" defTabSz="914400" rtl="0" eaLnBrk="1" latinLnBrk="0" hangingPunct="1">
                        <a:defRPr sz="1800" kern="1200">
                          <a:solidFill>
                            <a:schemeClr val="dk1"/>
                          </a:solidFill>
                          <a:latin typeface="Arial"/>
                          <a:ea typeface="ＭＳ Ｐゴシック"/>
                          <a:cs typeface="ＭＳ Ｐゴシック"/>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lang="nl-NL" sz="1000">
                          <a:latin typeface="+mn-lt"/>
                        </a:rPr>
                        <a:t>Frequent verzuim gesprekken worden altijd gevoerd zoals het beleid dat voorschrijft</a:t>
                      </a:r>
                    </a:p>
                    <a:p>
                      <a:pPr marL="0" marR="0" lvl="0" indent="0" algn="l" defTabSz="457200" rtl="0" eaLnBrk="1" fontAlgn="auto" latinLnBrk="0" hangingPunct="1">
                        <a:lnSpc>
                          <a:spcPct val="100000"/>
                        </a:lnSpc>
                        <a:spcBef>
                          <a:spcPts val="0"/>
                        </a:spcBef>
                        <a:spcAft>
                          <a:spcPts val="0"/>
                        </a:spcAft>
                        <a:buClrTx/>
                        <a:buSzTx/>
                        <a:buFontTx/>
                        <a:buNone/>
                        <a:tabLst/>
                        <a:defRPr/>
                      </a:pPr>
                      <a:r>
                        <a:rPr lang="nl-NL" sz="1000">
                          <a:latin typeface="+mn-lt"/>
                        </a:rPr>
                        <a:t>Leidinggevende gaan in het teamoverleg aangeven dat frequent verzuim vanaf heden de aandacht krijgt die het verdiend.</a:t>
                      </a:r>
                    </a:p>
                    <a:p>
                      <a:pPr marL="0" marR="0" lvl="0" indent="0" algn="l" defTabSz="457200" rtl="0" eaLnBrk="1" fontAlgn="auto" latinLnBrk="0" hangingPunct="1">
                        <a:lnSpc>
                          <a:spcPct val="100000"/>
                        </a:lnSpc>
                        <a:spcBef>
                          <a:spcPts val="0"/>
                        </a:spcBef>
                        <a:spcAft>
                          <a:spcPts val="0"/>
                        </a:spcAft>
                        <a:buClrTx/>
                        <a:buSzTx/>
                        <a:buFontTx/>
                        <a:buNone/>
                        <a:tabLst/>
                        <a:defRPr/>
                      </a:pPr>
                      <a:r>
                        <a:rPr lang="nl-NL" sz="1000">
                          <a:latin typeface="+mn-lt"/>
                        </a:rPr>
                        <a:t>P&amp;O faciliteert indien de behoefte er is bij de individuele gesprekken en teamoverleggen. </a:t>
                      </a:r>
                    </a:p>
                    <a:p>
                      <a:endParaRPr lang="nl-NL" sz="1000">
                        <a:latin typeface="+mn-lt"/>
                      </a:endParaRPr>
                    </a:p>
                  </a:txBody>
                  <a:tcP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Arial"/>
                          <a:ea typeface="ＭＳ Ｐゴシック"/>
                          <a:cs typeface="ＭＳ Ｐゴシック"/>
                        </a:defRPr>
                      </a:lvl1pPr>
                      <a:lvl2pPr marL="457200" algn="l" defTabSz="914400" rtl="0" eaLnBrk="1" latinLnBrk="0" hangingPunct="1">
                        <a:defRPr sz="1800" kern="1200">
                          <a:solidFill>
                            <a:schemeClr val="dk1"/>
                          </a:solidFill>
                          <a:latin typeface="Arial"/>
                          <a:ea typeface="ＭＳ Ｐゴシック"/>
                          <a:cs typeface="ＭＳ Ｐゴシック"/>
                        </a:defRPr>
                      </a:lvl2pPr>
                      <a:lvl3pPr marL="914400" algn="l" defTabSz="914400" rtl="0" eaLnBrk="1" latinLnBrk="0" hangingPunct="1">
                        <a:defRPr sz="1800" kern="1200">
                          <a:solidFill>
                            <a:schemeClr val="dk1"/>
                          </a:solidFill>
                          <a:latin typeface="Arial"/>
                          <a:ea typeface="ＭＳ Ｐゴシック"/>
                          <a:cs typeface="ＭＳ Ｐゴシック"/>
                        </a:defRPr>
                      </a:lvl3pPr>
                      <a:lvl4pPr marL="1371600" algn="l" defTabSz="914400" rtl="0" eaLnBrk="1" latinLnBrk="0" hangingPunct="1">
                        <a:defRPr sz="1800" kern="1200">
                          <a:solidFill>
                            <a:schemeClr val="dk1"/>
                          </a:solidFill>
                          <a:latin typeface="Arial"/>
                          <a:ea typeface="ＭＳ Ｐゴシック"/>
                          <a:cs typeface="ＭＳ Ｐゴシック"/>
                        </a:defRPr>
                      </a:lvl4pPr>
                      <a:lvl5pPr marL="1828800" algn="l" defTabSz="914400" rtl="0" eaLnBrk="1" latinLnBrk="0" hangingPunct="1">
                        <a:defRPr sz="1800" kern="1200">
                          <a:solidFill>
                            <a:schemeClr val="dk1"/>
                          </a:solidFill>
                          <a:latin typeface="Arial"/>
                          <a:ea typeface="ＭＳ Ｐゴシック"/>
                          <a:cs typeface="ＭＳ Ｐゴシック"/>
                        </a:defRPr>
                      </a:lvl5pPr>
                      <a:lvl6pPr marL="2286000" algn="l" defTabSz="914400" rtl="0" eaLnBrk="1" latinLnBrk="0" hangingPunct="1">
                        <a:defRPr sz="1800" kern="1200">
                          <a:solidFill>
                            <a:schemeClr val="dk1"/>
                          </a:solidFill>
                          <a:latin typeface="Arial"/>
                          <a:ea typeface="ＭＳ Ｐゴシック"/>
                          <a:cs typeface="ＭＳ Ｐゴシック"/>
                        </a:defRPr>
                      </a:lvl6pPr>
                      <a:lvl7pPr marL="2743200" algn="l" defTabSz="914400" rtl="0" eaLnBrk="1" latinLnBrk="0" hangingPunct="1">
                        <a:defRPr sz="1800" kern="1200">
                          <a:solidFill>
                            <a:schemeClr val="dk1"/>
                          </a:solidFill>
                          <a:latin typeface="Arial"/>
                          <a:ea typeface="ＭＳ Ｐゴシック"/>
                          <a:cs typeface="ＭＳ Ｐゴシック"/>
                        </a:defRPr>
                      </a:lvl7pPr>
                      <a:lvl8pPr marL="3200400" algn="l" defTabSz="914400" rtl="0" eaLnBrk="1" latinLnBrk="0" hangingPunct="1">
                        <a:defRPr sz="1800" kern="1200">
                          <a:solidFill>
                            <a:schemeClr val="dk1"/>
                          </a:solidFill>
                          <a:latin typeface="Arial"/>
                          <a:ea typeface="ＭＳ Ｐゴシック"/>
                          <a:cs typeface="ＭＳ Ｐゴシック"/>
                        </a:defRPr>
                      </a:lvl8pPr>
                      <a:lvl9pPr marL="3657600" algn="l" defTabSz="914400" rtl="0" eaLnBrk="1" latinLnBrk="0" hangingPunct="1">
                        <a:defRPr sz="1800" kern="1200">
                          <a:solidFill>
                            <a:schemeClr val="dk1"/>
                          </a:solidFill>
                          <a:latin typeface="Arial"/>
                          <a:ea typeface="ＭＳ Ｐゴシック"/>
                          <a:cs typeface="ＭＳ Ｐゴシック"/>
                        </a:defRPr>
                      </a:lvl9pPr>
                    </a:lstStyle>
                    <a:p>
                      <a:endParaRPr lang="nl-NL" sz="1000">
                        <a:latin typeface="+mn-lt"/>
                      </a:endParaRPr>
                    </a:p>
                  </a:txBody>
                  <a:tcPr>
                    <a:lnL>
                      <a:noFill/>
                    </a:lnL>
                    <a:lnR>
                      <a:noFill/>
                    </a:lnR>
                    <a:lnT>
                      <a:noFill/>
                    </a:lnT>
                    <a:lnB>
                      <a:no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dk1"/>
                          </a:solidFill>
                          <a:latin typeface="Arial"/>
                          <a:ea typeface="ＭＳ Ｐゴシック"/>
                          <a:cs typeface="ＭＳ Ｐゴシック"/>
                        </a:defRPr>
                      </a:lvl1pPr>
                      <a:lvl2pPr marL="457200" algn="l" defTabSz="914400" rtl="0" eaLnBrk="1" latinLnBrk="0" hangingPunct="1">
                        <a:defRPr sz="1800" kern="1200">
                          <a:solidFill>
                            <a:schemeClr val="dk1"/>
                          </a:solidFill>
                          <a:latin typeface="Arial"/>
                          <a:ea typeface="ＭＳ Ｐゴシック"/>
                          <a:cs typeface="ＭＳ Ｐゴシック"/>
                        </a:defRPr>
                      </a:lvl2pPr>
                      <a:lvl3pPr marL="914400" algn="l" defTabSz="914400" rtl="0" eaLnBrk="1" latinLnBrk="0" hangingPunct="1">
                        <a:defRPr sz="1800" kern="1200">
                          <a:solidFill>
                            <a:schemeClr val="dk1"/>
                          </a:solidFill>
                          <a:latin typeface="Arial"/>
                          <a:ea typeface="ＭＳ Ｐゴシック"/>
                          <a:cs typeface="ＭＳ Ｐゴシック"/>
                        </a:defRPr>
                      </a:lvl3pPr>
                      <a:lvl4pPr marL="1371600" algn="l" defTabSz="914400" rtl="0" eaLnBrk="1" latinLnBrk="0" hangingPunct="1">
                        <a:defRPr sz="1800" kern="1200">
                          <a:solidFill>
                            <a:schemeClr val="dk1"/>
                          </a:solidFill>
                          <a:latin typeface="Arial"/>
                          <a:ea typeface="ＭＳ Ｐゴシック"/>
                          <a:cs typeface="ＭＳ Ｐゴシック"/>
                        </a:defRPr>
                      </a:lvl4pPr>
                      <a:lvl5pPr marL="1828800" algn="l" defTabSz="914400" rtl="0" eaLnBrk="1" latinLnBrk="0" hangingPunct="1">
                        <a:defRPr sz="1800" kern="1200">
                          <a:solidFill>
                            <a:schemeClr val="dk1"/>
                          </a:solidFill>
                          <a:latin typeface="Arial"/>
                          <a:ea typeface="ＭＳ Ｐゴシック"/>
                          <a:cs typeface="ＭＳ Ｐゴシック"/>
                        </a:defRPr>
                      </a:lvl5pPr>
                      <a:lvl6pPr marL="2286000" algn="l" defTabSz="914400" rtl="0" eaLnBrk="1" latinLnBrk="0" hangingPunct="1">
                        <a:defRPr sz="1800" kern="1200">
                          <a:solidFill>
                            <a:schemeClr val="dk1"/>
                          </a:solidFill>
                          <a:latin typeface="Arial"/>
                          <a:ea typeface="ＭＳ Ｐゴシック"/>
                          <a:cs typeface="ＭＳ Ｐゴシック"/>
                        </a:defRPr>
                      </a:lvl6pPr>
                      <a:lvl7pPr marL="2743200" algn="l" defTabSz="914400" rtl="0" eaLnBrk="1" latinLnBrk="0" hangingPunct="1">
                        <a:defRPr sz="1800" kern="1200">
                          <a:solidFill>
                            <a:schemeClr val="dk1"/>
                          </a:solidFill>
                          <a:latin typeface="Arial"/>
                          <a:ea typeface="ＭＳ Ｐゴシック"/>
                          <a:cs typeface="ＭＳ Ｐゴシック"/>
                        </a:defRPr>
                      </a:lvl7pPr>
                      <a:lvl8pPr marL="3200400" algn="l" defTabSz="914400" rtl="0" eaLnBrk="1" latinLnBrk="0" hangingPunct="1">
                        <a:defRPr sz="1800" kern="1200">
                          <a:solidFill>
                            <a:schemeClr val="dk1"/>
                          </a:solidFill>
                          <a:latin typeface="Arial"/>
                          <a:ea typeface="ＭＳ Ｐゴシック"/>
                          <a:cs typeface="ＭＳ Ｐゴシック"/>
                        </a:defRPr>
                      </a:lvl8pPr>
                      <a:lvl9pPr marL="3657600" algn="l" defTabSz="914400" rtl="0" eaLnBrk="1" latinLnBrk="0" hangingPunct="1">
                        <a:defRPr sz="1800" kern="1200">
                          <a:solidFill>
                            <a:schemeClr val="dk1"/>
                          </a:solidFill>
                          <a:latin typeface="Arial"/>
                          <a:ea typeface="ＭＳ Ｐゴシック"/>
                          <a:cs typeface="ＭＳ Ｐゴシック"/>
                        </a:defRPr>
                      </a:lvl9pPr>
                    </a:lstStyle>
                    <a:p>
                      <a:r>
                        <a:rPr lang="nl-NL" sz="1000">
                          <a:latin typeface="+mn-lt"/>
                        </a:rPr>
                        <a:t>Nog niet alle frequent</a:t>
                      </a:r>
                      <a:r>
                        <a:rPr lang="nl-NL" sz="1000" baseline="0">
                          <a:latin typeface="+mn-lt"/>
                        </a:rPr>
                        <a:t> verzuim gesprekken zijn gevoerd</a:t>
                      </a:r>
                    </a:p>
                    <a:p>
                      <a:endParaRPr lang="nl-NL" sz="1000" baseline="0">
                        <a:latin typeface="+mn-lt"/>
                      </a:endParaRPr>
                    </a:p>
                    <a:p>
                      <a:r>
                        <a:rPr lang="nl-NL" sz="1000" baseline="0">
                          <a:latin typeface="+mn-lt"/>
                        </a:rPr>
                        <a:t>In alle team overleggen gecommuniceerd.</a:t>
                      </a:r>
                      <a:endParaRPr lang="nl-NL" sz="1000">
                        <a:latin typeface="+mn-lt"/>
                      </a:endParaRPr>
                    </a:p>
                  </a:txBody>
                  <a:tcP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452464509"/>
                  </a:ext>
                </a:extLst>
              </a:tr>
              <a:tr h="60440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a:latin typeface="+mn-lt"/>
                        </a:rPr>
                        <a:t>Er is verdiepend onderzoek om te achterhalen wat de ervaren werkdruk veroorzaak bij de medewerkers.</a:t>
                      </a:r>
                    </a:p>
                    <a:p>
                      <a:endParaRPr lang="nl-NL" sz="1000">
                        <a:latin typeface="+mn-lt"/>
                      </a:endParaRPr>
                    </a:p>
                  </a:txBody>
                  <a:tcPr>
                    <a:lnL>
                      <a:noFill/>
                    </a:lnL>
                    <a:lnR>
                      <a:noFill/>
                    </a:lnR>
                    <a:lnT>
                      <a:noFill/>
                    </a:lnT>
                    <a:lnB>
                      <a:noFill/>
                    </a:lnB>
                    <a:lnTlToBr w="12700" cmpd="sng">
                      <a:noFill/>
                      <a:prstDash val="solid"/>
                    </a:lnTlToBr>
                    <a:lnBlToTr w="12700" cmpd="sng">
                      <a:noFill/>
                      <a:prstDash val="solid"/>
                    </a:lnBlToTr>
                    <a:solidFill>
                      <a:srgbClr val="000000">
                        <a:tint val="20000"/>
                      </a:srgbClr>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endParaRPr lang="nl-NL" sz="1000">
                        <a:latin typeface="+mn-lt"/>
                      </a:endParaRPr>
                    </a:p>
                  </a:txBody>
                  <a:tcPr>
                    <a:lnL>
                      <a:noFill/>
                    </a:lnL>
                    <a:lnR>
                      <a:noFill/>
                    </a:lnR>
                    <a:lnT>
                      <a:noFill/>
                    </a:lnT>
                    <a:lnB>
                      <a:noFill/>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000">
                          <a:latin typeface="+mn-lt"/>
                        </a:rPr>
                        <a:t>Onderzoek is uitgezet en resultaten zijn binnen.</a:t>
                      </a:r>
                    </a:p>
                    <a:p>
                      <a:endParaRPr lang="nl-NL" sz="1000">
                        <a:latin typeface="+mn-lt"/>
                      </a:endParaRPr>
                    </a:p>
                  </a:txBody>
                  <a:tcPr>
                    <a:lnL>
                      <a:noFill/>
                    </a:lnL>
                    <a:lnR>
                      <a:noFill/>
                    </a:lnR>
                    <a:lnT>
                      <a:noFill/>
                    </a:lnT>
                    <a:lnB>
                      <a:noFill/>
                    </a:lnB>
                    <a:lnTlToBr w="12700" cmpd="sng">
                      <a:noFill/>
                      <a:prstDash val="solid"/>
                    </a:lnTlToBr>
                    <a:lnBlToTr w="12700" cmpd="sng">
                      <a:noFill/>
                      <a:prstDash val="solid"/>
                    </a:lnBlToTr>
                    <a:solidFill>
                      <a:srgbClr val="000000">
                        <a:tint val="20000"/>
                      </a:srgbClr>
                    </a:solidFill>
                  </a:tcPr>
                </a:tc>
                <a:extLst>
                  <a:ext uri="{0D108BD9-81ED-4DB2-BD59-A6C34878D82A}">
                    <a16:rowId xmlns:a16="http://schemas.microsoft.com/office/drawing/2014/main" val="56868281"/>
                  </a:ext>
                </a:extLst>
              </a:tr>
              <a:tr h="604406">
                <a:tc>
                  <a:txBody>
                    <a:bodyPr/>
                    <a:lstStyle>
                      <a:lvl1pPr marL="0" algn="l" defTabSz="914400" rtl="0" eaLnBrk="1" latinLnBrk="0" hangingPunct="1">
                        <a:defRPr sz="1800" kern="1200">
                          <a:solidFill>
                            <a:schemeClr val="dk1"/>
                          </a:solidFill>
                          <a:latin typeface="Arial"/>
                          <a:ea typeface="ＭＳ Ｐゴシック"/>
                          <a:cs typeface="ＭＳ Ｐゴシック"/>
                        </a:defRPr>
                      </a:lvl1pPr>
                      <a:lvl2pPr marL="457200" algn="l" defTabSz="914400" rtl="0" eaLnBrk="1" latinLnBrk="0" hangingPunct="1">
                        <a:defRPr sz="1800" kern="1200">
                          <a:solidFill>
                            <a:schemeClr val="dk1"/>
                          </a:solidFill>
                          <a:latin typeface="Arial"/>
                          <a:ea typeface="ＭＳ Ｐゴシック"/>
                          <a:cs typeface="ＭＳ Ｐゴシック"/>
                        </a:defRPr>
                      </a:lvl2pPr>
                      <a:lvl3pPr marL="914400" algn="l" defTabSz="914400" rtl="0" eaLnBrk="1" latinLnBrk="0" hangingPunct="1">
                        <a:defRPr sz="1800" kern="1200">
                          <a:solidFill>
                            <a:schemeClr val="dk1"/>
                          </a:solidFill>
                          <a:latin typeface="Arial"/>
                          <a:ea typeface="ＭＳ Ｐゴシック"/>
                          <a:cs typeface="ＭＳ Ｐゴシック"/>
                        </a:defRPr>
                      </a:lvl3pPr>
                      <a:lvl4pPr marL="1371600" algn="l" defTabSz="914400" rtl="0" eaLnBrk="1" latinLnBrk="0" hangingPunct="1">
                        <a:defRPr sz="1800" kern="1200">
                          <a:solidFill>
                            <a:schemeClr val="dk1"/>
                          </a:solidFill>
                          <a:latin typeface="Arial"/>
                          <a:ea typeface="ＭＳ Ｐゴシック"/>
                          <a:cs typeface="ＭＳ Ｐゴシック"/>
                        </a:defRPr>
                      </a:lvl4pPr>
                      <a:lvl5pPr marL="1828800" algn="l" defTabSz="914400" rtl="0" eaLnBrk="1" latinLnBrk="0" hangingPunct="1">
                        <a:defRPr sz="1800" kern="1200">
                          <a:solidFill>
                            <a:schemeClr val="dk1"/>
                          </a:solidFill>
                          <a:latin typeface="Arial"/>
                          <a:ea typeface="ＭＳ Ｐゴシック"/>
                          <a:cs typeface="ＭＳ Ｐゴシック"/>
                        </a:defRPr>
                      </a:lvl5pPr>
                      <a:lvl6pPr marL="2286000" algn="l" defTabSz="914400" rtl="0" eaLnBrk="1" latinLnBrk="0" hangingPunct="1">
                        <a:defRPr sz="1800" kern="1200">
                          <a:solidFill>
                            <a:schemeClr val="dk1"/>
                          </a:solidFill>
                          <a:latin typeface="Arial"/>
                          <a:ea typeface="ＭＳ Ｐゴシック"/>
                          <a:cs typeface="ＭＳ Ｐゴシック"/>
                        </a:defRPr>
                      </a:lvl6pPr>
                      <a:lvl7pPr marL="2743200" algn="l" defTabSz="914400" rtl="0" eaLnBrk="1" latinLnBrk="0" hangingPunct="1">
                        <a:defRPr sz="1800" kern="1200">
                          <a:solidFill>
                            <a:schemeClr val="dk1"/>
                          </a:solidFill>
                          <a:latin typeface="Arial"/>
                          <a:ea typeface="ＭＳ Ｐゴシック"/>
                          <a:cs typeface="ＭＳ Ｐゴシック"/>
                        </a:defRPr>
                      </a:lvl7pPr>
                      <a:lvl8pPr marL="3200400" algn="l" defTabSz="914400" rtl="0" eaLnBrk="1" latinLnBrk="0" hangingPunct="1">
                        <a:defRPr sz="1800" kern="1200">
                          <a:solidFill>
                            <a:schemeClr val="dk1"/>
                          </a:solidFill>
                          <a:latin typeface="Arial"/>
                          <a:ea typeface="ＭＳ Ｐゴシック"/>
                          <a:cs typeface="ＭＳ Ｐゴシック"/>
                        </a:defRPr>
                      </a:lvl8pPr>
                      <a:lvl9pPr marL="3657600" algn="l" defTabSz="914400" rtl="0" eaLnBrk="1" latinLnBrk="0" hangingPunct="1">
                        <a:defRPr sz="1800" kern="1200">
                          <a:solidFill>
                            <a:schemeClr val="dk1"/>
                          </a:solidFill>
                          <a:latin typeface="Arial"/>
                          <a:ea typeface="ＭＳ Ｐゴシック"/>
                          <a:cs typeface="ＭＳ Ｐゴシック"/>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lang="nl-NL" sz="1000">
                          <a:latin typeface="+mn-lt"/>
                        </a:rPr>
                        <a:t>Leidinggevenden en medewerkers krijgen kennis en vaardigheden aangeboden om de ervaren werkdruk te verminderen.</a:t>
                      </a:r>
                    </a:p>
                  </a:txBody>
                  <a:tcPr>
                    <a:lnL>
                      <a:noFill/>
                    </a:lnL>
                    <a:lnR>
                      <a:noFill/>
                    </a:lnR>
                    <a:lnT>
                      <a:noFill/>
                    </a:lnT>
                    <a:lnB>
                      <a:no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Arial"/>
                          <a:ea typeface="ＭＳ Ｐゴシック"/>
                          <a:cs typeface="ＭＳ Ｐゴシック"/>
                        </a:defRPr>
                      </a:lvl1pPr>
                      <a:lvl2pPr marL="457200" algn="l" defTabSz="914400" rtl="0" eaLnBrk="1" latinLnBrk="0" hangingPunct="1">
                        <a:defRPr sz="1800" kern="1200">
                          <a:solidFill>
                            <a:schemeClr val="dk1"/>
                          </a:solidFill>
                          <a:latin typeface="Arial"/>
                          <a:ea typeface="ＭＳ Ｐゴシック"/>
                          <a:cs typeface="ＭＳ Ｐゴシック"/>
                        </a:defRPr>
                      </a:lvl2pPr>
                      <a:lvl3pPr marL="914400" algn="l" defTabSz="914400" rtl="0" eaLnBrk="1" latinLnBrk="0" hangingPunct="1">
                        <a:defRPr sz="1800" kern="1200">
                          <a:solidFill>
                            <a:schemeClr val="dk1"/>
                          </a:solidFill>
                          <a:latin typeface="Arial"/>
                          <a:ea typeface="ＭＳ Ｐゴシック"/>
                          <a:cs typeface="ＭＳ Ｐゴシック"/>
                        </a:defRPr>
                      </a:lvl3pPr>
                      <a:lvl4pPr marL="1371600" algn="l" defTabSz="914400" rtl="0" eaLnBrk="1" latinLnBrk="0" hangingPunct="1">
                        <a:defRPr sz="1800" kern="1200">
                          <a:solidFill>
                            <a:schemeClr val="dk1"/>
                          </a:solidFill>
                          <a:latin typeface="Arial"/>
                          <a:ea typeface="ＭＳ Ｐゴシック"/>
                          <a:cs typeface="ＭＳ Ｐゴシック"/>
                        </a:defRPr>
                      </a:lvl4pPr>
                      <a:lvl5pPr marL="1828800" algn="l" defTabSz="914400" rtl="0" eaLnBrk="1" latinLnBrk="0" hangingPunct="1">
                        <a:defRPr sz="1800" kern="1200">
                          <a:solidFill>
                            <a:schemeClr val="dk1"/>
                          </a:solidFill>
                          <a:latin typeface="Arial"/>
                          <a:ea typeface="ＭＳ Ｐゴシック"/>
                          <a:cs typeface="ＭＳ Ｐゴシック"/>
                        </a:defRPr>
                      </a:lvl5pPr>
                      <a:lvl6pPr marL="2286000" algn="l" defTabSz="914400" rtl="0" eaLnBrk="1" latinLnBrk="0" hangingPunct="1">
                        <a:defRPr sz="1800" kern="1200">
                          <a:solidFill>
                            <a:schemeClr val="dk1"/>
                          </a:solidFill>
                          <a:latin typeface="Arial"/>
                          <a:ea typeface="ＭＳ Ｐゴシック"/>
                          <a:cs typeface="ＭＳ Ｐゴシック"/>
                        </a:defRPr>
                      </a:lvl6pPr>
                      <a:lvl7pPr marL="2743200" algn="l" defTabSz="914400" rtl="0" eaLnBrk="1" latinLnBrk="0" hangingPunct="1">
                        <a:defRPr sz="1800" kern="1200">
                          <a:solidFill>
                            <a:schemeClr val="dk1"/>
                          </a:solidFill>
                          <a:latin typeface="Arial"/>
                          <a:ea typeface="ＭＳ Ｐゴシック"/>
                          <a:cs typeface="ＭＳ Ｐゴシック"/>
                        </a:defRPr>
                      </a:lvl7pPr>
                      <a:lvl8pPr marL="3200400" algn="l" defTabSz="914400" rtl="0" eaLnBrk="1" latinLnBrk="0" hangingPunct="1">
                        <a:defRPr sz="1800" kern="1200">
                          <a:solidFill>
                            <a:schemeClr val="dk1"/>
                          </a:solidFill>
                          <a:latin typeface="Arial"/>
                          <a:ea typeface="ＭＳ Ｐゴシック"/>
                          <a:cs typeface="ＭＳ Ｐゴシック"/>
                        </a:defRPr>
                      </a:lvl8pPr>
                      <a:lvl9pPr marL="3657600" algn="l" defTabSz="914400" rtl="0" eaLnBrk="1" latinLnBrk="0" hangingPunct="1">
                        <a:defRPr sz="1800" kern="1200">
                          <a:solidFill>
                            <a:schemeClr val="dk1"/>
                          </a:solidFill>
                          <a:latin typeface="Arial"/>
                          <a:ea typeface="ＭＳ Ｐゴシック"/>
                          <a:cs typeface="ＭＳ Ｐゴシック"/>
                        </a:defRPr>
                      </a:lvl9pPr>
                    </a:lstStyle>
                    <a:p>
                      <a:endParaRPr lang="nl-NL" sz="1000">
                        <a:latin typeface="+mn-lt"/>
                      </a:endParaRPr>
                    </a:p>
                  </a:txBody>
                  <a:tcPr>
                    <a:lnL>
                      <a:noFill/>
                    </a:lnL>
                    <a:lnR>
                      <a:noFill/>
                    </a:lnR>
                    <a:lnT>
                      <a:noFill/>
                    </a:lnT>
                    <a:lnB>
                      <a:no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dk1"/>
                          </a:solidFill>
                          <a:latin typeface="Arial"/>
                          <a:ea typeface="ＭＳ Ｐゴシック"/>
                          <a:cs typeface="ＭＳ Ｐゴシック"/>
                        </a:defRPr>
                      </a:lvl1pPr>
                      <a:lvl2pPr marL="457200" algn="l" defTabSz="914400" rtl="0" eaLnBrk="1" latinLnBrk="0" hangingPunct="1">
                        <a:defRPr sz="1800" kern="1200">
                          <a:solidFill>
                            <a:schemeClr val="dk1"/>
                          </a:solidFill>
                          <a:latin typeface="Arial"/>
                          <a:ea typeface="ＭＳ Ｐゴシック"/>
                          <a:cs typeface="ＭＳ Ｐゴシック"/>
                        </a:defRPr>
                      </a:lvl2pPr>
                      <a:lvl3pPr marL="914400" algn="l" defTabSz="914400" rtl="0" eaLnBrk="1" latinLnBrk="0" hangingPunct="1">
                        <a:defRPr sz="1800" kern="1200">
                          <a:solidFill>
                            <a:schemeClr val="dk1"/>
                          </a:solidFill>
                          <a:latin typeface="Arial"/>
                          <a:ea typeface="ＭＳ Ｐゴシック"/>
                          <a:cs typeface="ＭＳ Ｐゴシック"/>
                        </a:defRPr>
                      </a:lvl3pPr>
                      <a:lvl4pPr marL="1371600" algn="l" defTabSz="914400" rtl="0" eaLnBrk="1" latinLnBrk="0" hangingPunct="1">
                        <a:defRPr sz="1800" kern="1200">
                          <a:solidFill>
                            <a:schemeClr val="dk1"/>
                          </a:solidFill>
                          <a:latin typeface="Arial"/>
                          <a:ea typeface="ＭＳ Ｐゴシック"/>
                          <a:cs typeface="ＭＳ Ｐゴシック"/>
                        </a:defRPr>
                      </a:lvl4pPr>
                      <a:lvl5pPr marL="1828800" algn="l" defTabSz="914400" rtl="0" eaLnBrk="1" latinLnBrk="0" hangingPunct="1">
                        <a:defRPr sz="1800" kern="1200">
                          <a:solidFill>
                            <a:schemeClr val="dk1"/>
                          </a:solidFill>
                          <a:latin typeface="Arial"/>
                          <a:ea typeface="ＭＳ Ｐゴシック"/>
                          <a:cs typeface="ＭＳ Ｐゴシック"/>
                        </a:defRPr>
                      </a:lvl5pPr>
                      <a:lvl6pPr marL="2286000" algn="l" defTabSz="914400" rtl="0" eaLnBrk="1" latinLnBrk="0" hangingPunct="1">
                        <a:defRPr sz="1800" kern="1200">
                          <a:solidFill>
                            <a:schemeClr val="dk1"/>
                          </a:solidFill>
                          <a:latin typeface="Arial"/>
                          <a:ea typeface="ＭＳ Ｐゴシック"/>
                          <a:cs typeface="ＭＳ Ｐゴシック"/>
                        </a:defRPr>
                      </a:lvl6pPr>
                      <a:lvl7pPr marL="2743200" algn="l" defTabSz="914400" rtl="0" eaLnBrk="1" latinLnBrk="0" hangingPunct="1">
                        <a:defRPr sz="1800" kern="1200">
                          <a:solidFill>
                            <a:schemeClr val="dk1"/>
                          </a:solidFill>
                          <a:latin typeface="Arial"/>
                          <a:ea typeface="ＭＳ Ｐゴシック"/>
                          <a:cs typeface="ＭＳ Ｐゴシック"/>
                        </a:defRPr>
                      </a:lvl7pPr>
                      <a:lvl8pPr marL="3200400" algn="l" defTabSz="914400" rtl="0" eaLnBrk="1" latinLnBrk="0" hangingPunct="1">
                        <a:defRPr sz="1800" kern="1200">
                          <a:solidFill>
                            <a:schemeClr val="dk1"/>
                          </a:solidFill>
                          <a:latin typeface="Arial"/>
                          <a:ea typeface="ＭＳ Ｐゴシック"/>
                          <a:cs typeface="ＭＳ Ｐゴシック"/>
                        </a:defRPr>
                      </a:lvl8pPr>
                      <a:lvl9pPr marL="3657600" algn="l" defTabSz="914400" rtl="0" eaLnBrk="1" latinLnBrk="0" hangingPunct="1">
                        <a:defRPr sz="1800" kern="1200">
                          <a:solidFill>
                            <a:schemeClr val="dk1"/>
                          </a:solidFill>
                          <a:latin typeface="Arial"/>
                          <a:ea typeface="ＭＳ Ｐゴシック"/>
                          <a:cs typeface="ＭＳ Ｐゴシック"/>
                        </a:defRPr>
                      </a:lvl9pPr>
                    </a:lstStyle>
                    <a:p>
                      <a:r>
                        <a:rPr lang="nl-NL" sz="1000">
                          <a:latin typeface="+mn-lt"/>
                        </a:rPr>
                        <a:t>Training</a:t>
                      </a:r>
                      <a:r>
                        <a:rPr lang="nl-NL" sz="1000" baseline="0">
                          <a:latin typeface="+mn-lt"/>
                        </a:rPr>
                        <a:t> wordt samengesteld</a:t>
                      </a:r>
                      <a:endParaRPr lang="nl-NL" sz="1000">
                        <a:latin typeface="+mn-lt"/>
                      </a:endParaRPr>
                    </a:p>
                  </a:txBody>
                  <a:tcPr>
                    <a:lnL>
                      <a:noFill/>
                    </a:lnL>
                    <a:lnR>
                      <a:noFill/>
                    </a:lnR>
                    <a:lnT>
                      <a:noFill/>
                    </a:lnT>
                    <a:lnB>
                      <a:noFill/>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3064610403"/>
                  </a:ext>
                </a:extLst>
              </a:tr>
              <a:tr h="510278">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l-NL" sz="1000" baseline="0">
                          <a:latin typeface="+mn-lt"/>
                        </a:rPr>
                        <a:t>P&amp;O gaat de bedrijfsarts uitnodigen voor een sessie samen met de teamleiders. </a:t>
                      </a:r>
                    </a:p>
                  </a:txBody>
                  <a:tcPr>
                    <a:lnL>
                      <a:noFill/>
                    </a:lnL>
                    <a:lnR>
                      <a:noFill/>
                    </a:lnR>
                    <a:lnT>
                      <a:noFill/>
                    </a:lnT>
                    <a:lnB>
                      <a:noFill/>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endParaRPr lang="nl-NL" sz="1000">
                        <a:latin typeface="+mn-lt"/>
                      </a:endParaRPr>
                    </a:p>
                  </a:txBody>
                  <a:tcPr>
                    <a:lnL>
                      <a:noFill/>
                    </a:lnL>
                    <a:lnR>
                      <a:noFill/>
                    </a:lnR>
                    <a:lnT>
                      <a:noFill/>
                    </a:lnT>
                    <a:lnB>
                      <a:noFill/>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r>
                        <a:rPr lang="nl-NL" sz="1000">
                          <a:latin typeface="+mn-lt"/>
                        </a:rPr>
                        <a:t>Afspraak</a:t>
                      </a:r>
                      <a:r>
                        <a:rPr lang="nl-NL" sz="1000" baseline="0">
                          <a:latin typeface="+mn-lt"/>
                        </a:rPr>
                        <a:t> is gemaakt en vindt binnen 2 weken plaats</a:t>
                      </a:r>
                      <a:endParaRPr lang="nl-NL" sz="1000">
                        <a:latin typeface="+mn-lt"/>
                      </a:endParaRPr>
                    </a:p>
                  </a:txBody>
                  <a:tcPr>
                    <a:lnL>
                      <a:noFill/>
                    </a:lnL>
                    <a:lnR>
                      <a:noFill/>
                    </a:lnR>
                    <a:lnT>
                      <a:noFill/>
                    </a:lnT>
                    <a:lnB>
                      <a:noFill/>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2085861314"/>
                  </a:ext>
                </a:extLst>
              </a:tr>
              <a:tr h="604406">
                <a:tc>
                  <a:txBody>
                    <a:bodyPr/>
                    <a:lstStyle>
                      <a:lvl1pPr marL="0" algn="l" defTabSz="914400" rtl="0" eaLnBrk="1" latinLnBrk="0" hangingPunct="1">
                        <a:defRPr sz="1800" kern="1200">
                          <a:solidFill>
                            <a:schemeClr val="dk1"/>
                          </a:solidFill>
                          <a:latin typeface="Arial"/>
                          <a:ea typeface="ＭＳ Ｐゴシック"/>
                          <a:cs typeface="ＭＳ Ｐゴシック"/>
                        </a:defRPr>
                      </a:lvl1pPr>
                      <a:lvl2pPr marL="457200" algn="l" defTabSz="914400" rtl="0" eaLnBrk="1" latinLnBrk="0" hangingPunct="1">
                        <a:defRPr sz="1800" kern="1200">
                          <a:solidFill>
                            <a:schemeClr val="dk1"/>
                          </a:solidFill>
                          <a:latin typeface="Arial"/>
                          <a:ea typeface="ＭＳ Ｐゴシック"/>
                          <a:cs typeface="ＭＳ Ｐゴシック"/>
                        </a:defRPr>
                      </a:lvl2pPr>
                      <a:lvl3pPr marL="914400" algn="l" defTabSz="914400" rtl="0" eaLnBrk="1" latinLnBrk="0" hangingPunct="1">
                        <a:defRPr sz="1800" kern="1200">
                          <a:solidFill>
                            <a:schemeClr val="dk1"/>
                          </a:solidFill>
                          <a:latin typeface="Arial"/>
                          <a:ea typeface="ＭＳ Ｐゴシック"/>
                          <a:cs typeface="ＭＳ Ｐゴシック"/>
                        </a:defRPr>
                      </a:lvl3pPr>
                      <a:lvl4pPr marL="1371600" algn="l" defTabSz="914400" rtl="0" eaLnBrk="1" latinLnBrk="0" hangingPunct="1">
                        <a:defRPr sz="1800" kern="1200">
                          <a:solidFill>
                            <a:schemeClr val="dk1"/>
                          </a:solidFill>
                          <a:latin typeface="Arial"/>
                          <a:ea typeface="ＭＳ Ｐゴシック"/>
                          <a:cs typeface="ＭＳ Ｐゴシック"/>
                        </a:defRPr>
                      </a:lvl4pPr>
                      <a:lvl5pPr marL="1828800" algn="l" defTabSz="914400" rtl="0" eaLnBrk="1" latinLnBrk="0" hangingPunct="1">
                        <a:defRPr sz="1800" kern="1200">
                          <a:solidFill>
                            <a:schemeClr val="dk1"/>
                          </a:solidFill>
                          <a:latin typeface="Arial"/>
                          <a:ea typeface="ＭＳ Ｐゴシック"/>
                          <a:cs typeface="ＭＳ Ｐゴシック"/>
                        </a:defRPr>
                      </a:lvl5pPr>
                      <a:lvl6pPr marL="2286000" algn="l" defTabSz="914400" rtl="0" eaLnBrk="1" latinLnBrk="0" hangingPunct="1">
                        <a:defRPr sz="1800" kern="1200">
                          <a:solidFill>
                            <a:schemeClr val="dk1"/>
                          </a:solidFill>
                          <a:latin typeface="Arial"/>
                          <a:ea typeface="ＭＳ Ｐゴシック"/>
                          <a:cs typeface="ＭＳ Ｐゴシック"/>
                        </a:defRPr>
                      </a:lvl6pPr>
                      <a:lvl7pPr marL="2743200" algn="l" defTabSz="914400" rtl="0" eaLnBrk="1" latinLnBrk="0" hangingPunct="1">
                        <a:defRPr sz="1800" kern="1200">
                          <a:solidFill>
                            <a:schemeClr val="dk1"/>
                          </a:solidFill>
                          <a:latin typeface="Arial"/>
                          <a:ea typeface="ＭＳ Ｐゴシック"/>
                          <a:cs typeface="ＭＳ Ｐゴシック"/>
                        </a:defRPr>
                      </a:lvl7pPr>
                      <a:lvl8pPr marL="3200400" algn="l" defTabSz="914400" rtl="0" eaLnBrk="1" latinLnBrk="0" hangingPunct="1">
                        <a:defRPr sz="1800" kern="1200">
                          <a:solidFill>
                            <a:schemeClr val="dk1"/>
                          </a:solidFill>
                          <a:latin typeface="Arial"/>
                          <a:ea typeface="ＭＳ Ｐゴシック"/>
                          <a:cs typeface="ＭＳ Ｐゴシック"/>
                        </a:defRPr>
                      </a:lvl8pPr>
                      <a:lvl9pPr marL="3657600" algn="l" defTabSz="914400" rtl="0" eaLnBrk="1" latinLnBrk="0" hangingPunct="1">
                        <a:defRPr sz="1800" kern="1200">
                          <a:solidFill>
                            <a:schemeClr val="dk1"/>
                          </a:solidFill>
                          <a:latin typeface="Arial"/>
                          <a:ea typeface="ＭＳ Ｐゴシック"/>
                          <a:cs typeface="ＭＳ Ｐゴシック"/>
                        </a:defRPr>
                      </a:lvl9pPr>
                    </a:lstStyle>
                    <a:p>
                      <a:pPr marL="0" indent="0">
                        <a:buFont typeface="Arial" panose="020B0604020202020204" pitchFamily="34" charset="0"/>
                        <a:buNone/>
                      </a:pPr>
                      <a:r>
                        <a:rPr lang="nl-NL" sz="1000" baseline="0">
                          <a:latin typeface="+mn-lt"/>
                        </a:rPr>
                        <a:t>Teamleiders gaan hun vragen en behoeften schriftelijk/mail 3 weken voor het overleg inleveren bij P&amp;O.</a:t>
                      </a:r>
                    </a:p>
                  </a:txBody>
                  <a:tcP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Arial"/>
                          <a:ea typeface="ＭＳ Ｐゴシック"/>
                          <a:cs typeface="ＭＳ Ｐゴシック"/>
                        </a:defRPr>
                      </a:lvl1pPr>
                      <a:lvl2pPr marL="457200" algn="l" defTabSz="914400" rtl="0" eaLnBrk="1" latinLnBrk="0" hangingPunct="1">
                        <a:defRPr sz="1800" kern="1200">
                          <a:solidFill>
                            <a:schemeClr val="dk1"/>
                          </a:solidFill>
                          <a:latin typeface="Arial"/>
                          <a:ea typeface="ＭＳ Ｐゴシック"/>
                          <a:cs typeface="ＭＳ Ｐゴシック"/>
                        </a:defRPr>
                      </a:lvl2pPr>
                      <a:lvl3pPr marL="914400" algn="l" defTabSz="914400" rtl="0" eaLnBrk="1" latinLnBrk="0" hangingPunct="1">
                        <a:defRPr sz="1800" kern="1200">
                          <a:solidFill>
                            <a:schemeClr val="dk1"/>
                          </a:solidFill>
                          <a:latin typeface="Arial"/>
                          <a:ea typeface="ＭＳ Ｐゴシック"/>
                          <a:cs typeface="ＭＳ Ｐゴシック"/>
                        </a:defRPr>
                      </a:lvl3pPr>
                      <a:lvl4pPr marL="1371600" algn="l" defTabSz="914400" rtl="0" eaLnBrk="1" latinLnBrk="0" hangingPunct="1">
                        <a:defRPr sz="1800" kern="1200">
                          <a:solidFill>
                            <a:schemeClr val="dk1"/>
                          </a:solidFill>
                          <a:latin typeface="Arial"/>
                          <a:ea typeface="ＭＳ Ｐゴシック"/>
                          <a:cs typeface="ＭＳ Ｐゴシック"/>
                        </a:defRPr>
                      </a:lvl4pPr>
                      <a:lvl5pPr marL="1828800" algn="l" defTabSz="914400" rtl="0" eaLnBrk="1" latinLnBrk="0" hangingPunct="1">
                        <a:defRPr sz="1800" kern="1200">
                          <a:solidFill>
                            <a:schemeClr val="dk1"/>
                          </a:solidFill>
                          <a:latin typeface="Arial"/>
                          <a:ea typeface="ＭＳ Ｐゴシック"/>
                          <a:cs typeface="ＭＳ Ｐゴシック"/>
                        </a:defRPr>
                      </a:lvl5pPr>
                      <a:lvl6pPr marL="2286000" algn="l" defTabSz="914400" rtl="0" eaLnBrk="1" latinLnBrk="0" hangingPunct="1">
                        <a:defRPr sz="1800" kern="1200">
                          <a:solidFill>
                            <a:schemeClr val="dk1"/>
                          </a:solidFill>
                          <a:latin typeface="Arial"/>
                          <a:ea typeface="ＭＳ Ｐゴシック"/>
                          <a:cs typeface="ＭＳ Ｐゴシック"/>
                        </a:defRPr>
                      </a:lvl6pPr>
                      <a:lvl7pPr marL="2743200" algn="l" defTabSz="914400" rtl="0" eaLnBrk="1" latinLnBrk="0" hangingPunct="1">
                        <a:defRPr sz="1800" kern="1200">
                          <a:solidFill>
                            <a:schemeClr val="dk1"/>
                          </a:solidFill>
                          <a:latin typeface="Arial"/>
                          <a:ea typeface="ＭＳ Ｐゴシック"/>
                          <a:cs typeface="ＭＳ Ｐゴシック"/>
                        </a:defRPr>
                      </a:lvl7pPr>
                      <a:lvl8pPr marL="3200400" algn="l" defTabSz="914400" rtl="0" eaLnBrk="1" latinLnBrk="0" hangingPunct="1">
                        <a:defRPr sz="1800" kern="1200">
                          <a:solidFill>
                            <a:schemeClr val="dk1"/>
                          </a:solidFill>
                          <a:latin typeface="Arial"/>
                          <a:ea typeface="ＭＳ Ｐゴシック"/>
                          <a:cs typeface="ＭＳ Ｐゴシック"/>
                        </a:defRPr>
                      </a:lvl8pPr>
                      <a:lvl9pPr marL="3657600" algn="l" defTabSz="914400" rtl="0" eaLnBrk="1" latinLnBrk="0" hangingPunct="1">
                        <a:defRPr sz="1800" kern="1200">
                          <a:solidFill>
                            <a:schemeClr val="dk1"/>
                          </a:solidFill>
                          <a:latin typeface="Arial"/>
                          <a:ea typeface="ＭＳ Ｐゴシック"/>
                          <a:cs typeface="ＭＳ Ｐゴシック"/>
                        </a:defRPr>
                      </a:lvl9pPr>
                    </a:lstStyle>
                    <a:p>
                      <a:endParaRPr lang="nl-NL" sz="1000">
                        <a:latin typeface="+mn-lt"/>
                      </a:endParaRPr>
                    </a:p>
                  </a:txBody>
                  <a:tcPr>
                    <a:lnL>
                      <a:noFill/>
                    </a:lnL>
                    <a:lnR>
                      <a:noFill/>
                    </a:lnR>
                    <a:lnT>
                      <a:noFill/>
                    </a:lnT>
                    <a:lnB>
                      <a:noFill/>
                    </a:lnB>
                    <a:lnTlToBr w="12700" cmpd="sng">
                      <a:noFill/>
                      <a:prstDash val="solid"/>
                    </a:lnTlToBr>
                    <a:lnBlToTr w="12700" cmpd="sng">
                      <a:noFill/>
                      <a:prstDash val="solid"/>
                    </a:lnBlToTr>
                    <a:solidFill>
                      <a:srgbClr val="FF0000"/>
                    </a:solidFill>
                  </a:tcPr>
                </a:tc>
                <a:tc>
                  <a:txBody>
                    <a:bodyPr/>
                    <a:lstStyle>
                      <a:lvl1pPr marL="0" algn="l" defTabSz="914400" rtl="0" eaLnBrk="1" latinLnBrk="0" hangingPunct="1">
                        <a:defRPr sz="1800" kern="1200">
                          <a:solidFill>
                            <a:schemeClr val="dk1"/>
                          </a:solidFill>
                          <a:latin typeface="Arial"/>
                          <a:ea typeface="ＭＳ Ｐゴシック"/>
                          <a:cs typeface="ＭＳ Ｐゴシック"/>
                        </a:defRPr>
                      </a:lvl1pPr>
                      <a:lvl2pPr marL="457200" algn="l" defTabSz="914400" rtl="0" eaLnBrk="1" latinLnBrk="0" hangingPunct="1">
                        <a:defRPr sz="1800" kern="1200">
                          <a:solidFill>
                            <a:schemeClr val="dk1"/>
                          </a:solidFill>
                          <a:latin typeface="Arial"/>
                          <a:ea typeface="ＭＳ Ｐゴシック"/>
                          <a:cs typeface="ＭＳ Ｐゴシック"/>
                        </a:defRPr>
                      </a:lvl2pPr>
                      <a:lvl3pPr marL="914400" algn="l" defTabSz="914400" rtl="0" eaLnBrk="1" latinLnBrk="0" hangingPunct="1">
                        <a:defRPr sz="1800" kern="1200">
                          <a:solidFill>
                            <a:schemeClr val="dk1"/>
                          </a:solidFill>
                          <a:latin typeface="Arial"/>
                          <a:ea typeface="ＭＳ Ｐゴシック"/>
                          <a:cs typeface="ＭＳ Ｐゴシック"/>
                        </a:defRPr>
                      </a:lvl3pPr>
                      <a:lvl4pPr marL="1371600" algn="l" defTabSz="914400" rtl="0" eaLnBrk="1" latinLnBrk="0" hangingPunct="1">
                        <a:defRPr sz="1800" kern="1200">
                          <a:solidFill>
                            <a:schemeClr val="dk1"/>
                          </a:solidFill>
                          <a:latin typeface="Arial"/>
                          <a:ea typeface="ＭＳ Ｐゴシック"/>
                          <a:cs typeface="ＭＳ Ｐゴシック"/>
                        </a:defRPr>
                      </a:lvl4pPr>
                      <a:lvl5pPr marL="1828800" algn="l" defTabSz="914400" rtl="0" eaLnBrk="1" latinLnBrk="0" hangingPunct="1">
                        <a:defRPr sz="1800" kern="1200">
                          <a:solidFill>
                            <a:schemeClr val="dk1"/>
                          </a:solidFill>
                          <a:latin typeface="Arial"/>
                          <a:ea typeface="ＭＳ Ｐゴシック"/>
                          <a:cs typeface="ＭＳ Ｐゴシック"/>
                        </a:defRPr>
                      </a:lvl5pPr>
                      <a:lvl6pPr marL="2286000" algn="l" defTabSz="914400" rtl="0" eaLnBrk="1" latinLnBrk="0" hangingPunct="1">
                        <a:defRPr sz="1800" kern="1200">
                          <a:solidFill>
                            <a:schemeClr val="dk1"/>
                          </a:solidFill>
                          <a:latin typeface="Arial"/>
                          <a:ea typeface="ＭＳ Ｐゴシック"/>
                          <a:cs typeface="ＭＳ Ｐゴシック"/>
                        </a:defRPr>
                      </a:lvl6pPr>
                      <a:lvl7pPr marL="2743200" algn="l" defTabSz="914400" rtl="0" eaLnBrk="1" latinLnBrk="0" hangingPunct="1">
                        <a:defRPr sz="1800" kern="1200">
                          <a:solidFill>
                            <a:schemeClr val="dk1"/>
                          </a:solidFill>
                          <a:latin typeface="Arial"/>
                          <a:ea typeface="ＭＳ Ｐゴシック"/>
                          <a:cs typeface="ＭＳ Ｐゴシック"/>
                        </a:defRPr>
                      </a:lvl7pPr>
                      <a:lvl8pPr marL="3200400" algn="l" defTabSz="914400" rtl="0" eaLnBrk="1" latinLnBrk="0" hangingPunct="1">
                        <a:defRPr sz="1800" kern="1200">
                          <a:solidFill>
                            <a:schemeClr val="dk1"/>
                          </a:solidFill>
                          <a:latin typeface="Arial"/>
                          <a:ea typeface="ＭＳ Ｐゴシック"/>
                          <a:cs typeface="ＭＳ Ｐゴシック"/>
                        </a:defRPr>
                      </a:lvl8pPr>
                      <a:lvl9pPr marL="3657600" algn="l" defTabSz="914400" rtl="0" eaLnBrk="1" latinLnBrk="0" hangingPunct="1">
                        <a:defRPr sz="1800" kern="1200">
                          <a:solidFill>
                            <a:schemeClr val="dk1"/>
                          </a:solidFill>
                          <a:latin typeface="Arial"/>
                          <a:ea typeface="ＭＳ Ｐゴシック"/>
                          <a:cs typeface="ＭＳ Ｐゴシック"/>
                        </a:defRPr>
                      </a:lvl9pPr>
                    </a:lstStyle>
                    <a:p>
                      <a:r>
                        <a:rPr lang="nl-NL" sz="1000">
                          <a:latin typeface="+mn-lt"/>
                        </a:rPr>
                        <a:t>Datum was al doorgegeven maar</a:t>
                      </a:r>
                      <a:r>
                        <a:rPr lang="nl-NL" sz="1000" baseline="0">
                          <a:latin typeface="+mn-lt"/>
                        </a:rPr>
                        <a:t> de vragen zijn nog niet binnen.</a:t>
                      </a:r>
                      <a:endParaRPr lang="nl-NL" sz="1000">
                        <a:latin typeface="+mn-lt"/>
                      </a:endParaRPr>
                    </a:p>
                  </a:txBody>
                  <a:tcP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731504359"/>
                  </a:ext>
                </a:extLst>
              </a:tr>
              <a:tr h="436515">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l-NL" sz="1000" baseline="0">
                          <a:latin typeface="+mn-lt"/>
                        </a:rPr>
                        <a:t>Teamleiders gaan optimaal gebruikmaken van het SMT</a:t>
                      </a:r>
                    </a:p>
                    <a:p>
                      <a:pPr marL="0" indent="0">
                        <a:buFont typeface="Arial" panose="020B0604020202020204" pitchFamily="34" charset="0"/>
                        <a:buNone/>
                      </a:pPr>
                      <a:endParaRPr lang="nl-NL" sz="1000" baseline="0">
                        <a:latin typeface="+mn-lt"/>
                      </a:endParaRPr>
                    </a:p>
                  </a:txBody>
                  <a:tcPr>
                    <a:lnL>
                      <a:noFill/>
                    </a:lnL>
                    <a:lnR>
                      <a:noFill/>
                    </a:lnR>
                    <a:lnT>
                      <a:noFill/>
                    </a:lnT>
                    <a:lnB>
                      <a:noFill/>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endParaRPr lang="nl-NL" sz="1000">
                        <a:latin typeface="+mn-lt"/>
                      </a:endParaRPr>
                    </a:p>
                  </a:txBody>
                  <a:tcPr>
                    <a:lnL>
                      <a:noFill/>
                    </a:lnL>
                    <a:lnR>
                      <a:noFill/>
                    </a:lnR>
                    <a:lnT>
                      <a:noFill/>
                    </a:lnT>
                    <a:lnB>
                      <a:noFill/>
                    </a:lnB>
                    <a:lnTlToBr w="12700" cmpd="sng">
                      <a:noFill/>
                      <a:prstDash val="solid"/>
                    </a:lnTlToBr>
                    <a:lnBlToTr w="12700" cmpd="sng">
                      <a:noFill/>
                      <a:prstDash val="solid"/>
                    </a:lnBlToTr>
                    <a:solidFill>
                      <a:srgbClr val="FF0000"/>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r>
                        <a:rPr lang="nl-NL" sz="1000" dirty="0">
                          <a:latin typeface="+mn-lt"/>
                        </a:rPr>
                        <a:t>Teamleiders gebruiken SMT nog</a:t>
                      </a:r>
                      <a:r>
                        <a:rPr lang="nl-NL" sz="1000" baseline="0" dirty="0">
                          <a:latin typeface="+mn-lt"/>
                        </a:rPr>
                        <a:t> niet bij vragen en twijfels</a:t>
                      </a:r>
                      <a:endParaRPr lang="nl-NL" sz="1000" dirty="0">
                        <a:latin typeface="+mn-lt"/>
                      </a:endParaRPr>
                    </a:p>
                  </a:txBody>
                  <a:tcPr>
                    <a:lnL>
                      <a:noFill/>
                    </a:lnL>
                    <a:lnR>
                      <a:noFill/>
                    </a:lnR>
                    <a:lnT>
                      <a:noFill/>
                    </a:lnT>
                    <a:lnB>
                      <a:noFill/>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239455708"/>
                  </a:ext>
                </a:extLst>
              </a:tr>
            </a:tbl>
          </a:graphicData>
        </a:graphic>
      </p:graphicFrame>
    </p:spTree>
    <p:extLst>
      <p:ext uri="{BB962C8B-B14F-4D97-AF65-F5344CB8AC3E}">
        <p14:creationId xmlns:p14="http://schemas.microsoft.com/office/powerpoint/2010/main" val="40395541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EDBF8E7B-0327-1D40-862F-F0347992BCC2}"/>
              </a:ext>
            </a:extLst>
          </p:cNvPr>
          <p:cNvSpPr/>
          <p:nvPr/>
        </p:nvSpPr>
        <p:spPr>
          <a:xfrm>
            <a:off x="0" y="0"/>
            <a:ext cx="12192000" cy="6858000"/>
          </a:xfrm>
          <a:prstGeom prst="rect">
            <a:avLst/>
          </a:prstGeom>
          <a:solidFill>
            <a:srgbClr val="211E5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noAutofit/>
          </a:bodyPr>
          <a:lstStyle/>
          <a:p>
            <a:pPr algn="ctr"/>
            <a:endParaRPr lang="en-US"/>
          </a:p>
        </p:txBody>
      </p:sp>
      <p:grpSp>
        <p:nvGrpSpPr>
          <p:cNvPr id="19" name="Group 18">
            <a:extLst>
              <a:ext uri="{FF2B5EF4-FFF2-40B4-BE49-F238E27FC236}">
                <a16:creationId xmlns:a16="http://schemas.microsoft.com/office/drawing/2014/main" id="{8C8651E2-FD01-6F4B-9797-4071DB60E40A}"/>
              </a:ext>
            </a:extLst>
          </p:cNvPr>
          <p:cNvGrpSpPr/>
          <p:nvPr/>
        </p:nvGrpSpPr>
        <p:grpSpPr>
          <a:xfrm>
            <a:off x="1819686" y="556015"/>
            <a:ext cx="4141695" cy="2739211"/>
            <a:chOff x="1819686" y="556015"/>
            <a:chExt cx="4141695" cy="2739211"/>
          </a:xfrm>
        </p:grpSpPr>
        <p:sp>
          <p:nvSpPr>
            <p:cNvPr id="9" name="TextBox 8">
              <a:extLst>
                <a:ext uri="{FF2B5EF4-FFF2-40B4-BE49-F238E27FC236}">
                  <a16:creationId xmlns:a16="http://schemas.microsoft.com/office/drawing/2014/main" id="{46A830C5-53DF-3740-9026-5ECDD93E4120}"/>
                </a:ext>
              </a:extLst>
            </p:cNvPr>
            <p:cNvSpPr txBox="1"/>
            <p:nvPr/>
          </p:nvSpPr>
          <p:spPr>
            <a:xfrm>
              <a:off x="1819686" y="556015"/>
              <a:ext cx="4141695" cy="2739211"/>
            </a:xfrm>
            <a:prstGeom prst="rect">
              <a:avLst/>
            </a:prstGeom>
            <a:noFill/>
          </p:spPr>
          <p:txBody>
            <a:bodyPr wrap="square" lIns="0" tIns="0" rIns="0" bIns="0" rtlCol="0">
              <a:spAutoFit/>
            </a:bodyPr>
            <a:lstStyle/>
            <a:p>
              <a:r>
                <a:rPr lang="de" sz="2000" err="1">
                  <a:solidFill>
                    <a:schemeClr val="bg1"/>
                  </a:solidFill>
                  <a:latin typeface="Century Gothic" panose="020B0502020202020204" pitchFamily="34" charset="0"/>
                </a:rPr>
                <a:t>Fluwelen</a:t>
              </a:r>
              <a:r>
                <a:rPr lang="de" sz="2000">
                  <a:solidFill>
                    <a:schemeClr val="bg1"/>
                  </a:solidFill>
                  <a:latin typeface="Century Gothic" panose="020B0502020202020204" pitchFamily="34" charset="0"/>
                </a:rPr>
                <a:t> </a:t>
              </a:r>
              <a:r>
                <a:rPr lang="de" sz="2000" err="1">
                  <a:solidFill>
                    <a:schemeClr val="bg1"/>
                  </a:solidFill>
                  <a:latin typeface="Century Gothic" panose="020B0502020202020204" pitchFamily="34" charset="0"/>
                </a:rPr>
                <a:t>Burgwal</a:t>
              </a:r>
              <a:r>
                <a:rPr lang="de" sz="2000">
                  <a:solidFill>
                    <a:schemeClr val="bg1"/>
                  </a:solidFill>
                  <a:latin typeface="Century Gothic" panose="020B0502020202020204" pitchFamily="34" charset="0"/>
                </a:rPr>
                <a:t> 58</a:t>
              </a:r>
            </a:p>
            <a:p>
              <a:r>
                <a:rPr lang="de" sz="2000">
                  <a:solidFill>
                    <a:schemeClr val="bg1"/>
                  </a:solidFill>
                  <a:latin typeface="Century Gothic" panose="020B0502020202020204" pitchFamily="34" charset="0"/>
                </a:rPr>
                <a:t>Postbus 11560</a:t>
              </a:r>
            </a:p>
            <a:p>
              <a:r>
                <a:rPr lang="de" sz="2000">
                  <a:solidFill>
                    <a:schemeClr val="bg1"/>
                  </a:solidFill>
                  <a:latin typeface="Century Gothic" panose="020B0502020202020204" pitchFamily="34" charset="0"/>
                </a:rPr>
                <a:t>2502 AN Den Haag</a:t>
              </a:r>
            </a:p>
            <a:p>
              <a:endParaRPr lang="de" sz="2000">
                <a:solidFill>
                  <a:schemeClr val="bg1"/>
                </a:solidFill>
                <a:latin typeface="Century Gothic" panose="020B0502020202020204" pitchFamily="34" charset="0"/>
              </a:endParaRPr>
            </a:p>
            <a:p>
              <a:r>
                <a:rPr lang="de" sz="2000">
                  <a:solidFill>
                    <a:schemeClr val="bg1"/>
                  </a:solidFill>
                  <a:latin typeface="Century Gothic" panose="020B0502020202020204" pitchFamily="34" charset="0"/>
                </a:rPr>
                <a:t>070 763 00 30</a:t>
              </a:r>
            </a:p>
            <a:p>
              <a:endParaRPr lang="de" sz="2000">
                <a:solidFill>
                  <a:schemeClr val="bg1"/>
                </a:solidFill>
                <a:latin typeface="Century Gothic" panose="020B0502020202020204" pitchFamily="34" charset="0"/>
              </a:endParaRPr>
            </a:p>
            <a:p>
              <a:r>
                <a:rPr lang="de" sz="2000" err="1">
                  <a:solidFill>
                    <a:schemeClr val="bg1"/>
                  </a:solidFill>
                  <a:latin typeface="Century Gothic" panose="020B0502020202020204" pitchFamily="34" charset="0"/>
                </a:rPr>
                <a:t>secretariaat@aeno.nl</a:t>
              </a:r>
              <a:endParaRPr lang="de" sz="2000">
                <a:solidFill>
                  <a:schemeClr val="bg1"/>
                </a:solidFill>
                <a:latin typeface="Century Gothic" panose="020B0502020202020204" pitchFamily="34" charset="0"/>
              </a:endParaRPr>
            </a:p>
            <a:p>
              <a:r>
                <a:rPr lang="de" sz="2000" err="1">
                  <a:solidFill>
                    <a:schemeClr val="bg1"/>
                  </a:solidFill>
                  <a:latin typeface="Century Gothic" panose="020B0502020202020204" pitchFamily="34" charset="0"/>
                </a:rPr>
                <a:t>www.aeno.nl</a:t>
              </a:r>
              <a:endParaRPr lang="de" sz="2000">
                <a:solidFill>
                  <a:schemeClr val="bg1"/>
                </a:solidFill>
                <a:latin typeface="Century Gothic" panose="020B0502020202020204" pitchFamily="34" charset="0"/>
              </a:endParaRPr>
            </a:p>
            <a:p>
              <a:endParaRPr lang="en-US"/>
            </a:p>
          </p:txBody>
        </p:sp>
        <p:cxnSp>
          <p:nvCxnSpPr>
            <p:cNvPr id="16" name="Straight Connector 15">
              <a:extLst>
                <a:ext uri="{FF2B5EF4-FFF2-40B4-BE49-F238E27FC236}">
                  <a16:creationId xmlns:a16="http://schemas.microsoft.com/office/drawing/2014/main" id="{5A25815F-ED18-1B4E-8E52-25B5E23FB600}"/>
                </a:ext>
              </a:extLst>
            </p:cNvPr>
            <p:cNvCxnSpPr>
              <a:cxnSpLocks/>
            </p:cNvCxnSpPr>
            <p:nvPr/>
          </p:nvCxnSpPr>
          <p:spPr>
            <a:xfrm>
              <a:off x="1819686" y="3021447"/>
              <a:ext cx="1632054" cy="0"/>
            </a:xfrm>
            <a:prstGeom prst="line">
              <a:avLst/>
            </a:prstGeom>
            <a:ln w="12700">
              <a:solidFill>
                <a:srgbClr val="42F7AC"/>
              </a:solidFill>
            </a:ln>
          </p:spPr>
          <p:style>
            <a:lnRef idx="1">
              <a:schemeClr val="accent1"/>
            </a:lnRef>
            <a:fillRef idx="0">
              <a:schemeClr val="accent1"/>
            </a:fillRef>
            <a:effectRef idx="0">
              <a:schemeClr val="accent1"/>
            </a:effectRef>
            <a:fontRef idx="minor">
              <a:schemeClr val="tx1"/>
            </a:fontRef>
          </p:style>
        </p:cxnSp>
      </p:grpSp>
      <p:pic>
        <p:nvPicPr>
          <p:cNvPr id="15" name="Picture 14">
            <a:extLst>
              <a:ext uri="{FF2B5EF4-FFF2-40B4-BE49-F238E27FC236}">
                <a16:creationId xmlns:a16="http://schemas.microsoft.com/office/drawing/2014/main" id="{7361EBE2-D33D-A744-A213-D8290CA80B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6990" y="4530118"/>
            <a:ext cx="3160483" cy="1992153"/>
          </a:xfrm>
          <a:prstGeom prst="rect">
            <a:avLst/>
          </a:prstGeom>
        </p:spPr>
      </p:pic>
      <p:sp>
        <p:nvSpPr>
          <p:cNvPr id="2" name="Slide Number Placeholder 1">
            <a:extLst>
              <a:ext uri="{FF2B5EF4-FFF2-40B4-BE49-F238E27FC236}">
                <a16:creationId xmlns:a16="http://schemas.microsoft.com/office/drawing/2014/main" id="{227F94FB-72E9-2940-AE94-63AAD3ED3926}"/>
              </a:ext>
            </a:extLst>
          </p:cNvPr>
          <p:cNvSpPr>
            <a:spLocks noGrp="1"/>
          </p:cNvSpPr>
          <p:nvPr>
            <p:ph type="sldNum" sz="quarter" idx="12"/>
          </p:nvPr>
        </p:nvSpPr>
        <p:spPr/>
        <p:txBody>
          <a:bodyPr/>
          <a:lstStyle/>
          <a:p>
            <a:fld id="{D57F1E4F-1CFF-5643-939E-217C01CDF565}" type="slidenum">
              <a:rPr lang="en-US" smtClean="0"/>
              <a:pPr/>
              <a:t>27</a:t>
            </a:fld>
            <a:endParaRPr lang="en-US"/>
          </a:p>
        </p:txBody>
      </p:sp>
    </p:spTree>
    <p:extLst>
      <p:ext uri="{BB962C8B-B14F-4D97-AF65-F5344CB8AC3E}">
        <p14:creationId xmlns:p14="http://schemas.microsoft.com/office/powerpoint/2010/main" val="3155945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48C05E-C492-9D50-BD09-5344759C15FD}"/>
              </a:ext>
            </a:extLst>
          </p:cNvPr>
          <p:cNvSpPr>
            <a:spLocks noGrp="1"/>
          </p:cNvSpPr>
          <p:nvPr>
            <p:ph type="title"/>
          </p:nvPr>
        </p:nvSpPr>
        <p:spPr/>
        <p:txBody>
          <a:bodyPr/>
          <a:lstStyle/>
          <a:p>
            <a:r>
              <a:rPr lang="nl-NL" sz="3600" dirty="0"/>
              <a:t>Totaal verzuim per gemeentegrootte klasse</a:t>
            </a:r>
          </a:p>
        </p:txBody>
      </p:sp>
      <p:graphicFrame>
        <p:nvGraphicFramePr>
          <p:cNvPr id="5" name="Tijdelijke aanduiding voor inhoud 4">
            <a:extLst>
              <a:ext uri="{FF2B5EF4-FFF2-40B4-BE49-F238E27FC236}">
                <a16:creationId xmlns:a16="http://schemas.microsoft.com/office/drawing/2014/main" id="{FE2CCAA4-8510-534D-9C07-AD672AECB13C}"/>
              </a:ext>
            </a:extLst>
          </p:cNvPr>
          <p:cNvGraphicFramePr>
            <a:graphicFrameLocks noGrp="1"/>
          </p:cNvGraphicFramePr>
          <p:nvPr>
            <p:ph idx="1"/>
            <p:extLst>
              <p:ext uri="{D42A27DB-BD31-4B8C-83A1-F6EECF244321}">
                <p14:modId xmlns:p14="http://schemas.microsoft.com/office/powerpoint/2010/main" val="2213686881"/>
              </p:ext>
            </p:extLst>
          </p:nvPr>
        </p:nvGraphicFramePr>
        <p:xfrm>
          <a:off x="417049" y="2287352"/>
          <a:ext cx="10539378" cy="3010292"/>
        </p:xfrm>
        <a:graphic>
          <a:graphicData uri="http://schemas.openxmlformats.org/drawingml/2006/table">
            <a:tbl>
              <a:tblPr firstRow="1" firstCol="1" bandRow="1">
                <a:tableStyleId>{5C22544A-7EE6-4342-B048-85BDC9FD1C3A}</a:tableStyleId>
              </a:tblPr>
              <a:tblGrid>
                <a:gridCol w="811870">
                  <a:extLst>
                    <a:ext uri="{9D8B030D-6E8A-4147-A177-3AD203B41FA5}">
                      <a16:colId xmlns:a16="http://schemas.microsoft.com/office/drawing/2014/main" val="4012675782"/>
                    </a:ext>
                  </a:extLst>
                </a:gridCol>
                <a:gridCol w="3782122">
                  <a:extLst>
                    <a:ext uri="{9D8B030D-6E8A-4147-A177-3AD203B41FA5}">
                      <a16:colId xmlns:a16="http://schemas.microsoft.com/office/drawing/2014/main" val="1401630342"/>
                    </a:ext>
                  </a:extLst>
                </a:gridCol>
                <a:gridCol w="1729137">
                  <a:extLst>
                    <a:ext uri="{9D8B030D-6E8A-4147-A177-3AD203B41FA5}">
                      <a16:colId xmlns:a16="http://schemas.microsoft.com/office/drawing/2014/main" val="3022980793"/>
                    </a:ext>
                  </a:extLst>
                </a:gridCol>
                <a:gridCol w="2252764">
                  <a:extLst>
                    <a:ext uri="{9D8B030D-6E8A-4147-A177-3AD203B41FA5}">
                      <a16:colId xmlns:a16="http://schemas.microsoft.com/office/drawing/2014/main" val="2280099076"/>
                    </a:ext>
                  </a:extLst>
                </a:gridCol>
                <a:gridCol w="1963485">
                  <a:extLst>
                    <a:ext uri="{9D8B030D-6E8A-4147-A177-3AD203B41FA5}">
                      <a16:colId xmlns:a16="http://schemas.microsoft.com/office/drawing/2014/main" val="2059576041"/>
                    </a:ext>
                  </a:extLst>
                </a:gridCol>
              </a:tblGrid>
              <a:tr h="93441">
                <a:tc>
                  <a:txBody>
                    <a:bodyPr/>
                    <a:lstStyle/>
                    <a:p>
                      <a:pPr algn="l">
                        <a:lnSpc>
                          <a:spcPct val="150000"/>
                        </a:lnSpc>
                      </a:pPr>
                      <a:r>
                        <a:rPr lang="nl-NL" sz="1800">
                          <a:effectLst/>
                        </a:rPr>
                        <a:t>N</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l">
                        <a:lnSpc>
                          <a:spcPct val="150000"/>
                        </a:lnSpc>
                      </a:pPr>
                      <a:r>
                        <a:rPr lang="nl-NL" sz="1800">
                          <a:effectLst/>
                        </a:rPr>
                        <a:t> </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ctr">
                        <a:lnSpc>
                          <a:spcPct val="150000"/>
                        </a:lnSpc>
                      </a:pPr>
                      <a:r>
                        <a:rPr lang="nl-NL" sz="1800">
                          <a:effectLst/>
                        </a:rPr>
                        <a:t>2022</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ctr">
                        <a:lnSpc>
                          <a:spcPct val="150000"/>
                        </a:lnSpc>
                      </a:pPr>
                      <a:r>
                        <a:rPr lang="nl-NL" sz="1800">
                          <a:effectLst/>
                        </a:rPr>
                        <a:t>1e halfjaar 2022</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ctr">
                        <a:lnSpc>
                          <a:spcPct val="150000"/>
                        </a:lnSpc>
                      </a:pPr>
                      <a:r>
                        <a:rPr lang="nl-NL" sz="1800">
                          <a:effectLst/>
                        </a:rPr>
                        <a:t>1e halfjaar 2023</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extLst>
                  <a:ext uri="{0D108BD9-81ED-4DB2-BD59-A6C34878D82A}">
                    <a16:rowId xmlns:a16="http://schemas.microsoft.com/office/drawing/2014/main" val="2626309271"/>
                  </a:ext>
                </a:extLst>
              </a:tr>
              <a:tr h="0">
                <a:tc>
                  <a:txBody>
                    <a:bodyPr/>
                    <a:lstStyle/>
                    <a:p>
                      <a:pPr algn="l">
                        <a:lnSpc>
                          <a:spcPct val="150000"/>
                        </a:lnSpc>
                      </a:pPr>
                      <a:r>
                        <a:rPr lang="nl-NL" sz="1800">
                          <a:effectLst/>
                        </a:rPr>
                        <a:t>4 </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l">
                        <a:lnSpc>
                          <a:spcPct val="150000"/>
                        </a:lnSpc>
                      </a:pPr>
                      <a:r>
                        <a:rPr lang="nl-NL" sz="1800">
                          <a:effectLst/>
                        </a:rPr>
                        <a:t>G4</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ctr">
                        <a:lnSpc>
                          <a:spcPct val="150000"/>
                        </a:lnSpc>
                      </a:pPr>
                      <a:r>
                        <a:rPr lang="nl-NL" sz="1800">
                          <a:effectLst/>
                        </a:rPr>
                        <a:t>7,2%</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ctr">
                        <a:lnSpc>
                          <a:spcPct val="150000"/>
                        </a:lnSpc>
                      </a:pPr>
                      <a:r>
                        <a:rPr lang="nl-NL" sz="1800">
                          <a:effectLst/>
                        </a:rPr>
                        <a:t>7,3%</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ctr">
                        <a:lnSpc>
                          <a:spcPct val="150000"/>
                        </a:lnSpc>
                      </a:pPr>
                      <a:r>
                        <a:rPr lang="nl-NL" sz="1800">
                          <a:effectLst/>
                        </a:rPr>
                        <a:t>7,4%</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extLst>
                  <a:ext uri="{0D108BD9-81ED-4DB2-BD59-A6C34878D82A}">
                    <a16:rowId xmlns:a16="http://schemas.microsoft.com/office/drawing/2014/main" val="2985495939"/>
                  </a:ext>
                </a:extLst>
              </a:tr>
              <a:tr h="373111">
                <a:tc>
                  <a:txBody>
                    <a:bodyPr/>
                    <a:lstStyle/>
                    <a:p>
                      <a:pPr algn="l">
                        <a:lnSpc>
                          <a:spcPct val="150000"/>
                        </a:lnSpc>
                      </a:pPr>
                      <a:r>
                        <a:rPr lang="nl-NL" sz="1800">
                          <a:effectLst/>
                        </a:rPr>
                        <a:t>25 </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l">
                        <a:lnSpc>
                          <a:spcPct val="150000"/>
                        </a:lnSpc>
                      </a:pPr>
                      <a:r>
                        <a:rPr lang="nl-NL" sz="1800">
                          <a:effectLst/>
                        </a:rPr>
                        <a:t>&gt; 100.000 inwoners</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ctr">
                        <a:lnSpc>
                          <a:spcPct val="150000"/>
                        </a:lnSpc>
                      </a:pPr>
                      <a:r>
                        <a:rPr lang="nl-NL" sz="1800">
                          <a:effectLst/>
                        </a:rPr>
                        <a:t>6,4%</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ctr">
                        <a:lnSpc>
                          <a:spcPct val="150000"/>
                        </a:lnSpc>
                      </a:pPr>
                      <a:r>
                        <a:rPr lang="nl-NL" sz="1800">
                          <a:effectLst/>
                        </a:rPr>
                        <a:t>6,7%</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ctr">
                        <a:lnSpc>
                          <a:spcPct val="150000"/>
                        </a:lnSpc>
                      </a:pPr>
                      <a:r>
                        <a:rPr lang="nl-NL" sz="1800">
                          <a:effectLst/>
                        </a:rPr>
                        <a:t>6,3%</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extLst>
                  <a:ext uri="{0D108BD9-81ED-4DB2-BD59-A6C34878D82A}">
                    <a16:rowId xmlns:a16="http://schemas.microsoft.com/office/drawing/2014/main" val="2347417144"/>
                  </a:ext>
                </a:extLst>
              </a:tr>
              <a:tr h="373111">
                <a:tc>
                  <a:txBody>
                    <a:bodyPr/>
                    <a:lstStyle/>
                    <a:p>
                      <a:pPr algn="l">
                        <a:lnSpc>
                          <a:spcPct val="150000"/>
                        </a:lnSpc>
                      </a:pPr>
                      <a:r>
                        <a:rPr lang="nl-NL" sz="1800">
                          <a:effectLst/>
                        </a:rPr>
                        <a:t>50 </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l">
                        <a:lnSpc>
                          <a:spcPct val="150000"/>
                        </a:lnSpc>
                      </a:pPr>
                      <a:r>
                        <a:rPr lang="nl-NL" sz="1800">
                          <a:effectLst/>
                        </a:rPr>
                        <a:t>50.000 tot 100.000 inwoners</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ctr">
                        <a:lnSpc>
                          <a:spcPct val="150000"/>
                        </a:lnSpc>
                      </a:pPr>
                      <a:r>
                        <a:rPr lang="nl-NL" sz="1800">
                          <a:effectLst/>
                        </a:rPr>
                        <a:t>6,6%</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ctr">
                        <a:lnSpc>
                          <a:spcPct val="150000"/>
                        </a:lnSpc>
                      </a:pPr>
                      <a:r>
                        <a:rPr lang="nl-NL" sz="1800">
                          <a:effectLst/>
                        </a:rPr>
                        <a:t>6,8%</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ctr">
                        <a:lnSpc>
                          <a:spcPct val="150000"/>
                        </a:lnSpc>
                      </a:pPr>
                      <a:r>
                        <a:rPr lang="nl-NL" sz="1800">
                          <a:effectLst/>
                        </a:rPr>
                        <a:t>6,2%</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extLst>
                  <a:ext uri="{0D108BD9-81ED-4DB2-BD59-A6C34878D82A}">
                    <a16:rowId xmlns:a16="http://schemas.microsoft.com/office/drawing/2014/main" val="4229827137"/>
                  </a:ext>
                </a:extLst>
              </a:tr>
              <a:tr h="373111">
                <a:tc>
                  <a:txBody>
                    <a:bodyPr/>
                    <a:lstStyle/>
                    <a:p>
                      <a:pPr algn="l">
                        <a:lnSpc>
                          <a:spcPct val="150000"/>
                        </a:lnSpc>
                      </a:pPr>
                      <a:r>
                        <a:rPr lang="nl-NL" sz="1800">
                          <a:effectLst/>
                        </a:rPr>
                        <a:t>102 </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l">
                        <a:lnSpc>
                          <a:spcPct val="150000"/>
                        </a:lnSpc>
                      </a:pPr>
                      <a:r>
                        <a:rPr lang="nl-NL" sz="1800">
                          <a:effectLst/>
                        </a:rPr>
                        <a:t>20.000 tot 50.000 inwoners</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ctr">
                        <a:lnSpc>
                          <a:spcPct val="150000"/>
                        </a:lnSpc>
                      </a:pPr>
                      <a:r>
                        <a:rPr lang="nl-NL" sz="1800">
                          <a:effectLst/>
                        </a:rPr>
                        <a:t>6,5%</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ctr">
                        <a:lnSpc>
                          <a:spcPct val="150000"/>
                        </a:lnSpc>
                      </a:pPr>
                      <a:r>
                        <a:rPr lang="nl-NL" sz="1800">
                          <a:effectLst/>
                        </a:rPr>
                        <a:t>6,8%</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ctr">
                        <a:lnSpc>
                          <a:spcPct val="150000"/>
                        </a:lnSpc>
                      </a:pPr>
                      <a:r>
                        <a:rPr lang="nl-NL" sz="1800">
                          <a:effectLst/>
                        </a:rPr>
                        <a:t>6,4%</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extLst>
                  <a:ext uri="{0D108BD9-81ED-4DB2-BD59-A6C34878D82A}">
                    <a16:rowId xmlns:a16="http://schemas.microsoft.com/office/drawing/2014/main" val="1039710407"/>
                  </a:ext>
                </a:extLst>
              </a:tr>
              <a:tr h="373111">
                <a:tc>
                  <a:txBody>
                    <a:bodyPr/>
                    <a:lstStyle/>
                    <a:p>
                      <a:pPr algn="l">
                        <a:lnSpc>
                          <a:spcPct val="150000"/>
                        </a:lnSpc>
                      </a:pPr>
                      <a:r>
                        <a:rPr lang="nl-NL" sz="1800">
                          <a:effectLst/>
                        </a:rPr>
                        <a:t>20 </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l">
                        <a:lnSpc>
                          <a:spcPct val="150000"/>
                        </a:lnSpc>
                      </a:pPr>
                      <a:r>
                        <a:rPr lang="nl-NL" sz="1800">
                          <a:effectLst/>
                        </a:rPr>
                        <a:t>&lt; 20.000 inwoners</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ctr">
                        <a:lnSpc>
                          <a:spcPct val="150000"/>
                        </a:lnSpc>
                      </a:pPr>
                      <a:r>
                        <a:rPr lang="nl-NL" sz="1800">
                          <a:effectLst/>
                        </a:rPr>
                        <a:t>6,7%</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ctr">
                        <a:lnSpc>
                          <a:spcPct val="150000"/>
                        </a:lnSpc>
                      </a:pPr>
                      <a:r>
                        <a:rPr lang="nl-NL" sz="1800">
                          <a:effectLst/>
                        </a:rPr>
                        <a:t>5,9%</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ctr">
                        <a:lnSpc>
                          <a:spcPct val="150000"/>
                        </a:lnSpc>
                      </a:pPr>
                      <a:r>
                        <a:rPr lang="nl-NL" sz="1800">
                          <a:effectLst/>
                        </a:rPr>
                        <a:t>5,9%</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extLst>
                  <a:ext uri="{0D108BD9-81ED-4DB2-BD59-A6C34878D82A}">
                    <a16:rowId xmlns:a16="http://schemas.microsoft.com/office/drawing/2014/main" val="2274284691"/>
                  </a:ext>
                </a:extLst>
              </a:tr>
              <a:tr h="391767">
                <a:tc>
                  <a:txBody>
                    <a:bodyPr/>
                    <a:lstStyle/>
                    <a:p>
                      <a:pPr algn="l">
                        <a:lnSpc>
                          <a:spcPct val="150000"/>
                        </a:lnSpc>
                      </a:pP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ctr">
                        <a:lnSpc>
                          <a:spcPct val="150000"/>
                        </a:lnSpc>
                      </a:pP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ctr">
                        <a:lnSpc>
                          <a:spcPct val="150000"/>
                        </a:lnSpc>
                      </a:pP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ctr">
                        <a:lnSpc>
                          <a:spcPct val="150000"/>
                        </a:lnSpc>
                      </a:pP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ctr">
                        <a:lnSpc>
                          <a:spcPct val="150000"/>
                        </a:lnSpc>
                      </a:pP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extLst>
                  <a:ext uri="{0D108BD9-81ED-4DB2-BD59-A6C34878D82A}">
                    <a16:rowId xmlns:a16="http://schemas.microsoft.com/office/drawing/2014/main" val="203625295"/>
                  </a:ext>
                </a:extLst>
              </a:tr>
              <a:tr h="391767">
                <a:tc>
                  <a:txBody>
                    <a:bodyPr/>
                    <a:lstStyle/>
                    <a:p>
                      <a:pPr algn="l">
                        <a:lnSpc>
                          <a:spcPct val="150000"/>
                        </a:lnSpc>
                      </a:pPr>
                      <a:r>
                        <a:rPr lang="nl-NL" sz="1800">
                          <a:solidFill>
                            <a:schemeClr val="tx1"/>
                          </a:solidFill>
                          <a:effectLst/>
                        </a:rPr>
                        <a:t>201 </a:t>
                      </a:r>
                      <a:endParaRPr lang="nl-NL" sz="1800">
                        <a:solidFill>
                          <a:schemeClr val="tx1"/>
                        </a:solidFill>
                        <a:effectLst/>
                        <a:latin typeface="Inter"/>
                        <a:ea typeface="Calibri" panose="020F0502020204030204" pitchFamily="34" charset="0"/>
                        <a:cs typeface="Times New Roman" panose="02020603050405020304" pitchFamily="18" charset="0"/>
                      </a:endParaRPr>
                    </a:p>
                  </a:txBody>
                  <a:tcPr marL="43497" marR="43497" marT="0" marB="0" anchor="b">
                    <a:solidFill>
                      <a:schemeClr val="accent4">
                        <a:lumMod val="20000"/>
                        <a:lumOff val="80000"/>
                      </a:schemeClr>
                    </a:solidFill>
                  </a:tcPr>
                </a:tc>
                <a:tc>
                  <a:txBody>
                    <a:bodyPr/>
                    <a:lstStyle/>
                    <a:p>
                      <a:pPr algn="ctr">
                        <a:lnSpc>
                          <a:spcPct val="150000"/>
                        </a:lnSpc>
                      </a:pPr>
                      <a:r>
                        <a:rPr lang="nl-NL" sz="1800">
                          <a:effectLst/>
                        </a:rPr>
                        <a:t>Alle gemeenten</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solidFill>
                      <a:schemeClr val="accent4">
                        <a:lumMod val="20000"/>
                        <a:lumOff val="80000"/>
                      </a:schemeClr>
                    </a:solidFill>
                  </a:tcPr>
                </a:tc>
                <a:tc>
                  <a:txBody>
                    <a:bodyPr/>
                    <a:lstStyle/>
                    <a:p>
                      <a:pPr algn="ctr">
                        <a:lnSpc>
                          <a:spcPct val="150000"/>
                        </a:lnSpc>
                      </a:pPr>
                      <a:r>
                        <a:rPr lang="nl-NL" sz="1800">
                          <a:effectLst/>
                        </a:rPr>
                        <a:t>6,7%</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solidFill>
                      <a:schemeClr val="accent4">
                        <a:lumMod val="20000"/>
                        <a:lumOff val="80000"/>
                      </a:schemeClr>
                    </a:solidFill>
                  </a:tcPr>
                </a:tc>
                <a:tc>
                  <a:txBody>
                    <a:bodyPr/>
                    <a:lstStyle/>
                    <a:p>
                      <a:pPr algn="ctr">
                        <a:lnSpc>
                          <a:spcPct val="150000"/>
                        </a:lnSpc>
                      </a:pPr>
                      <a:r>
                        <a:rPr lang="nl-NL" sz="1800">
                          <a:effectLst/>
                        </a:rPr>
                        <a:t>6,7%</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solidFill>
                      <a:schemeClr val="accent4">
                        <a:lumMod val="20000"/>
                        <a:lumOff val="80000"/>
                      </a:schemeClr>
                    </a:solidFill>
                  </a:tcPr>
                </a:tc>
                <a:tc>
                  <a:txBody>
                    <a:bodyPr/>
                    <a:lstStyle/>
                    <a:p>
                      <a:pPr algn="ctr">
                        <a:lnSpc>
                          <a:spcPct val="150000"/>
                        </a:lnSpc>
                      </a:pPr>
                      <a:r>
                        <a:rPr lang="nl-NL" sz="1800">
                          <a:effectLst/>
                        </a:rPr>
                        <a:t>6,3%</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solidFill>
                      <a:schemeClr val="accent4">
                        <a:lumMod val="20000"/>
                        <a:lumOff val="80000"/>
                      </a:schemeClr>
                    </a:solidFill>
                  </a:tcPr>
                </a:tc>
                <a:extLst>
                  <a:ext uri="{0D108BD9-81ED-4DB2-BD59-A6C34878D82A}">
                    <a16:rowId xmlns:a16="http://schemas.microsoft.com/office/drawing/2014/main" val="850697554"/>
                  </a:ext>
                </a:extLst>
              </a:tr>
            </a:tbl>
          </a:graphicData>
        </a:graphic>
      </p:graphicFrame>
      <p:sp>
        <p:nvSpPr>
          <p:cNvPr id="4" name="Tijdelijke aanduiding voor dianummer 3">
            <a:extLst>
              <a:ext uri="{FF2B5EF4-FFF2-40B4-BE49-F238E27FC236}">
                <a16:creationId xmlns:a16="http://schemas.microsoft.com/office/drawing/2014/main" id="{DBFC4EEE-6A83-AB35-8C45-AE7055A64606}"/>
              </a:ext>
            </a:extLst>
          </p:cNvPr>
          <p:cNvSpPr>
            <a:spLocks noGrp="1"/>
          </p:cNvSpPr>
          <p:nvPr>
            <p:ph type="sldNum" sz="quarter" idx="12"/>
          </p:nvPr>
        </p:nvSpPr>
        <p:spPr/>
        <p:txBody>
          <a:bodyPr/>
          <a:lstStyle/>
          <a:p>
            <a:fld id="{D57F1E4F-1CFF-5643-939E-217C01CDF565}" type="slidenum">
              <a:rPr lang="en-US" smtClean="0"/>
              <a:pPr/>
              <a:t>3</a:t>
            </a:fld>
            <a:endParaRPr lang="en-US"/>
          </a:p>
        </p:txBody>
      </p:sp>
      <p:sp>
        <p:nvSpPr>
          <p:cNvPr id="8" name="Tijdelijke aanduiding voor inhoud 2">
            <a:extLst>
              <a:ext uri="{FF2B5EF4-FFF2-40B4-BE49-F238E27FC236}">
                <a16:creationId xmlns:a16="http://schemas.microsoft.com/office/drawing/2014/main" id="{438F41EE-98D9-D4EB-470D-93CFE440882B}"/>
              </a:ext>
            </a:extLst>
          </p:cNvPr>
          <p:cNvSpPr txBox="1">
            <a:spLocks/>
          </p:cNvSpPr>
          <p:nvPr/>
        </p:nvSpPr>
        <p:spPr>
          <a:xfrm>
            <a:off x="417049" y="1616829"/>
            <a:ext cx="10290242" cy="4351338"/>
          </a:xfrm>
          <a:prstGeom prst="rect">
            <a:avLst/>
          </a:prstGeom>
        </p:spPr>
        <p:txBody>
          <a:bodyPr vert="horz" lIns="0" tIns="0" rIns="0" bIns="0" rtlCol="0">
            <a:noAutofit/>
          </a:bodyPr>
          <a:lstStyle>
            <a:lvl1pPr marL="0" indent="0" algn="l" defTabSz="914400" rtl="0" eaLnBrk="1" latinLnBrk="0" hangingPunct="1">
              <a:lnSpc>
                <a:spcPct val="130000"/>
              </a:lnSpc>
              <a:spcBef>
                <a:spcPts val="500"/>
              </a:spcBef>
              <a:spcAft>
                <a:spcPts val="1000"/>
              </a:spcAft>
              <a:buFont typeface="Arial" panose="020B0604020202020204" pitchFamily="34" charset="0"/>
              <a:buNone/>
              <a:defRPr sz="2200" kern="1200" baseline="0">
                <a:solidFill>
                  <a:srgbClr val="211E5B"/>
                </a:solidFill>
                <a:latin typeface="Century Gothic" panose="020B0502020202020204" pitchFamily="34" charset="0"/>
                <a:ea typeface="+mn-ea"/>
                <a:cs typeface="+mn-cs"/>
              </a:defRPr>
            </a:lvl1pPr>
            <a:lvl2pPr marL="685800" indent="-228600" algn="l" defTabSz="914400" rtl="0" eaLnBrk="1" latinLnBrk="0" hangingPunct="1">
              <a:lnSpc>
                <a:spcPct val="130000"/>
              </a:lnSpc>
              <a:spcBef>
                <a:spcPts val="500"/>
              </a:spcBef>
              <a:spcAft>
                <a:spcPts val="1000"/>
              </a:spcAft>
              <a:buFont typeface="Arial" panose="020B0604020202020204" pitchFamily="34" charset="0"/>
              <a:buChar char="•"/>
              <a:defRPr sz="1800" kern="1200" baseline="0">
                <a:solidFill>
                  <a:srgbClr val="211E5B"/>
                </a:solidFill>
                <a:latin typeface="Century Gothic" panose="020B0502020202020204" pitchFamily="34" charset="0"/>
                <a:ea typeface="+mn-ea"/>
                <a:cs typeface="+mn-cs"/>
              </a:defRPr>
            </a:lvl2pPr>
            <a:lvl3pPr marL="1143000" indent="-228600" algn="l" defTabSz="914400" rtl="0" eaLnBrk="1" latinLnBrk="0" hangingPunct="1">
              <a:lnSpc>
                <a:spcPct val="130000"/>
              </a:lnSpc>
              <a:spcBef>
                <a:spcPct val="30000"/>
              </a:spcBef>
              <a:spcAft>
                <a:spcPts val="1000"/>
              </a:spcAft>
              <a:buFont typeface="Arial" panose="020B0604020202020204" pitchFamily="34" charset="0"/>
              <a:buChar char="•"/>
              <a:defRPr sz="1600" kern="1200" baseline="0">
                <a:solidFill>
                  <a:srgbClr val="211E5B"/>
                </a:solidFill>
                <a:latin typeface="Century Gothic" panose="020B0502020202020204" pitchFamily="34" charset="0"/>
                <a:ea typeface="+mn-ea"/>
                <a:cs typeface="+mn-cs"/>
              </a:defRPr>
            </a:lvl3pPr>
            <a:lvl4pPr marL="1600200" indent="-228600" algn="l" defTabSz="914400" rtl="0" eaLnBrk="1" latinLnBrk="0" hangingPunct="1">
              <a:lnSpc>
                <a:spcPct val="130000"/>
              </a:lnSpc>
              <a:spcBef>
                <a:spcPct val="30000"/>
              </a:spcBef>
              <a:spcAft>
                <a:spcPts val="1000"/>
              </a:spcAft>
              <a:buFont typeface="Arial" panose="020B0604020202020204" pitchFamily="34" charset="0"/>
              <a:buChar char="•"/>
              <a:defRPr sz="1400" kern="1200" baseline="0">
                <a:solidFill>
                  <a:srgbClr val="211E5B"/>
                </a:solidFill>
                <a:latin typeface="Century Gothic" panose="020B0502020202020204" pitchFamily="34" charset="0"/>
                <a:ea typeface="+mn-ea"/>
                <a:cs typeface="+mn-cs"/>
              </a:defRPr>
            </a:lvl4pPr>
            <a:lvl5pPr marL="2057400" indent="-228600" algn="l" defTabSz="914400" rtl="0" eaLnBrk="1" latinLnBrk="0" hangingPunct="1">
              <a:lnSpc>
                <a:spcPct val="130000"/>
              </a:lnSpc>
              <a:spcBef>
                <a:spcPct val="30000"/>
              </a:spcBef>
              <a:spcAft>
                <a:spcPts val="1000"/>
              </a:spcAft>
              <a:buFont typeface="Arial" panose="020B0604020202020204" pitchFamily="34" charset="0"/>
              <a:buChar char="•"/>
              <a:defRPr sz="1200" kern="1200" baseline="0">
                <a:solidFill>
                  <a:srgbClr val="211E5B"/>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r>
              <a:rPr lang="nl-NL" dirty="0"/>
              <a:t>Daling vindt plaats in de middelste gemeentegrootte klasse</a:t>
            </a:r>
            <a:endParaRPr lang="nl-NL"/>
          </a:p>
        </p:txBody>
      </p:sp>
    </p:spTree>
    <p:extLst>
      <p:ext uri="{BB962C8B-B14F-4D97-AF65-F5344CB8AC3E}">
        <p14:creationId xmlns:p14="http://schemas.microsoft.com/office/powerpoint/2010/main" val="971245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195479-921B-4337-7E5C-68A3E3831FE4}"/>
              </a:ext>
            </a:extLst>
          </p:cNvPr>
          <p:cNvSpPr>
            <a:spLocks noGrp="1"/>
          </p:cNvSpPr>
          <p:nvPr>
            <p:ph type="title"/>
          </p:nvPr>
        </p:nvSpPr>
        <p:spPr/>
        <p:txBody>
          <a:bodyPr/>
          <a:lstStyle/>
          <a:p>
            <a:r>
              <a:rPr lang="nl-NL"/>
              <a:t>Opbouw van verzuim</a:t>
            </a:r>
          </a:p>
        </p:txBody>
      </p:sp>
      <p:graphicFrame>
        <p:nvGraphicFramePr>
          <p:cNvPr id="5" name="Tijdelijke aanduiding voor inhoud 4">
            <a:extLst>
              <a:ext uri="{FF2B5EF4-FFF2-40B4-BE49-F238E27FC236}">
                <a16:creationId xmlns:a16="http://schemas.microsoft.com/office/drawing/2014/main" id="{37CE9CBD-FD29-192A-2FC5-B0191B9D3E03}"/>
              </a:ext>
            </a:extLst>
          </p:cNvPr>
          <p:cNvGraphicFramePr>
            <a:graphicFrameLocks noGrp="1"/>
          </p:cNvGraphicFramePr>
          <p:nvPr>
            <p:ph idx="1"/>
            <p:extLst>
              <p:ext uri="{D42A27DB-BD31-4B8C-83A1-F6EECF244321}">
                <p14:modId xmlns:p14="http://schemas.microsoft.com/office/powerpoint/2010/main" val="2863997425"/>
              </p:ext>
            </p:extLst>
          </p:nvPr>
        </p:nvGraphicFramePr>
        <p:xfrm>
          <a:off x="350014" y="2604664"/>
          <a:ext cx="10424312" cy="2228536"/>
        </p:xfrm>
        <a:graphic>
          <a:graphicData uri="http://schemas.openxmlformats.org/drawingml/2006/table">
            <a:tbl>
              <a:tblPr firstRow="1" firstCol="1" bandRow="1">
                <a:tableStyleId>{5C22544A-7EE6-4342-B048-85BDC9FD1C3A}</a:tableStyleId>
              </a:tblPr>
              <a:tblGrid>
                <a:gridCol w="4630379">
                  <a:extLst>
                    <a:ext uri="{9D8B030D-6E8A-4147-A177-3AD203B41FA5}">
                      <a16:colId xmlns:a16="http://schemas.microsoft.com/office/drawing/2014/main" val="1725512877"/>
                    </a:ext>
                  </a:extLst>
                </a:gridCol>
                <a:gridCol w="2943277">
                  <a:extLst>
                    <a:ext uri="{9D8B030D-6E8A-4147-A177-3AD203B41FA5}">
                      <a16:colId xmlns:a16="http://schemas.microsoft.com/office/drawing/2014/main" val="4224184489"/>
                    </a:ext>
                  </a:extLst>
                </a:gridCol>
                <a:gridCol w="2850656">
                  <a:extLst>
                    <a:ext uri="{9D8B030D-6E8A-4147-A177-3AD203B41FA5}">
                      <a16:colId xmlns:a16="http://schemas.microsoft.com/office/drawing/2014/main" val="1969733612"/>
                    </a:ext>
                  </a:extLst>
                </a:gridCol>
              </a:tblGrid>
              <a:tr h="93441">
                <a:tc>
                  <a:txBody>
                    <a:bodyPr/>
                    <a:lstStyle/>
                    <a:p>
                      <a:pPr algn="l">
                        <a:lnSpc>
                          <a:spcPct val="150000"/>
                        </a:lnSpc>
                      </a:pPr>
                      <a:endParaRPr lang="nl-NL" sz="1800" dirty="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ctr">
                        <a:lnSpc>
                          <a:spcPct val="150000"/>
                        </a:lnSpc>
                      </a:pPr>
                      <a:r>
                        <a:rPr lang="nl-NL" sz="1800" dirty="0">
                          <a:effectLst/>
                        </a:rPr>
                        <a:t>1e halfjaar 2022</a:t>
                      </a:r>
                      <a:endParaRPr lang="nl-NL" sz="1800" dirty="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ctr">
                        <a:lnSpc>
                          <a:spcPct val="150000"/>
                        </a:lnSpc>
                      </a:pPr>
                      <a:r>
                        <a:rPr lang="nl-NL" sz="1800" dirty="0">
                          <a:effectLst/>
                        </a:rPr>
                        <a:t>1e halfjaar 2023</a:t>
                      </a:r>
                      <a:endParaRPr lang="nl-NL" sz="1800" dirty="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extLst>
                  <a:ext uri="{0D108BD9-81ED-4DB2-BD59-A6C34878D82A}">
                    <a16:rowId xmlns:a16="http://schemas.microsoft.com/office/drawing/2014/main" val="1440877023"/>
                  </a:ext>
                </a:extLst>
              </a:tr>
              <a:tr h="0">
                <a:tc>
                  <a:txBody>
                    <a:bodyPr/>
                    <a:lstStyle/>
                    <a:p>
                      <a:pPr algn="l">
                        <a:lnSpc>
                          <a:spcPct val="150000"/>
                        </a:lnSpc>
                      </a:pPr>
                      <a:r>
                        <a:rPr lang="nl-NL" sz="1800" b="1" kern="1200" dirty="0">
                          <a:solidFill>
                            <a:schemeClr val="lt1"/>
                          </a:solidFill>
                          <a:effectLst/>
                          <a:latin typeface="+mn-lt"/>
                          <a:ea typeface="+mn-ea"/>
                          <a:cs typeface="+mn-cs"/>
                        </a:rPr>
                        <a:t>Kort (max 7 kalenderdagen)</a:t>
                      </a:r>
                    </a:p>
                  </a:txBody>
                  <a:tcPr marL="43497" marR="43497" marT="0" marB="0" anchor="b"/>
                </a:tc>
                <a:tc>
                  <a:txBody>
                    <a:bodyPr/>
                    <a:lstStyle/>
                    <a:p>
                      <a:pPr algn="ctr">
                        <a:lnSpc>
                          <a:spcPct val="150000"/>
                        </a:lnSpc>
                      </a:pPr>
                      <a:r>
                        <a:rPr lang="nl-NL" sz="1800" dirty="0">
                          <a:effectLst/>
                        </a:rPr>
                        <a:t>0,9%</a:t>
                      </a:r>
                      <a:endParaRPr lang="nl-NL" sz="1800" dirty="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ctr">
                        <a:lnSpc>
                          <a:spcPct val="150000"/>
                        </a:lnSpc>
                      </a:pPr>
                      <a:r>
                        <a:rPr lang="nl-NL" sz="1800" dirty="0">
                          <a:effectLst/>
                        </a:rPr>
                        <a:t>0,7%</a:t>
                      </a:r>
                      <a:endParaRPr lang="nl-NL" sz="1800" dirty="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extLst>
                  <a:ext uri="{0D108BD9-81ED-4DB2-BD59-A6C34878D82A}">
                    <a16:rowId xmlns:a16="http://schemas.microsoft.com/office/drawing/2014/main" val="330484501"/>
                  </a:ext>
                </a:extLst>
              </a:tr>
              <a:tr h="373111">
                <a:tc>
                  <a:txBody>
                    <a:bodyPr/>
                    <a:lstStyle/>
                    <a:p>
                      <a:pPr algn="l">
                        <a:lnSpc>
                          <a:spcPct val="150000"/>
                        </a:lnSpc>
                      </a:pPr>
                      <a:r>
                        <a:rPr lang="nl-NL" sz="1800" dirty="0">
                          <a:effectLst/>
                        </a:rPr>
                        <a:t>Middellang (8 </a:t>
                      </a:r>
                      <a:r>
                        <a:rPr lang="nl-NL" sz="1800" dirty="0" err="1">
                          <a:effectLst/>
                        </a:rPr>
                        <a:t>tm</a:t>
                      </a:r>
                      <a:r>
                        <a:rPr lang="nl-NL" sz="1800" dirty="0">
                          <a:effectLst/>
                        </a:rPr>
                        <a:t> 42 kalenderdagen)</a:t>
                      </a:r>
                      <a:endParaRPr lang="nl-NL" sz="1800" dirty="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ctr">
                        <a:lnSpc>
                          <a:spcPct val="150000"/>
                        </a:lnSpc>
                      </a:pPr>
                      <a:r>
                        <a:rPr lang="nl-NL" sz="1800" dirty="0">
                          <a:effectLst/>
                        </a:rPr>
                        <a:t>1,0%</a:t>
                      </a:r>
                      <a:endParaRPr lang="nl-NL" sz="1800" dirty="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ctr">
                        <a:lnSpc>
                          <a:spcPct val="150000"/>
                        </a:lnSpc>
                      </a:pPr>
                      <a:r>
                        <a:rPr lang="nl-NL" sz="1800" dirty="0">
                          <a:effectLst/>
                        </a:rPr>
                        <a:t>0,8%</a:t>
                      </a:r>
                      <a:endParaRPr lang="nl-NL" sz="1800" dirty="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extLst>
                  <a:ext uri="{0D108BD9-81ED-4DB2-BD59-A6C34878D82A}">
                    <a16:rowId xmlns:a16="http://schemas.microsoft.com/office/drawing/2014/main" val="1964675506"/>
                  </a:ext>
                </a:extLst>
              </a:tr>
              <a:tr h="373111">
                <a:tc>
                  <a:txBody>
                    <a:bodyPr/>
                    <a:lstStyle/>
                    <a:p>
                      <a:pPr algn="l">
                        <a:lnSpc>
                          <a:spcPct val="150000"/>
                        </a:lnSpc>
                      </a:pPr>
                      <a:r>
                        <a:rPr lang="nl-NL" sz="1800" dirty="0">
                          <a:effectLst/>
                        </a:rPr>
                        <a:t>Lang  </a:t>
                      </a:r>
                      <a:r>
                        <a:rPr lang="nl-NL" sz="1800" b="1" kern="1200" dirty="0">
                          <a:solidFill>
                            <a:schemeClr val="lt1"/>
                          </a:solidFill>
                          <a:effectLst/>
                          <a:latin typeface="+mn-lt"/>
                          <a:ea typeface="+mn-ea"/>
                          <a:cs typeface="+mn-cs"/>
                        </a:rPr>
                        <a:t>(43 tot en met 365 dagen)</a:t>
                      </a:r>
                      <a:endParaRPr lang="nl-NL" sz="1800" dirty="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ctr">
                        <a:lnSpc>
                          <a:spcPct val="150000"/>
                        </a:lnSpc>
                      </a:pPr>
                      <a:r>
                        <a:rPr lang="nl-NL" sz="1800" dirty="0">
                          <a:effectLst/>
                        </a:rPr>
                        <a:t>3,5%</a:t>
                      </a:r>
                      <a:endParaRPr lang="nl-NL" sz="1800" dirty="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ctr">
                        <a:lnSpc>
                          <a:spcPct val="150000"/>
                        </a:lnSpc>
                      </a:pPr>
                      <a:r>
                        <a:rPr lang="nl-NL" sz="1800" dirty="0">
                          <a:effectLst/>
                        </a:rPr>
                        <a:t>3,6%</a:t>
                      </a:r>
                      <a:endParaRPr lang="nl-NL" sz="1800" dirty="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extLst>
                  <a:ext uri="{0D108BD9-81ED-4DB2-BD59-A6C34878D82A}">
                    <a16:rowId xmlns:a16="http://schemas.microsoft.com/office/drawing/2014/main" val="2061735785"/>
                  </a:ext>
                </a:extLst>
              </a:tr>
              <a:tr h="373111">
                <a:tc>
                  <a:txBody>
                    <a:bodyPr/>
                    <a:lstStyle/>
                    <a:p>
                      <a:pPr algn="l">
                        <a:lnSpc>
                          <a:spcPct val="150000"/>
                        </a:lnSpc>
                      </a:pPr>
                      <a:r>
                        <a:rPr lang="nl-NL" sz="1800" dirty="0">
                          <a:effectLst/>
                        </a:rPr>
                        <a:t>Extra lang (meer dan een jaar)</a:t>
                      </a:r>
                      <a:endParaRPr lang="nl-NL" sz="1800" dirty="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ctr">
                        <a:lnSpc>
                          <a:spcPct val="150000"/>
                        </a:lnSpc>
                      </a:pPr>
                      <a:r>
                        <a:rPr lang="nl-NL" sz="1800" dirty="0">
                          <a:effectLst/>
                        </a:rPr>
                        <a:t>1,3%</a:t>
                      </a:r>
                      <a:endParaRPr lang="nl-NL" sz="1800" dirty="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ctr">
                        <a:lnSpc>
                          <a:spcPct val="150000"/>
                        </a:lnSpc>
                      </a:pPr>
                      <a:r>
                        <a:rPr lang="nl-NL" sz="1800" dirty="0">
                          <a:effectLst/>
                        </a:rPr>
                        <a:t>1,2%</a:t>
                      </a:r>
                      <a:endParaRPr lang="nl-NL" sz="1800" dirty="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extLst>
                  <a:ext uri="{0D108BD9-81ED-4DB2-BD59-A6C34878D82A}">
                    <a16:rowId xmlns:a16="http://schemas.microsoft.com/office/drawing/2014/main" val="519750006"/>
                  </a:ext>
                </a:extLst>
              </a:tr>
              <a:tr h="373111">
                <a:tc>
                  <a:txBody>
                    <a:bodyPr/>
                    <a:lstStyle/>
                    <a:p>
                      <a:pPr algn="l">
                        <a:lnSpc>
                          <a:spcPct val="150000"/>
                        </a:lnSpc>
                      </a:pPr>
                      <a:endParaRPr lang="nl-NL" sz="1800" dirty="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ctr">
                        <a:lnSpc>
                          <a:spcPct val="150000"/>
                        </a:lnSpc>
                      </a:pPr>
                      <a:endParaRPr lang="nl-NL" sz="1800" dirty="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ctr">
                        <a:lnSpc>
                          <a:spcPct val="150000"/>
                        </a:lnSpc>
                      </a:pPr>
                      <a:endParaRPr lang="nl-NL" sz="1800" dirty="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extLst>
                  <a:ext uri="{0D108BD9-81ED-4DB2-BD59-A6C34878D82A}">
                    <a16:rowId xmlns:a16="http://schemas.microsoft.com/office/drawing/2014/main" val="3997858181"/>
                  </a:ext>
                </a:extLst>
              </a:tr>
            </a:tbl>
          </a:graphicData>
        </a:graphic>
      </p:graphicFrame>
      <p:sp>
        <p:nvSpPr>
          <p:cNvPr id="4" name="Tijdelijke aanduiding voor dianummer 3">
            <a:extLst>
              <a:ext uri="{FF2B5EF4-FFF2-40B4-BE49-F238E27FC236}">
                <a16:creationId xmlns:a16="http://schemas.microsoft.com/office/drawing/2014/main" id="{63C1E90F-4A2D-D5A2-DB20-6D464839632E}"/>
              </a:ext>
            </a:extLst>
          </p:cNvPr>
          <p:cNvSpPr>
            <a:spLocks noGrp="1"/>
          </p:cNvSpPr>
          <p:nvPr>
            <p:ph type="sldNum" sz="quarter" idx="12"/>
          </p:nvPr>
        </p:nvSpPr>
        <p:spPr/>
        <p:txBody>
          <a:bodyPr/>
          <a:lstStyle/>
          <a:p>
            <a:fld id="{D57F1E4F-1CFF-5643-939E-217C01CDF565}" type="slidenum">
              <a:rPr lang="en-US" smtClean="0"/>
              <a:pPr/>
              <a:t>4</a:t>
            </a:fld>
            <a:endParaRPr lang="en-US"/>
          </a:p>
        </p:txBody>
      </p:sp>
      <p:sp>
        <p:nvSpPr>
          <p:cNvPr id="6" name="Tijdelijke aanduiding voor inhoud 2">
            <a:extLst>
              <a:ext uri="{FF2B5EF4-FFF2-40B4-BE49-F238E27FC236}">
                <a16:creationId xmlns:a16="http://schemas.microsoft.com/office/drawing/2014/main" id="{5F08BC9C-A9E3-CF07-EC50-76B05979ED2D}"/>
              </a:ext>
            </a:extLst>
          </p:cNvPr>
          <p:cNvSpPr txBox="1">
            <a:spLocks/>
          </p:cNvSpPr>
          <p:nvPr/>
        </p:nvSpPr>
        <p:spPr>
          <a:xfrm>
            <a:off x="417049" y="1616829"/>
            <a:ext cx="10290242" cy="4351338"/>
          </a:xfrm>
          <a:prstGeom prst="rect">
            <a:avLst/>
          </a:prstGeom>
        </p:spPr>
        <p:txBody>
          <a:bodyPr vert="horz" lIns="0" tIns="0" rIns="0" bIns="0" rtlCol="0">
            <a:noAutofit/>
          </a:bodyPr>
          <a:lstStyle>
            <a:lvl1pPr marL="0" indent="0" algn="l" defTabSz="914400" rtl="0" eaLnBrk="1" latinLnBrk="0" hangingPunct="1">
              <a:lnSpc>
                <a:spcPct val="130000"/>
              </a:lnSpc>
              <a:spcBef>
                <a:spcPts val="500"/>
              </a:spcBef>
              <a:spcAft>
                <a:spcPts val="1000"/>
              </a:spcAft>
              <a:buFont typeface="Arial" panose="020B0604020202020204" pitchFamily="34" charset="0"/>
              <a:buNone/>
              <a:defRPr sz="2200" kern="1200" baseline="0">
                <a:solidFill>
                  <a:srgbClr val="211E5B"/>
                </a:solidFill>
                <a:latin typeface="Century Gothic" panose="020B0502020202020204" pitchFamily="34" charset="0"/>
                <a:ea typeface="+mn-ea"/>
                <a:cs typeface="+mn-cs"/>
              </a:defRPr>
            </a:lvl1pPr>
            <a:lvl2pPr marL="685800" indent="-228600" algn="l" defTabSz="914400" rtl="0" eaLnBrk="1" latinLnBrk="0" hangingPunct="1">
              <a:lnSpc>
                <a:spcPct val="130000"/>
              </a:lnSpc>
              <a:spcBef>
                <a:spcPts val="500"/>
              </a:spcBef>
              <a:spcAft>
                <a:spcPts val="1000"/>
              </a:spcAft>
              <a:buFont typeface="Arial" panose="020B0604020202020204" pitchFamily="34" charset="0"/>
              <a:buChar char="•"/>
              <a:defRPr sz="1800" kern="1200" baseline="0">
                <a:solidFill>
                  <a:srgbClr val="211E5B"/>
                </a:solidFill>
                <a:latin typeface="Century Gothic" panose="020B0502020202020204" pitchFamily="34" charset="0"/>
                <a:ea typeface="+mn-ea"/>
                <a:cs typeface="+mn-cs"/>
              </a:defRPr>
            </a:lvl2pPr>
            <a:lvl3pPr marL="1143000" indent="-228600" algn="l" defTabSz="914400" rtl="0" eaLnBrk="1" latinLnBrk="0" hangingPunct="1">
              <a:lnSpc>
                <a:spcPct val="130000"/>
              </a:lnSpc>
              <a:spcBef>
                <a:spcPct val="30000"/>
              </a:spcBef>
              <a:spcAft>
                <a:spcPts val="1000"/>
              </a:spcAft>
              <a:buFont typeface="Arial" panose="020B0604020202020204" pitchFamily="34" charset="0"/>
              <a:buChar char="•"/>
              <a:defRPr sz="1600" kern="1200" baseline="0">
                <a:solidFill>
                  <a:srgbClr val="211E5B"/>
                </a:solidFill>
                <a:latin typeface="Century Gothic" panose="020B0502020202020204" pitchFamily="34" charset="0"/>
                <a:ea typeface="+mn-ea"/>
                <a:cs typeface="+mn-cs"/>
              </a:defRPr>
            </a:lvl3pPr>
            <a:lvl4pPr marL="1600200" indent="-228600" algn="l" defTabSz="914400" rtl="0" eaLnBrk="1" latinLnBrk="0" hangingPunct="1">
              <a:lnSpc>
                <a:spcPct val="130000"/>
              </a:lnSpc>
              <a:spcBef>
                <a:spcPct val="30000"/>
              </a:spcBef>
              <a:spcAft>
                <a:spcPts val="1000"/>
              </a:spcAft>
              <a:buFont typeface="Arial" panose="020B0604020202020204" pitchFamily="34" charset="0"/>
              <a:buChar char="•"/>
              <a:defRPr sz="1400" kern="1200" baseline="0">
                <a:solidFill>
                  <a:srgbClr val="211E5B"/>
                </a:solidFill>
                <a:latin typeface="Century Gothic" panose="020B0502020202020204" pitchFamily="34" charset="0"/>
                <a:ea typeface="+mn-ea"/>
                <a:cs typeface="+mn-cs"/>
              </a:defRPr>
            </a:lvl4pPr>
            <a:lvl5pPr marL="2057400" indent="-228600" algn="l" defTabSz="914400" rtl="0" eaLnBrk="1" latinLnBrk="0" hangingPunct="1">
              <a:lnSpc>
                <a:spcPct val="130000"/>
              </a:lnSpc>
              <a:spcBef>
                <a:spcPct val="30000"/>
              </a:spcBef>
              <a:spcAft>
                <a:spcPts val="1000"/>
              </a:spcAft>
              <a:buFont typeface="Arial" panose="020B0604020202020204" pitchFamily="34" charset="0"/>
              <a:buChar char="•"/>
              <a:defRPr sz="1200" kern="1200" baseline="0">
                <a:solidFill>
                  <a:srgbClr val="211E5B"/>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r>
              <a:rPr lang="nl-NL" dirty="0"/>
              <a:t>Stijging van het lang verzuim komt door de stijging van 3,6% in het eerste halfjaar van 2022 naar 4,4% in het eerste halfjaar van 2023 in de G4.  </a:t>
            </a:r>
          </a:p>
        </p:txBody>
      </p:sp>
    </p:spTree>
    <p:extLst>
      <p:ext uri="{BB962C8B-B14F-4D97-AF65-F5344CB8AC3E}">
        <p14:creationId xmlns:p14="http://schemas.microsoft.com/office/powerpoint/2010/main" val="2416296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9F54BC-E510-64EE-5F00-8580AD18D9FD}"/>
              </a:ext>
            </a:extLst>
          </p:cNvPr>
          <p:cNvSpPr>
            <a:spLocks noGrp="1"/>
          </p:cNvSpPr>
          <p:nvPr>
            <p:ph type="title"/>
          </p:nvPr>
        </p:nvSpPr>
        <p:spPr/>
        <p:txBody>
          <a:bodyPr/>
          <a:lstStyle/>
          <a:p>
            <a:r>
              <a:rPr lang="nl-NL"/>
              <a:t>Oorzaken van verzuim</a:t>
            </a:r>
          </a:p>
        </p:txBody>
      </p:sp>
      <p:graphicFrame>
        <p:nvGraphicFramePr>
          <p:cNvPr id="5" name="Tijdelijke aanduiding voor inhoud 4">
            <a:extLst>
              <a:ext uri="{FF2B5EF4-FFF2-40B4-BE49-F238E27FC236}">
                <a16:creationId xmlns:a16="http://schemas.microsoft.com/office/drawing/2014/main" id="{6DFEB64C-220A-849E-9F99-10B13B4E3B20}"/>
              </a:ext>
            </a:extLst>
          </p:cNvPr>
          <p:cNvGraphicFramePr>
            <a:graphicFrameLocks noGrp="1"/>
          </p:cNvGraphicFramePr>
          <p:nvPr>
            <p:ph idx="1"/>
            <p:extLst>
              <p:ext uri="{D42A27DB-BD31-4B8C-83A1-F6EECF244321}">
                <p14:modId xmlns:p14="http://schemas.microsoft.com/office/powerpoint/2010/main" val="968535188"/>
              </p:ext>
            </p:extLst>
          </p:nvPr>
        </p:nvGraphicFramePr>
        <p:xfrm>
          <a:off x="417048" y="2266816"/>
          <a:ext cx="10582912" cy="2211832"/>
        </p:xfrm>
        <a:graphic>
          <a:graphicData uri="http://schemas.openxmlformats.org/drawingml/2006/table">
            <a:tbl>
              <a:tblPr firstRow="1" firstCol="1" bandRow="1">
                <a:tableStyleId>{5C22544A-7EE6-4342-B048-85BDC9FD1C3A}</a:tableStyleId>
              </a:tblPr>
              <a:tblGrid>
                <a:gridCol w="6637550">
                  <a:extLst>
                    <a:ext uri="{9D8B030D-6E8A-4147-A177-3AD203B41FA5}">
                      <a16:colId xmlns:a16="http://schemas.microsoft.com/office/drawing/2014/main" val="1871754150"/>
                    </a:ext>
                  </a:extLst>
                </a:gridCol>
                <a:gridCol w="1972681">
                  <a:extLst>
                    <a:ext uri="{9D8B030D-6E8A-4147-A177-3AD203B41FA5}">
                      <a16:colId xmlns:a16="http://schemas.microsoft.com/office/drawing/2014/main" val="4236371758"/>
                    </a:ext>
                  </a:extLst>
                </a:gridCol>
                <a:gridCol w="1972681">
                  <a:extLst>
                    <a:ext uri="{9D8B030D-6E8A-4147-A177-3AD203B41FA5}">
                      <a16:colId xmlns:a16="http://schemas.microsoft.com/office/drawing/2014/main" val="3063032987"/>
                    </a:ext>
                  </a:extLst>
                </a:gridCol>
              </a:tblGrid>
              <a:tr h="267050">
                <a:tc>
                  <a:txBody>
                    <a:bodyPr/>
                    <a:lstStyle/>
                    <a:p>
                      <a:pPr>
                        <a:lnSpc>
                          <a:spcPct val="150000"/>
                        </a:lnSpc>
                      </a:pPr>
                      <a:r>
                        <a:rPr lang="nl-NL" sz="1800">
                          <a:effectLst/>
                        </a:rPr>
                        <a:t> </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50000"/>
                        </a:lnSpc>
                      </a:pPr>
                      <a:r>
                        <a:rPr lang="nl-NL" sz="1800" b="1" kern="1200">
                          <a:solidFill>
                            <a:schemeClr val="lt1"/>
                          </a:solidFill>
                          <a:effectLst/>
                          <a:latin typeface="+mn-lt"/>
                          <a:ea typeface="+mn-ea"/>
                          <a:cs typeface="+mn-cs"/>
                        </a:rPr>
                        <a:t>2022</a:t>
                      </a:r>
                    </a:p>
                  </a:txBody>
                  <a:tcPr marL="44450" marR="44450" marT="0" marB="0" anchor="b"/>
                </a:tc>
                <a:tc>
                  <a:txBody>
                    <a:bodyPr/>
                    <a:lstStyle/>
                    <a:p>
                      <a:pPr algn="r">
                        <a:lnSpc>
                          <a:spcPct val="150000"/>
                        </a:lnSpc>
                      </a:pPr>
                      <a:r>
                        <a:rPr lang="nl-NL" sz="1800" dirty="0">
                          <a:effectLst/>
                        </a:rPr>
                        <a:t>1e halfjaar 2023</a:t>
                      </a:r>
                      <a:endParaRPr lang="nl-NL" sz="1800" dirty="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3661642584"/>
                  </a:ext>
                </a:extLst>
              </a:tr>
              <a:tr h="277118">
                <a:tc>
                  <a:txBody>
                    <a:bodyPr/>
                    <a:lstStyle/>
                    <a:p>
                      <a:pPr>
                        <a:lnSpc>
                          <a:spcPct val="150000"/>
                        </a:lnSpc>
                      </a:pPr>
                      <a:r>
                        <a:rPr lang="nl-NL" sz="1800">
                          <a:effectLst/>
                        </a:rPr>
                        <a:t>Werkdruk en stress</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50000"/>
                        </a:lnSpc>
                      </a:pPr>
                      <a:r>
                        <a:rPr lang="nl-NL" sz="1800">
                          <a:solidFill>
                            <a:srgbClr val="142228"/>
                          </a:solidFill>
                          <a:effectLst/>
                          <a:latin typeface="Inter"/>
                          <a:ea typeface="Calibri" panose="020F0502020204030204" pitchFamily="34" charset="0"/>
                          <a:cs typeface="Times New Roman" panose="02020603050405020304" pitchFamily="18" charset="0"/>
                        </a:rPr>
                        <a:t>63%</a:t>
                      </a:r>
                    </a:p>
                  </a:txBody>
                  <a:tcPr marL="44450" marR="44450" marT="0" marB="0" anchor="b"/>
                </a:tc>
                <a:tc>
                  <a:txBody>
                    <a:bodyPr/>
                    <a:lstStyle/>
                    <a:p>
                      <a:pPr algn="r">
                        <a:lnSpc>
                          <a:spcPct val="150000"/>
                        </a:lnSpc>
                      </a:pPr>
                      <a:r>
                        <a:rPr lang="nl-NL" sz="1800">
                          <a:effectLst/>
                        </a:rPr>
                        <a:t>61%</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3609449103"/>
                  </a:ext>
                </a:extLst>
              </a:tr>
              <a:tr h="277118">
                <a:tc>
                  <a:txBody>
                    <a:bodyPr/>
                    <a:lstStyle/>
                    <a:p>
                      <a:pPr>
                        <a:lnSpc>
                          <a:spcPct val="150000"/>
                        </a:lnSpc>
                      </a:pPr>
                      <a:r>
                        <a:rPr lang="nl-NL" sz="1800">
                          <a:effectLst/>
                        </a:rPr>
                        <a:t>Fysieke en fysiologische aandoeningen</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50000"/>
                        </a:lnSpc>
                      </a:pPr>
                      <a:r>
                        <a:rPr lang="nl-NL" sz="1800">
                          <a:solidFill>
                            <a:srgbClr val="142228"/>
                          </a:solidFill>
                          <a:effectLst/>
                          <a:latin typeface="Inter"/>
                          <a:ea typeface="Calibri" panose="020F0502020204030204" pitchFamily="34" charset="0"/>
                          <a:cs typeface="Times New Roman" panose="02020603050405020304" pitchFamily="18" charset="0"/>
                        </a:rPr>
                        <a:t>63%</a:t>
                      </a:r>
                    </a:p>
                  </a:txBody>
                  <a:tcPr marL="44450" marR="44450" marT="0" marB="0" anchor="b"/>
                </a:tc>
                <a:tc>
                  <a:txBody>
                    <a:bodyPr/>
                    <a:lstStyle/>
                    <a:p>
                      <a:pPr algn="r">
                        <a:lnSpc>
                          <a:spcPct val="150000"/>
                        </a:lnSpc>
                      </a:pPr>
                      <a:r>
                        <a:rPr lang="nl-NL" sz="1800">
                          <a:effectLst/>
                        </a:rPr>
                        <a:t>58%</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2427972497"/>
                  </a:ext>
                </a:extLst>
              </a:tr>
              <a:tr h="277118">
                <a:tc>
                  <a:txBody>
                    <a:bodyPr/>
                    <a:lstStyle/>
                    <a:p>
                      <a:pPr>
                        <a:lnSpc>
                          <a:spcPct val="150000"/>
                        </a:lnSpc>
                      </a:pPr>
                      <a:r>
                        <a:rPr lang="nl-NL" sz="1800">
                          <a:effectLst/>
                        </a:rPr>
                        <a:t>Privé omstandigheden</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50000"/>
                        </a:lnSpc>
                      </a:pPr>
                      <a:r>
                        <a:rPr lang="nl-NL" sz="1800">
                          <a:solidFill>
                            <a:srgbClr val="142228"/>
                          </a:solidFill>
                          <a:effectLst/>
                          <a:latin typeface="Inter"/>
                          <a:ea typeface="Calibri" panose="020F0502020204030204" pitchFamily="34" charset="0"/>
                          <a:cs typeface="Times New Roman" panose="02020603050405020304" pitchFamily="18" charset="0"/>
                        </a:rPr>
                        <a:t>41%</a:t>
                      </a:r>
                    </a:p>
                  </a:txBody>
                  <a:tcPr marL="44450" marR="44450" marT="0" marB="0" anchor="b"/>
                </a:tc>
                <a:tc>
                  <a:txBody>
                    <a:bodyPr/>
                    <a:lstStyle/>
                    <a:p>
                      <a:pPr algn="r">
                        <a:lnSpc>
                          <a:spcPct val="150000"/>
                        </a:lnSpc>
                      </a:pPr>
                      <a:r>
                        <a:rPr lang="nl-NL" sz="1800" dirty="0">
                          <a:effectLst/>
                        </a:rPr>
                        <a:t>48%</a:t>
                      </a:r>
                      <a:endParaRPr lang="nl-NL" sz="1800" dirty="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1438910656"/>
                  </a:ext>
                </a:extLst>
              </a:tr>
              <a:tr h="277118">
                <a:tc>
                  <a:txBody>
                    <a:bodyPr/>
                    <a:lstStyle/>
                    <a:p>
                      <a:pPr>
                        <a:lnSpc>
                          <a:spcPct val="150000"/>
                        </a:lnSpc>
                      </a:pPr>
                      <a:r>
                        <a:rPr lang="nl-NL" sz="1800">
                          <a:effectLst/>
                        </a:rPr>
                        <a:t>Andere psychische klachten</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50000"/>
                        </a:lnSpc>
                      </a:pPr>
                      <a:r>
                        <a:rPr lang="nl-NL" sz="1800">
                          <a:solidFill>
                            <a:srgbClr val="142228"/>
                          </a:solidFill>
                          <a:effectLst/>
                          <a:latin typeface="Inter"/>
                          <a:ea typeface="Calibri" panose="020F0502020204030204" pitchFamily="34" charset="0"/>
                          <a:cs typeface="Times New Roman" panose="02020603050405020304" pitchFamily="18" charset="0"/>
                        </a:rPr>
                        <a:t>37%</a:t>
                      </a:r>
                    </a:p>
                  </a:txBody>
                  <a:tcPr marL="44450" marR="44450" marT="0" marB="0" anchor="b"/>
                </a:tc>
                <a:tc>
                  <a:txBody>
                    <a:bodyPr/>
                    <a:lstStyle/>
                    <a:p>
                      <a:pPr algn="r">
                        <a:lnSpc>
                          <a:spcPct val="150000"/>
                        </a:lnSpc>
                      </a:pPr>
                      <a:r>
                        <a:rPr lang="nl-NL" sz="1800" dirty="0">
                          <a:effectLst/>
                        </a:rPr>
                        <a:t>42%</a:t>
                      </a:r>
                      <a:endParaRPr lang="nl-NL" sz="1800" dirty="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634841796"/>
                  </a:ext>
                </a:extLst>
              </a:tr>
              <a:tr h="365596">
                <a:tc>
                  <a:txBody>
                    <a:bodyPr/>
                    <a:lstStyle/>
                    <a:p>
                      <a:pPr>
                        <a:lnSpc>
                          <a:spcPct val="150000"/>
                        </a:lnSpc>
                      </a:pPr>
                      <a:r>
                        <a:rPr lang="nl-NL" sz="1800">
                          <a:effectLst/>
                        </a:rPr>
                        <a:t>Corona gerelateerde ziekten zoals long-covid / post-covid</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50000"/>
                        </a:lnSpc>
                      </a:pPr>
                      <a:r>
                        <a:rPr lang="nl-NL" sz="1800">
                          <a:solidFill>
                            <a:srgbClr val="142228"/>
                          </a:solidFill>
                          <a:effectLst/>
                          <a:latin typeface="Inter"/>
                          <a:ea typeface="Calibri" panose="020F0502020204030204" pitchFamily="34" charset="0"/>
                          <a:cs typeface="Times New Roman" panose="02020603050405020304" pitchFamily="18" charset="0"/>
                        </a:rPr>
                        <a:t>30%</a:t>
                      </a:r>
                    </a:p>
                  </a:txBody>
                  <a:tcPr marL="44450" marR="44450" marT="0" marB="0" anchor="b"/>
                </a:tc>
                <a:tc>
                  <a:txBody>
                    <a:bodyPr/>
                    <a:lstStyle/>
                    <a:p>
                      <a:pPr algn="r">
                        <a:lnSpc>
                          <a:spcPct val="150000"/>
                        </a:lnSpc>
                      </a:pPr>
                      <a:r>
                        <a:rPr lang="nl-NL" sz="1800" dirty="0">
                          <a:effectLst/>
                        </a:rPr>
                        <a:t>19%</a:t>
                      </a:r>
                      <a:endParaRPr lang="nl-NL" sz="1800" dirty="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621487160"/>
                  </a:ext>
                </a:extLst>
              </a:tr>
            </a:tbl>
          </a:graphicData>
        </a:graphic>
      </p:graphicFrame>
      <p:sp>
        <p:nvSpPr>
          <p:cNvPr id="4" name="Tijdelijke aanduiding voor dianummer 3">
            <a:extLst>
              <a:ext uri="{FF2B5EF4-FFF2-40B4-BE49-F238E27FC236}">
                <a16:creationId xmlns:a16="http://schemas.microsoft.com/office/drawing/2014/main" id="{3E5E818D-484E-117C-972E-7021319D6671}"/>
              </a:ext>
            </a:extLst>
          </p:cNvPr>
          <p:cNvSpPr>
            <a:spLocks noGrp="1"/>
          </p:cNvSpPr>
          <p:nvPr>
            <p:ph type="sldNum" sz="quarter" idx="12"/>
          </p:nvPr>
        </p:nvSpPr>
        <p:spPr/>
        <p:txBody>
          <a:bodyPr/>
          <a:lstStyle/>
          <a:p>
            <a:fld id="{D57F1E4F-1CFF-5643-939E-217C01CDF565}" type="slidenum">
              <a:rPr lang="en-US" smtClean="0"/>
              <a:pPr/>
              <a:t>5</a:t>
            </a:fld>
            <a:endParaRPr lang="en-US"/>
          </a:p>
        </p:txBody>
      </p:sp>
      <p:sp>
        <p:nvSpPr>
          <p:cNvPr id="6" name="Tijdelijke aanduiding voor inhoud 2">
            <a:extLst>
              <a:ext uri="{FF2B5EF4-FFF2-40B4-BE49-F238E27FC236}">
                <a16:creationId xmlns:a16="http://schemas.microsoft.com/office/drawing/2014/main" id="{8CF29C17-E738-E61A-34E0-99ED9313C74A}"/>
              </a:ext>
            </a:extLst>
          </p:cNvPr>
          <p:cNvSpPr txBox="1">
            <a:spLocks/>
          </p:cNvSpPr>
          <p:nvPr/>
        </p:nvSpPr>
        <p:spPr>
          <a:xfrm>
            <a:off x="417049" y="1616829"/>
            <a:ext cx="10932892" cy="4351338"/>
          </a:xfrm>
          <a:prstGeom prst="rect">
            <a:avLst/>
          </a:prstGeom>
        </p:spPr>
        <p:txBody>
          <a:bodyPr vert="horz" lIns="0" tIns="0" rIns="0" bIns="0" rtlCol="0" anchor="t">
            <a:noAutofit/>
          </a:bodyPr>
          <a:lstStyle>
            <a:lvl1pPr marL="0" indent="0" algn="l" defTabSz="914400" rtl="0" eaLnBrk="1" latinLnBrk="0" hangingPunct="1">
              <a:lnSpc>
                <a:spcPct val="130000"/>
              </a:lnSpc>
              <a:spcBef>
                <a:spcPts val="500"/>
              </a:spcBef>
              <a:spcAft>
                <a:spcPts val="1000"/>
              </a:spcAft>
              <a:buFont typeface="Arial" panose="020B0604020202020204" pitchFamily="34" charset="0"/>
              <a:buNone/>
              <a:defRPr sz="2200" kern="1200" baseline="0">
                <a:solidFill>
                  <a:srgbClr val="211E5B"/>
                </a:solidFill>
                <a:latin typeface="Century Gothic" panose="020B0502020202020204" pitchFamily="34" charset="0"/>
                <a:ea typeface="+mn-ea"/>
                <a:cs typeface="+mn-cs"/>
              </a:defRPr>
            </a:lvl1pPr>
            <a:lvl2pPr marL="685800" indent="-228600" algn="l" defTabSz="914400" rtl="0" eaLnBrk="1" latinLnBrk="0" hangingPunct="1">
              <a:lnSpc>
                <a:spcPct val="130000"/>
              </a:lnSpc>
              <a:spcBef>
                <a:spcPts val="500"/>
              </a:spcBef>
              <a:spcAft>
                <a:spcPts val="1000"/>
              </a:spcAft>
              <a:buFont typeface="Arial" panose="020B0604020202020204" pitchFamily="34" charset="0"/>
              <a:buChar char="•"/>
              <a:defRPr sz="1800" kern="1200" baseline="0">
                <a:solidFill>
                  <a:srgbClr val="211E5B"/>
                </a:solidFill>
                <a:latin typeface="Century Gothic" panose="020B0502020202020204" pitchFamily="34" charset="0"/>
                <a:ea typeface="+mn-ea"/>
                <a:cs typeface="+mn-cs"/>
              </a:defRPr>
            </a:lvl2pPr>
            <a:lvl3pPr marL="1143000" indent="-228600" algn="l" defTabSz="914400" rtl="0" eaLnBrk="1" latinLnBrk="0" hangingPunct="1">
              <a:lnSpc>
                <a:spcPct val="130000"/>
              </a:lnSpc>
              <a:spcBef>
                <a:spcPct val="30000"/>
              </a:spcBef>
              <a:spcAft>
                <a:spcPts val="1000"/>
              </a:spcAft>
              <a:buFont typeface="Arial" panose="020B0604020202020204" pitchFamily="34" charset="0"/>
              <a:buChar char="•"/>
              <a:defRPr sz="1600" kern="1200" baseline="0">
                <a:solidFill>
                  <a:srgbClr val="211E5B"/>
                </a:solidFill>
                <a:latin typeface="Century Gothic" panose="020B0502020202020204" pitchFamily="34" charset="0"/>
                <a:ea typeface="+mn-ea"/>
                <a:cs typeface="+mn-cs"/>
              </a:defRPr>
            </a:lvl3pPr>
            <a:lvl4pPr marL="1600200" indent="-228600" algn="l" defTabSz="914400" rtl="0" eaLnBrk="1" latinLnBrk="0" hangingPunct="1">
              <a:lnSpc>
                <a:spcPct val="130000"/>
              </a:lnSpc>
              <a:spcBef>
                <a:spcPct val="30000"/>
              </a:spcBef>
              <a:spcAft>
                <a:spcPts val="1000"/>
              </a:spcAft>
              <a:buFont typeface="Arial" panose="020B0604020202020204" pitchFamily="34" charset="0"/>
              <a:buChar char="•"/>
              <a:defRPr sz="1400" kern="1200" baseline="0">
                <a:solidFill>
                  <a:srgbClr val="211E5B"/>
                </a:solidFill>
                <a:latin typeface="Century Gothic" panose="020B0502020202020204" pitchFamily="34" charset="0"/>
                <a:ea typeface="+mn-ea"/>
                <a:cs typeface="+mn-cs"/>
              </a:defRPr>
            </a:lvl4pPr>
            <a:lvl5pPr marL="2057400" indent="-228600" algn="l" defTabSz="914400" rtl="0" eaLnBrk="1" latinLnBrk="0" hangingPunct="1">
              <a:lnSpc>
                <a:spcPct val="130000"/>
              </a:lnSpc>
              <a:spcBef>
                <a:spcPct val="30000"/>
              </a:spcBef>
              <a:spcAft>
                <a:spcPts val="1000"/>
              </a:spcAft>
              <a:buFont typeface="Arial" panose="020B0604020202020204" pitchFamily="34" charset="0"/>
              <a:buChar char="•"/>
              <a:defRPr sz="1200" kern="1200" baseline="0">
                <a:solidFill>
                  <a:srgbClr val="211E5B"/>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r>
              <a:rPr lang="nl-NL">
                <a:latin typeface="Century Gothic"/>
              </a:rPr>
              <a:t>Werkdruk en stress als enige meest genoemd</a:t>
            </a:r>
            <a:endParaRPr lang="nl-NL"/>
          </a:p>
        </p:txBody>
      </p:sp>
    </p:spTree>
    <p:extLst>
      <p:ext uri="{BB962C8B-B14F-4D97-AF65-F5344CB8AC3E}">
        <p14:creationId xmlns:p14="http://schemas.microsoft.com/office/powerpoint/2010/main" val="584713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E960CC-ED61-E5C3-3852-5AC126A7004D}"/>
              </a:ext>
            </a:extLst>
          </p:cNvPr>
          <p:cNvSpPr>
            <a:spLocks noGrp="1"/>
          </p:cNvSpPr>
          <p:nvPr>
            <p:ph type="title"/>
          </p:nvPr>
        </p:nvSpPr>
        <p:spPr/>
        <p:txBody>
          <a:bodyPr/>
          <a:lstStyle/>
          <a:p>
            <a:r>
              <a:rPr lang="nl-NL" err="1"/>
              <a:t>Nulverzuim</a:t>
            </a:r>
            <a:endParaRPr lang="nl-NL"/>
          </a:p>
        </p:txBody>
      </p:sp>
      <p:sp>
        <p:nvSpPr>
          <p:cNvPr id="4" name="Tijdelijke aanduiding voor dianummer 3">
            <a:extLst>
              <a:ext uri="{FF2B5EF4-FFF2-40B4-BE49-F238E27FC236}">
                <a16:creationId xmlns:a16="http://schemas.microsoft.com/office/drawing/2014/main" id="{E95F5E5A-4A65-8347-C375-5B6A9F8F17EE}"/>
              </a:ext>
            </a:extLst>
          </p:cNvPr>
          <p:cNvSpPr>
            <a:spLocks noGrp="1"/>
          </p:cNvSpPr>
          <p:nvPr>
            <p:ph type="sldNum" sz="quarter" idx="12"/>
          </p:nvPr>
        </p:nvSpPr>
        <p:spPr/>
        <p:txBody>
          <a:bodyPr/>
          <a:lstStyle/>
          <a:p>
            <a:fld id="{D57F1E4F-1CFF-5643-939E-217C01CDF565}" type="slidenum">
              <a:rPr lang="en-US" smtClean="0"/>
              <a:pPr/>
              <a:t>6</a:t>
            </a:fld>
            <a:endParaRPr lang="en-US"/>
          </a:p>
        </p:txBody>
      </p:sp>
      <p:graphicFrame>
        <p:nvGraphicFramePr>
          <p:cNvPr id="5" name="Tijdelijke aanduiding voor inhoud 4">
            <a:extLst>
              <a:ext uri="{FF2B5EF4-FFF2-40B4-BE49-F238E27FC236}">
                <a16:creationId xmlns:a16="http://schemas.microsoft.com/office/drawing/2014/main" id="{C0C479B8-3EA5-BB11-71B2-2554A9FE5722}"/>
              </a:ext>
            </a:extLst>
          </p:cNvPr>
          <p:cNvGraphicFramePr>
            <a:graphicFrameLocks/>
          </p:cNvGraphicFramePr>
          <p:nvPr>
            <p:extLst>
              <p:ext uri="{D42A27DB-BD31-4B8C-83A1-F6EECF244321}">
                <p14:modId xmlns:p14="http://schemas.microsoft.com/office/powerpoint/2010/main" val="1190266812"/>
              </p:ext>
            </p:extLst>
          </p:nvPr>
        </p:nvGraphicFramePr>
        <p:xfrm>
          <a:off x="417049" y="2103555"/>
          <a:ext cx="10539378" cy="3283907"/>
        </p:xfrm>
        <a:graphic>
          <a:graphicData uri="http://schemas.openxmlformats.org/drawingml/2006/table">
            <a:tbl>
              <a:tblPr firstRow="1" firstCol="1" bandRow="1">
                <a:tableStyleId>{5C22544A-7EE6-4342-B048-85BDC9FD1C3A}</a:tableStyleId>
              </a:tblPr>
              <a:tblGrid>
                <a:gridCol w="811870">
                  <a:extLst>
                    <a:ext uri="{9D8B030D-6E8A-4147-A177-3AD203B41FA5}">
                      <a16:colId xmlns:a16="http://schemas.microsoft.com/office/drawing/2014/main" val="4012675782"/>
                    </a:ext>
                  </a:extLst>
                </a:gridCol>
                <a:gridCol w="3782122">
                  <a:extLst>
                    <a:ext uri="{9D8B030D-6E8A-4147-A177-3AD203B41FA5}">
                      <a16:colId xmlns:a16="http://schemas.microsoft.com/office/drawing/2014/main" val="1401630342"/>
                    </a:ext>
                  </a:extLst>
                </a:gridCol>
                <a:gridCol w="1729137">
                  <a:extLst>
                    <a:ext uri="{9D8B030D-6E8A-4147-A177-3AD203B41FA5}">
                      <a16:colId xmlns:a16="http://schemas.microsoft.com/office/drawing/2014/main" val="3022980793"/>
                    </a:ext>
                  </a:extLst>
                </a:gridCol>
                <a:gridCol w="2252764">
                  <a:extLst>
                    <a:ext uri="{9D8B030D-6E8A-4147-A177-3AD203B41FA5}">
                      <a16:colId xmlns:a16="http://schemas.microsoft.com/office/drawing/2014/main" val="2280099076"/>
                    </a:ext>
                  </a:extLst>
                </a:gridCol>
                <a:gridCol w="1963485">
                  <a:extLst>
                    <a:ext uri="{9D8B030D-6E8A-4147-A177-3AD203B41FA5}">
                      <a16:colId xmlns:a16="http://schemas.microsoft.com/office/drawing/2014/main" val="2059576041"/>
                    </a:ext>
                  </a:extLst>
                </a:gridCol>
              </a:tblGrid>
              <a:tr h="329965">
                <a:tc>
                  <a:txBody>
                    <a:bodyPr/>
                    <a:lstStyle/>
                    <a:p>
                      <a:pPr algn="l">
                        <a:lnSpc>
                          <a:spcPct val="150000"/>
                        </a:lnSpc>
                      </a:pPr>
                      <a:r>
                        <a:rPr lang="nl-NL" sz="1800">
                          <a:effectLst/>
                        </a:rPr>
                        <a:t>N</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l">
                        <a:lnSpc>
                          <a:spcPct val="150000"/>
                        </a:lnSpc>
                      </a:pP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ctr">
                        <a:lnSpc>
                          <a:spcPct val="150000"/>
                        </a:lnSpc>
                      </a:pPr>
                      <a:r>
                        <a:rPr lang="nl-NL" sz="1800">
                          <a:effectLst/>
                        </a:rPr>
                        <a:t>2022</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ctr">
                        <a:lnSpc>
                          <a:spcPct val="150000"/>
                        </a:lnSpc>
                      </a:pPr>
                      <a:r>
                        <a:rPr lang="nl-NL" sz="1800">
                          <a:effectLst/>
                        </a:rPr>
                        <a:t>1e halfjaar 2022</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ctr">
                        <a:lnSpc>
                          <a:spcPct val="150000"/>
                        </a:lnSpc>
                      </a:pPr>
                      <a:r>
                        <a:rPr lang="nl-NL" sz="1800">
                          <a:effectLst/>
                        </a:rPr>
                        <a:t>1e halfjaar 2023</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extLst>
                  <a:ext uri="{0D108BD9-81ED-4DB2-BD59-A6C34878D82A}">
                    <a16:rowId xmlns:a16="http://schemas.microsoft.com/office/drawing/2014/main" val="2626309271"/>
                  </a:ext>
                </a:extLst>
              </a:tr>
              <a:tr h="0">
                <a:tc>
                  <a:txBody>
                    <a:bodyPr/>
                    <a:lstStyle/>
                    <a:p>
                      <a:pPr algn="l">
                        <a:lnSpc>
                          <a:spcPct val="150000"/>
                        </a:lnSpc>
                      </a:pPr>
                      <a:r>
                        <a:rPr lang="nl-NL" sz="1800">
                          <a:solidFill>
                            <a:srgbClr val="142228"/>
                          </a:solidFill>
                          <a:effectLst/>
                          <a:latin typeface="Inter"/>
                          <a:ea typeface="Calibri"/>
                          <a:cs typeface="Arial"/>
                        </a:rPr>
                        <a:t>           4</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nchor="b"/>
                </a:tc>
                <a:tc>
                  <a:txBody>
                    <a:bodyPr/>
                    <a:lstStyle/>
                    <a:p>
                      <a:pPr algn="l">
                        <a:lnSpc>
                          <a:spcPct val="150000"/>
                        </a:lnSpc>
                      </a:pPr>
                      <a:r>
                        <a:rPr lang="nl-NL" sz="1800">
                          <a:effectLst/>
                        </a:rPr>
                        <a:t>G4</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r">
                        <a:lnSpc>
                          <a:spcPct val="150000"/>
                        </a:lnSpc>
                      </a:pPr>
                      <a:r>
                        <a:rPr lang="nl-NL" sz="1800">
                          <a:solidFill>
                            <a:srgbClr val="142228"/>
                          </a:solidFill>
                          <a:effectLst/>
                          <a:latin typeface="Inter"/>
                          <a:ea typeface="Calibri"/>
                          <a:cs typeface="Arial"/>
                        </a:rPr>
                        <a:t>36%</a:t>
                      </a:r>
                    </a:p>
                  </a:txBody>
                  <a:tcPr marL="44450" marR="44450" marT="0" marB="0" anchor="b"/>
                </a:tc>
                <a:tc>
                  <a:txBody>
                    <a:bodyPr/>
                    <a:lstStyle/>
                    <a:p>
                      <a:pPr algn="r">
                        <a:lnSpc>
                          <a:spcPct val="150000"/>
                        </a:lnSpc>
                      </a:pPr>
                      <a:r>
                        <a:rPr lang="nl-NL" sz="1800">
                          <a:solidFill>
                            <a:srgbClr val="142228"/>
                          </a:solidFill>
                          <a:effectLst/>
                          <a:latin typeface="Inter"/>
                          <a:ea typeface="Calibri"/>
                          <a:cs typeface="Arial"/>
                        </a:rPr>
                        <a:t>40%</a:t>
                      </a:r>
                    </a:p>
                  </a:txBody>
                  <a:tcPr marL="44450" marR="44450" marT="0" marB="0" anchor="b"/>
                </a:tc>
                <a:tc>
                  <a:txBody>
                    <a:bodyPr/>
                    <a:lstStyle/>
                    <a:p>
                      <a:pPr algn="r">
                        <a:lnSpc>
                          <a:spcPct val="150000"/>
                        </a:lnSpc>
                      </a:pPr>
                      <a:r>
                        <a:rPr lang="nl-NL" sz="1800">
                          <a:solidFill>
                            <a:srgbClr val="142228"/>
                          </a:solidFill>
                          <a:effectLst/>
                          <a:latin typeface="Inter"/>
                          <a:ea typeface="Calibri"/>
                          <a:cs typeface="Arial"/>
                        </a:rPr>
                        <a:t>42%</a:t>
                      </a:r>
                    </a:p>
                  </a:txBody>
                  <a:tcPr marL="44450" marR="44450" marT="0" marB="0" anchor="b"/>
                </a:tc>
                <a:extLst>
                  <a:ext uri="{0D108BD9-81ED-4DB2-BD59-A6C34878D82A}">
                    <a16:rowId xmlns:a16="http://schemas.microsoft.com/office/drawing/2014/main" val="2985495939"/>
                  </a:ext>
                </a:extLst>
              </a:tr>
              <a:tr h="331563">
                <a:tc>
                  <a:txBody>
                    <a:bodyPr/>
                    <a:lstStyle/>
                    <a:p>
                      <a:pPr algn="l">
                        <a:lnSpc>
                          <a:spcPct val="150000"/>
                        </a:lnSpc>
                      </a:pPr>
                      <a:r>
                        <a:rPr lang="nl-NL" sz="1800">
                          <a:solidFill>
                            <a:srgbClr val="142228"/>
                          </a:solidFill>
                          <a:effectLst/>
                          <a:latin typeface="Inter"/>
                          <a:ea typeface="Calibri"/>
                          <a:cs typeface="Arial"/>
                        </a:rPr>
                        <a:t>         23</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nchor="b"/>
                </a:tc>
                <a:tc>
                  <a:txBody>
                    <a:bodyPr/>
                    <a:lstStyle/>
                    <a:p>
                      <a:pPr algn="l">
                        <a:lnSpc>
                          <a:spcPct val="150000"/>
                        </a:lnSpc>
                      </a:pPr>
                      <a:r>
                        <a:rPr lang="nl-NL" sz="1800">
                          <a:effectLst/>
                        </a:rPr>
                        <a:t>&gt; 100.000 inwoners</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r">
                        <a:lnSpc>
                          <a:spcPct val="150000"/>
                        </a:lnSpc>
                      </a:pPr>
                      <a:r>
                        <a:rPr lang="nl-NL" sz="1800">
                          <a:solidFill>
                            <a:srgbClr val="142228"/>
                          </a:solidFill>
                          <a:effectLst/>
                          <a:latin typeface="Inter"/>
                          <a:ea typeface="Calibri"/>
                          <a:cs typeface="Arial"/>
                        </a:rPr>
                        <a:t>40%</a:t>
                      </a:r>
                    </a:p>
                  </a:txBody>
                  <a:tcPr marL="44450" marR="44450" marT="0" marB="0" anchor="b"/>
                </a:tc>
                <a:tc>
                  <a:txBody>
                    <a:bodyPr/>
                    <a:lstStyle/>
                    <a:p>
                      <a:pPr algn="r">
                        <a:lnSpc>
                          <a:spcPct val="150000"/>
                        </a:lnSpc>
                      </a:pPr>
                      <a:r>
                        <a:rPr lang="nl-NL" sz="1800">
                          <a:solidFill>
                            <a:srgbClr val="142228"/>
                          </a:solidFill>
                          <a:effectLst/>
                          <a:latin typeface="Inter"/>
                          <a:ea typeface="Calibri"/>
                          <a:cs typeface="Arial"/>
                        </a:rPr>
                        <a:t>56%</a:t>
                      </a:r>
                    </a:p>
                  </a:txBody>
                  <a:tcPr marL="44450" marR="44450" marT="0" marB="0" anchor="b"/>
                </a:tc>
                <a:tc>
                  <a:txBody>
                    <a:bodyPr/>
                    <a:lstStyle/>
                    <a:p>
                      <a:pPr algn="r">
                        <a:lnSpc>
                          <a:spcPct val="150000"/>
                        </a:lnSpc>
                      </a:pPr>
                      <a:r>
                        <a:rPr lang="nl-NL" sz="1800">
                          <a:solidFill>
                            <a:srgbClr val="142228"/>
                          </a:solidFill>
                          <a:effectLst/>
                          <a:latin typeface="Inter"/>
                          <a:ea typeface="Calibri"/>
                          <a:cs typeface="Arial"/>
                        </a:rPr>
                        <a:t>58%</a:t>
                      </a:r>
                    </a:p>
                  </a:txBody>
                  <a:tcPr marL="44450" marR="44450" marT="0" marB="0" anchor="b"/>
                </a:tc>
                <a:extLst>
                  <a:ext uri="{0D108BD9-81ED-4DB2-BD59-A6C34878D82A}">
                    <a16:rowId xmlns:a16="http://schemas.microsoft.com/office/drawing/2014/main" val="2347417144"/>
                  </a:ext>
                </a:extLst>
              </a:tr>
              <a:tr h="331563">
                <a:tc>
                  <a:txBody>
                    <a:bodyPr/>
                    <a:lstStyle/>
                    <a:p>
                      <a:pPr algn="l">
                        <a:lnSpc>
                          <a:spcPct val="150000"/>
                        </a:lnSpc>
                      </a:pPr>
                      <a:r>
                        <a:rPr lang="nl-NL" sz="1800">
                          <a:solidFill>
                            <a:srgbClr val="142228"/>
                          </a:solidFill>
                          <a:effectLst/>
                          <a:latin typeface="Inter"/>
                          <a:ea typeface="Calibri"/>
                          <a:cs typeface="Arial"/>
                        </a:rPr>
                        <a:t>         39</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nchor="b"/>
                </a:tc>
                <a:tc>
                  <a:txBody>
                    <a:bodyPr/>
                    <a:lstStyle/>
                    <a:p>
                      <a:pPr algn="l">
                        <a:lnSpc>
                          <a:spcPct val="150000"/>
                        </a:lnSpc>
                      </a:pPr>
                      <a:r>
                        <a:rPr lang="nl-NL" sz="1800">
                          <a:effectLst/>
                        </a:rPr>
                        <a:t>50.000 tot 100.000 inwoners</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r">
                        <a:lnSpc>
                          <a:spcPct val="150000"/>
                        </a:lnSpc>
                      </a:pPr>
                      <a:r>
                        <a:rPr lang="nl-NL" sz="1800">
                          <a:solidFill>
                            <a:srgbClr val="142228"/>
                          </a:solidFill>
                          <a:effectLst/>
                          <a:latin typeface="Inter"/>
                          <a:ea typeface="Calibri"/>
                          <a:cs typeface="Arial"/>
                        </a:rPr>
                        <a:t>42%</a:t>
                      </a:r>
                    </a:p>
                  </a:txBody>
                  <a:tcPr marL="44450" marR="44450" marT="0" marB="0" anchor="b"/>
                </a:tc>
                <a:tc>
                  <a:txBody>
                    <a:bodyPr/>
                    <a:lstStyle/>
                    <a:p>
                      <a:pPr algn="r">
                        <a:lnSpc>
                          <a:spcPct val="150000"/>
                        </a:lnSpc>
                      </a:pPr>
                      <a:r>
                        <a:rPr lang="nl-NL" sz="1800">
                          <a:solidFill>
                            <a:srgbClr val="142228"/>
                          </a:solidFill>
                          <a:effectLst/>
                          <a:latin typeface="Inter"/>
                          <a:ea typeface="Calibri"/>
                          <a:cs typeface="Arial"/>
                        </a:rPr>
                        <a:t>54%</a:t>
                      </a:r>
                    </a:p>
                  </a:txBody>
                  <a:tcPr marL="44450" marR="44450" marT="0" marB="0" anchor="b"/>
                </a:tc>
                <a:tc>
                  <a:txBody>
                    <a:bodyPr/>
                    <a:lstStyle/>
                    <a:p>
                      <a:pPr algn="r">
                        <a:lnSpc>
                          <a:spcPct val="150000"/>
                        </a:lnSpc>
                      </a:pPr>
                      <a:r>
                        <a:rPr lang="nl-NL" sz="1800">
                          <a:solidFill>
                            <a:srgbClr val="142228"/>
                          </a:solidFill>
                          <a:effectLst/>
                          <a:latin typeface="Inter"/>
                          <a:ea typeface="Calibri"/>
                          <a:cs typeface="Arial"/>
                        </a:rPr>
                        <a:t>60%</a:t>
                      </a:r>
                    </a:p>
                  </a:txBody>
                  <a:tcPr marL="44450" marR="44450" marT="0" marB="0" anchor="b"/>
                </a:tc>
                <a:extLst>
                  <a:ext uri="{0D108BD9-81ED-4DB2-BD59-A6C34878D82A}">
                    <a16:rowId xmlns:a16="http://schemas.microsoft.com/office/drawing/2014/main" val="4229827137"/>
                  </a:ext>
                </a:extLst>
              </a:tr>
              <a:tr h="331563">
                <a:tc>
                  <a:txBody>
                    <a:bodyPr/>
                    <a:lstStyle/>
                    <a:p>
                      <a:pPr algn="l">
                        <a:lnSpc>
                          <a:spcPct val="150000"/>
                        </a:lnSpc>
                      </a:pPr>
                      <a:r>
                        <a:rPr lang="nl-NL" sz="1800">
                          <a:solidFill>
                            <a:srgbClr val="142228"/>
                          </a:solidFill>
                          <a:effectLst/>
                          <a:latin typeface="Inter"/>
                          <a:ea typeface="Calibri"/>
                          <a:cs typeface="Arial"/>
                        </a:rPr>
                        <a:t>         79</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nchor="b"/>
                </a:tc>
                <a:tc>
                  <a:txBody>
                    <a:bodyPr/>
                    <a:lstStyle/>
                    <a:p>
                      <a:pPr algn="l">
                        <a:lnSpc>
                          <a:spcPct val="150000"/>
                        </a:lnSpc>
                      </a:pPr>
                      <a:r>
                        <a:rPr lang="nl-NL" sz="1800">
                          <a:effectLst/>
                        </a:rPr>
                        <a:t>20.000 tot 50.000 inwoners</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r">
                        <a:lnSpc>
                          <a:spcPct val="150000"/>
                        </a:lnSpc>
                      </a:pPr>
                      <a:r>
                        <a:rPr lang="nl-NL" sz="1800">
                          <a:solidFill>
                            <a:srgbClr val="142228"/>
                          </a:solidFill>
                          <a:effectLst/>
                          <a:latin typeface="Inter"/>
                          <a:ea typeface="Calibri"/>
                          <a:cs typeface="Arial"/>
                        </a:rPr>
                        <a:t>44%</a:t>
                      </a:r>
                    </a:p>
                  </a:txBody>
                  <a:tcPr marL="44450" marR="44450" marT="0" marB="0" anchor="b"/>
                </a:tc>
                <a:tc>
                  <a:txBody>
                    <a:bodyPr/>
                    <a:lstStyle/>
                    <a:p>
                      <a:pPr algn="r">
                        <a:lnSpc>
                          <a:spcPct val="150000"/>
                        </a:lnSpc>
                      </a:pPr>
                      <a:r>
                        <a:rPr lang="nl-NL" sz="1800">
                          <a:solidFill>
                            <a:srgbClr val="142228"/>
                          </a:solidFill>
                          <a:effectLst/>
                          <a:latin typeface="Inter"/>
                          <a:ea typeface="Calibri"/>
                          <a:cs typeface="Arial"/>
                        </a:rPr>
                        <a:t>56%</a:t>
                      </a:r>
                    </a:p>
                  </a:txBody>
                  <a:tcPr marL="44450" marR="44450" marT="0" marB="0" anchor="b"/>
                </a:tc>
                <a:tc>
                  <a:txBody>
                    <a:bodyPr/>
                    <a:lstStyle/>
                    <a:p>
                      <a:pPr algn="r">
                        <a:lnSpc>
                          <a:spcPct val="150000"/>
                        </a:lnSpc>
                      </a:pPr>
                      <a:r>
                        <a:rPr lang="nl-NL" sz="1800">
                          <a:solidFill>
                            <a:srgbClr val="142228"/>
                          </a:solidFill>
                          <a:effectLst/>
                          <a:latin typeface="Inter"/>
                          <a:ea typeface="Calibri"/>
                          <a:cs typeface="Arial"/>
                        </a:rPr>
                        <a:t>60%</a:t>
                      </a:r>
                    </a:p>
                  </a:txBody>
                  <a:tcPr marL="44450" marR="44450" marT="0" marB="0" anchor="b"/>
                </a:tc>
                <a:extLst>
                  <a:ext uri="{0D108BD9-81ED-4DB2-BD59-A6C34878D82A}">
                    <a16:rowId xmlns:a16="http://schemas.microsoft.com/office/drawing/2014/main" val="1039710407"/>
                  </a:ext>
                </a:extLst>
              </a:tr>
              <a:tr h="331563">
                <a:tc>
                  <a:txBody>
                    <a:bodyPr/>
                    <a:lstStyle/>
                    <a:p>
                      <a:pPr algn="l">
                        <a:lnSpc>
                          <a:spcPct val="150000"/>
                        </a:lnSpc>
                      </a:pPr>
                      <a:r>
                        <a:rPr lang="nl-NL" sz="1800">
                          <a:solidFill>
                            <a:srgbClr val="142228"/>
                          </a:solidFill>
                          <a:effectLst/>
                          <a:latin typeface="Inter"/>
                          <a:ea typeface="Calibri"/>
                          <a:cs typeface="Arial"/>
                        </a:rPr>
                        <a:t>         14</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nchor="b"/>
                </a:tc>
                <a:tc>
                  <a:txBody>
                    <a:bodyPr/>
                    <a:lstStyle/>
                    <a:p>
                      <a:pPr algn="l">
                        <a:lnSpc>
                          <a:spcPct val="150000"/>
                        </a:lnSpc>
                      </a:pPr>
                      <a:r>
                        <a:rPr lang="nl-NL" sz="1800">
                          <a:effectLst/>
                        </a:rPr>
                        <a:t>&lt; 20.000 inwoners</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r">
                        <a:lnSpc>
                          <a:spcPct val="150000"/>
                        </a:lnSpc>
                      </a:pPr>
                      <a:r>
                        <a:rPr lang="nl-NL" sz="1800">
                          <a:solidFill>
                            <a:srgbClr val="142228"/>
                          </a:solidFill>
                          <a:effectLst/>
                          <a:latin typeface="Inter"/>
                          <a:ea typeface="Calibri"/>
                          <a:cs typeface="Arial"/>
                        </a:rPr>
                        <a:t>47%</a:t>
                      </a:r>
                    </a:p>
                  </a:txBody>
                  <a:tcPr marL="44450" marR="44450" marT="0" marB="0" anchor="b"/>
                </a:tc>
                <a:tc>
                  <a:txBody>
                    <a:bodyPr/>
                    <a:lstStyle/>
                    <a:p>
                      <a:pPr algn="r">
                        <a:lnSpc>
                          <a:spcPct val="150000"/>
                        </a:lnSpc>
                      </a:pPr>
                      <a:r>
                        <a:rPr lang="nl-NL" sz="1800">
                          <a:solidFill>
                            <a:srgbClr val="142228"/>
                          </a:solidFill>
                          <a:effectLst/>
                          <a:latin typeface="Inter"/>
                          <a:ea typeface="Calibri"/>
                          <a:cs typeface="Arial"/>
                        </a:rPr>
                        <a:t>56%</a:t>
                      </a:r>
                    </a:p>
                  </a:txBody>
                  <a:tcPr marL="44450" marR="44450" marT="0" marB="0" anchor="b"/>
                </a:tc>
                <a:tc>
                  <a:txBody>
                    <a:bodyPr/>
                    <a:lstStyle/>
                    <a:p>
                      <a:pPr algn="r">
                        <a:lnSpc>
                          <a:spcPct val="150000"/>
                        </a:lnSpc>
                      </a:pPr>
                      <a:r>
                        <a:rPr lang="nl-NL" sz="1800">
                          <a:solidFill>
                            <a:srgbClr val="142228"/>
                          </a:solidFill>
                          <a:effectLst/>
                          <a:latin typeface="Inter"/>
                          <a:ea typeface="Calibri"/>
                          <a:cs typeface="Arial"/>
                        </a:rPr>
                        <a:t>62%</a:t>
                      </a:r>
                    </a:p>
                  </a:txBody>
                  <a:tcPr marL="44450" marR="44450" marT="0" marB="0" anchor="b"/>
                </a:tc>
                <a:extLst>
                  <a:ext uri="{0D108BD9-81ED-4DB2-BD59-A6C34878D82A}">
                    <a16:rowId xmlns:a16="http://schemas.microsoft.com/office/drawing/2014/main" val="2274284691"/>
                  </a:ext>
                </a:extLst>
              </a:tr>
              <a:tr h="331563">
                <a:tc>
                  <a:txBody>
                    <a:bodyPr/>
                    <a:lstStyle/>
                    <a:p>
                      <a:pPr algn="l">
                        <a:lnSpc>
                          <a:spcPct val="150000"/>
                        </a:lnSpc>
                      </a:pPr>
                      <a:r>
                        <a:rPr lang="nl-NL" sz="1800">
                          <a:solidFill>
                            <a:srgbClr val="142228"/>
                          </a:solidFill>
                          <a:effectLst/>
                          <a:latin typeface="Inter"/>
                          <a:ea typeface="Calibri"/>
                          <a:cs typeface="Arial"/>
                        </a:rPr>
                        <a:t>       </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50000"/>
                        </a:lnSpc>
                      </a:pP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r">
                        <a:lnSpc>
                          <a:spcPct val="150000"/>
                        </a:lnSpc>
                      </a:pP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50000"/>
                        </a:lnSpc>
                      </a:pP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50000"/>
                        </a:lnSpc>
                      </a:pP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203625295"/>
                  </a:ext>
                </a:extLst>
              </a:tr>
              <a:tr h="701362">
                <a:tc>
                  <a:txBody>
                    <a:bodyPr/>
                    <a:lstStyle/>
                    <a:p>
                      <a:pPr algn="l">
                        <a:lnSpc>
                          <a:spcPct val="150000"/>
                        </a:lnSpc>
                      </a:pPr>
                      <a:r>
                        <a:rPr lang="nl-NL" sz="1800">
                          <a:solidFill>
                            <a:srgbClr val="142228"/>
                          </a:solidFill>
                          <a:effectLst/>
                          <a:latin typeface="Inter"/>
                          <a:ea typeface="Calibri"/>
                          <a:cs typeface="Arial"/>
                        </a:rPr>
                        <a:t>159 </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nchor="b">
                    <a:solidFill>
                      <a:schemeClr val="accent4">
                        <a:lumMod val="20000"/>
                        <a:lumOff val="80000"/>
                      </a:schemeClr>
                    </a:solidFill>
                  </a:tcPr>
                </a:tc>
                <a:tc>
                  <a:txBody>
                    <a:bodyPr/>
                    <a:lstStyle/>
                    <a:p>
                      <a:pPr algn="ctr">
                        <a:lnSpc>
                          <a:spcPct val="150000"/>
                        </a:lnSpc>
                      </a:pPr>
                      <a:r>
                        <a:rPr lang="nl-NL" sz="1800">
                          <a:effectLst/>
                        </a:rPr>
                        <a:t>Alle gemeenten</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solidFill>
                      <a:schemeClr val="accent4">
                        <a:lumMod val="20000"/>
                        <a:lumOff val="80000"/>
                      </a:schemeClr>
                    </a:solidFill>
                  </a:tcPr>
                </a:tc>
                <a:tc>
                  <a:txBody>
                    <a:bodyPr/>
                    <a:lstStyle/>
                    <a:p>
                      <a:pPr algn="r">
                        <a:lnSpc>
                          <a:spcPct val="150000"/>
                        </a:lnSpc>
                      </a:pPr>
                      <a:r>
                        <a:rPr lang="nl-NL" sz="1800">
                          <a:solidFill>
                            <a:srgbClr val="142228"/>
                          </a:solidFill>
                          <a:effectLst/>
                          <a:latin typeface="Inter"/>
                          <a:ea typeface="Calibri"/>
                          <a:cs typeface="Arial"/>
                        </a:rPr>
                        <a:t>40%</a:t>
                      </a:r>
                    </a:p>
                  </a:txBody>
                  <a:tcPr marL="44450" marR="44450" marT="0" marB="0" anchor="b">
                    <a:solidFill>
                      <a:schemeClr val="accent4">
                        <a:lumMod val="20000"/>
                        <a:lumOff val="80000"/>
                      </a:schemeClr>
                    </a:solidFill>
                  </a:tcPr>
                </a:tc>
                <a:tc>
                  <a:txBody>
                    <a:bodyPr/>
                    <a:lstStyle/>
                    <a:p>
                      <a:pPr algn="r">
                        <a:lnSpc>
                          <a:spcPct val="150000"/>
                        </a:lnSpc>
                      </a:pPr>
                      <a:r>
                        <a:rPr lang="nl-NL" sz="1800">
                          <a:solidFill>
                            <a:srgbClr val="142228"/>
                          </a:solidFill>
                          <a:effectLst/>
                          <a:latin typeface="Inter"/>
                          <a:ea typeface="Calibri"/>
                          <a:cs typeface="Arial"/>
                        </a:rPr>
                        <a:t>55%</a:t>
                      </a:r>
                    </a:p>
                  </a:txBody>
                  <a:tcPr marL="44450" marR="44450" marT="0" marB="0" anchor="b">
                    <a:solidFill>
                      <a:schemeClr val="accent4">
                        <a:lumMod val="20000"/>
                        <a:lumOff val="80000"/>
                      </a:schemeClr>
                    </a:solidFill>
                  </a:tcPr>
                </a:tc>
                <a:tc>
                  <a:txBody>
                    <a:bodyPr/>
                    <a:lstStyle/>
                    <a:p>
                      <a:pPr algn="r">
                        <a:lnSpc>
                          <a:spcPct val="150000"/>
                        </a:lnSpc>
                      </a:pPr>
                      <a:r>
                        <a:rPr lang="nl-NL" sz="1800">
                          <a:solidFill>
                            <a:srgbClr val="142228"/>
                          </a:solidFill>
                          <a:effectLst/>
                          <a:latin typeface="Inter"/>
                          <a:ea typeface="Calibri"/>
                          <a:cs typeface="Arial"/>
                        </a:rPr>
                        <a:t>60%</a:t>
                      </a:r>
                    </a:p>
                  </a:txBody>
                  <a:tcPr marL="44450" marR="44450" marT="0" marB="0" anchor="b">
                    <a:solidFill>
                      <a:schemeClr val="accent4">
                        <a:lumMod val="20000"/>
                        <a:lumOff val="80000"/>
                      </a:schemeClr>
                    </a:solidFill>
                  </a:tcPr>
                </a:tc>
                <a:extLst>
                  <a:ext uri="{0D108BD9-81ED-4DB2-BD59-A6C34878D82A}">
                    <a16:rowId xmlns:a16="http://schemas.microsoft.com/office/drawing/2014/main" val="850697554"/>
                  </a:ext>
                </a:extLst>
              </a:tr>
            </a:tbl>
          </a:graphicData>
        </a:graphic>
      </p:graphicFrame>
      <p:sp>
        <p:nvSpPr>
          <p:cNvPr id="6" name="Tijdelijke aanduiding voor inhoud 2">
            <a:extLst>
              <a:ext uri="{FF2B5EF4-FFF2-40B4-BE49-F238E27FC236}">
                <a16:creationId xmlns:a16="http://schemas.microsoft.com/office/drawing/2014/main" id="{02542424-8F17-635D-83DD-3701581D06ED}"/>
              </a:ext>
            </a:extLst>
          </p:cNvPr>
          <p:cNvSpPr txBox="1">
            <a:spLocks/>
          </p:cNvSpPr>
          <p:nvPr/>
        </p:nvSpPr>
        <p:spPr>
          <a:xfrm>
            <a:off x="417049" y="1616829"/>
            <a:ext cx="10290242" cy="4351338"/>
          </a:xfrm>
          <a:prstGeom prst="rect">
            <a:avLst/>
          </a:prstGeom>
        </p:spPr>
        <p:txBody>
          <a:bodyPr vert="horz" lIns="0" tIns="0" rIns="0" bIns="0" rtlCol="0">
            <a:noAutofit/>
          </a:bodyPr>
          <a:lstStyle>
            <a:lvl1pPr marL="0" indent="0" algn="l" defTabSz="914400" rtl="0" eaLnBrk="1" latinLnBrk="0" hangingPunct="1">
              <a:lnSpc>
                <a:spcPct val="130000"/>
              </a:lnSpc>
              <a:spcBef>
                <a:spcPts val="500"/>
              </a:spcBef>
              <a:spcAft>
                <a:spcPts val="1000"/>
              </a:spcAft>
              <a:buFont typeface="Arial" panose="020B0604020202020204" pitchFamily="34" charset="0"/>
              <a:buNone/>
              <a:defRPr sz="2200" kern="1200" baseline="0">
                <a:solidFill>
                  <a:srgbClr val="211E5B"/>
                </a:solidFill>
                <a:latin typeface="Century Gothic" panose="020B0502020202020204" pitchFamily="34" charset="0"/>
                <a:ea typeface="+mn-ea"/>
                <a:cs typeface="+mn-cs"/>
              </a:defRPr>
            </a:lvl1pPr>
            <a:lvl2pPr marL="685800" indent="-228600" algn="l" defTabSz="914400" rtl="0" eaLnBrk="1" latinLnBrk="0" hangingPunct="1">
              <a:lnSpc>
                <a:spcPct val="130000"/>
              </a:lnSpc>
              <a:spcBef>
                <a:spcPts val="500"/>
              </a:spcBef>
              <a:spcAft>
                <a:spcPts val="1000"/>
              </a:spcAft>
              <a:buFont typeface="Arial" panose="020B0604020202020204" pitchFamily="34" charset="0"/>
              <a:buChar char="•"/>
              <a:defRPr sz="1800" kern="1200" baseline="0">
                <a:solidFill>
                  <a:srgbClr val="211E5B"/>
                </a:solidFill>
                <a:latin typeface="Century Gothic" panose="020B0502020202020204" pitchFamily="34" charset="0"/>
                <a:ea typeface="+mn-ea"/>
                <a:cs typeface="+mn-cs"/>
              </a:defRPr>
            </a:lvl2pPr>
            <a:lvl3pPr marL="1143000" indent="-228600" algn="l" defTabSz="914400" rtl="0" eaLnBrk="1" latinLnBrk="0" hangingPunct="1">
              <a:lnSpc>
                <a:spcPct val="130000"/>
              </a:lnSpc>
              <a:spcBef>
                <a:spcPct val="30000"/>
              </a:spcBef>
              <a:spcAft>
                <a:spcPts val="1000"/>
              </a:spcAft>
              <a:buFont typeface="Arial" panose="020B0604020202020204" pitchFamily="34" charset="0"/>
              <a:buChar char="•"/>
              <a:defRPr sz="1600" kern="1200" baseline="0">
                <a:solidFill>
                  <a:srgbClr val="211E5B"/>
                </a:solidFill>
                <a:latin typeface="Century Gothic" panose="020B0502020202020204" pitchFamily="34" charset="0"/>
                <a:ea typeface="+mn-ea"/>
                <a:cs typeface="+mn-cs"/>
              </a:defRPr>
            </a:lvl3pPr>
            <a:lvl4pPr marL="1600200" indent="-228600" algn="l" defTabSz="914400" rtl="0" eaLnBrk="1" latinLnBrk="0" hangingPunct="1">
              <a:lnSpc>
                <a:spcPct val="130000"/>
              </a:lnSpc>
              <a:spcBef>
                <a:spcPct val="30000"/>
              </a:spcBef>
              <a:spcAft>
                <a:spcPts val="1000"/>
              </a:spcAft>
              <a:buFont typeface="Arial" panose="020B0604020202020204" pitchFamily="34" charset="0"/>
              <a:buChar char="•"/>
              <a:defRPr sz="1400" kern="1200" baseline="0">
                <a:solidFill>
                  <a:srgbClr val="211E5B"/>
                </a:solidFill>
                <a:latin typeface="Century Gothic" panose="020B0502020202020204" pitchFamily="34" charset="0"/>
                <a:ea typeface="+mn-ea"/>
                <a:cs typeface="+mn-cs"/>
              </a:defRPr>
            </a:lvl4pPr>
            <a:lvl5pPr marL="2057400" indent="-228600" algn="l" defTabSz="914400" rtl="0" eaLnBrk="1" latinLnBrk="0" hangingPunct="1">
              <a:lnSpc>
                <a:spcPct val="130000"/>
              </a:lnSpc>
              <a:spcBef>
                <a:spcPct val="30000"/>
              </a:spcBef>
              <a:spcAft>
                <a:spcPts val="1000"/>
              </a:spcAft>
              <a:buFont typeface="Arial" panose="020B0604020202020204" pitchFamily="34" charset="0"/>
              <a:buChar char="•"/>
              <a:defRPr sz="1200" kern="1200" baseline="0">
                <a:solidFill>
                  <a:srgbClr val="211E5B"/>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r>
              <a:rPr lang="nl-NL" err="1"/>
              <a:t>Nulverzuim</a:t>
            </a:r>
            <a:r>
              <a:rPr lang="nl-NL"/>
              <a:t> stijgt</a:t>
            </a:r>
          </a:p>
        </p:txBody>
      </p:sp>
    </p:spTree>
    <p:extLst>
      <p:ext uri="{BB962C8B-B14F-4D97-AF65-F5344CB8AC3E}">
        <p14:creationId xmlns:p14="http://schemas.microsoft.com/office/powerpoint/2010/main" val="511488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3B602E6-F1D2-D5B1-B104-AB34782A566D}"/>
              </a:ext>
            </a:extLst>
          </p:cNvPr>
          <p:cNvSpPr>
            <a:spLocks noGrp="1"/>
          </p:cNvSpPr>
          <p:nvPr>
            <p:ph type="title"/>
          </p:nvPr>
        </p:nvSpPr>
        <p:spPr/>
        <p:txBody>
          <a:bodyPr/>
          <a:lstStyle/>
          <a:p>
            <a:r>
              <a:rPr lang="nl-NL"/>
              <a:t>Meldingsfrequentie</a:t>
            </a:r>
          </a:p>
        </p:txBody>
      </p:sp>
      <p:sp>
        <p:nvSpPr>
          <p:cNvPr id="4" name="Tijdelijke aanduiding voor dianummer 3">
            <a:extLst>
              <a:ext uri="{FF2B5EF4-FFF2-40B4-BE49-F238E27FC236}">
                <a16:creationId xmlns:a16="http://schemas.microsoft.com/office/drawing/2014/main" id="{901674C9-4556-3C41-2543-6F248D94E424}"/>
              </a:ext>
            </a:extLst>
          </p:cNvPr>
          <p:cNvSpPr>
            <a:spLocks noGrp="1"/>
          </p:cNvSpPr>
          <p:nvPr>
            <p:ph type="sldNum" sz="quarter" idx="12"/>
          </p:nvPr>
        </p:nvSpPr>
        <p:spPr/>
        <p:txBody>
          <a:bodyPr/>
          <a:lstStyle/>
          <a:p>
            <a:fld id="{D57F1E4F-1CFF-5643-939E-217C01CDF565}" type="slidenum">
              <a:rPr lang="en-US" smtClean="0"/>
              <a:pPr/>
              <a:t>7</a:t>
            </a:fld>
            <a:endParaRPr lang="en-US"/>
          </a:p>
        </p:txBody>
      </p:sp>
      <p:graphicFrame>
        <p:nvGraphicFramePr>
          <p:cNvPr id="5" name="Tijdelijke aanduiding voor inhoud 4">
            <a:extLst>
              <a:ext uri="{FF2B5EF4-FFF2-40B4-BE49-F238E27FC236}">
                <a16:creationId xmlns:a16="http://schemas.microsoft.com/office/drawing/2014/main" id="{FEDEDBB0-EA2C-9695-AFC7-AA1585ED9F59}"/>
              </a:ext>
            </a:extLst>
          </p:cNvPr>
          <p:cNvGraphicFramePr>
            <a:graphicFrameLocks/>
          </p:cNvGraphicFramePr>
          <p:nvPr>
            <p:extLst>
              <p:ext uri="{D42A27DB-BD31-4B8C-83A1-F6EECF244321}">
                <p14:modId xmlns:p14="http://schemas.microsoft.com/office/powerpoint/2010/main" val="1064873402"/>
              </p:ext>
            </p:extLst>
          </p:nvPr>
        </p:nvGraphicFramePr>
        <p:xfrm>
          <a:off x="417049" y="2286463"/>
          <a:ext cx="10539378" cy="3012070"/>
        </p:xfrm>
        <a:graphic>
          <a:graphicData uri="http://schemas.openxmlformats.org/drawingml/2006/table">
            <a:tbl>
              <a:tblPr firstRow="1" firstCol="1" bandRow="1">
                <a:tableStyleId>{5C22544A-7EE6-4342-B048-85BDC9FD1C3A}</a:tableStyleId>
              </a:tblPr>
              <a:tblGrid>
                <a:gridCol w="811870">
                  <a:extLst>
                    <a:ext uri="{9D8B030D-6E8A-4147-A177-3AD203B41FA5}">
                      <a16:colId xmlns:a16="http://schemas.microsoft.com/office/drawing/2014/main" val="4012675782"/>
                    </a:ext>
                  </a:extLst>
                </a:gridCol>
                <a:gridCol w="3782122">
                  <a:extLst>
                    <a:ext uri="{9D8B030D-6E8A-4147-A177-3AD203B41FA5}">
                      <a16:colId xmlns:a16="http://schemas.microsoft.com/office/drawing/2014/main" val="1401630342"/>
                    </a:ext>
                  </a:extLst>
                </a:gridCol>
                <a:gridCol w="1729137">
                  <a:extLst>
                    <a:ext uri="{9D8B030D-6E8A-4147-A177-3AD203B41FA5}">
                      <a16:colId xmlns:a16="http://schemas.microsoft.com/office/drawing/2014/main" val="3022980793"/>
                    </a:ext>
                  </a:extLst>
                </a:gridCol>
                <a:gridCol w="2252764">
                  <a:extLst>
                    <a:ext uri="{9D8B030D-6E8A-4147-A177-3AD203B41FA5}">
                      <a16:colId xmlns:a16="http://schemas.microsoft.com/office/drawing/2014/main" val="2280099076"/>
                    </a:ext>
                  </a:extLst>
                </a:gridCol>
                <a:gridCol w="1963485">
                  <a:extLst>
                    <a:ext uri="{9D8B030D-6E8A-4147-A177-3AD203B41FA5}">
                      <a16:colId xmlns:a16="http://schemas.microsoft.com/office/drawing/2014/main" val="2059576041"/>
                    </a:ext>
                  </a:extLst>
                </a:gridCol>
              </a:tblGrid>
              <a:tr h="93441">
                <a:tc>
                  <a:txBody>
                    <a:bodyPr/>
                    <a:lstStyle/>
                    <a:p>
                      <a:pPr algn="l">
                        <a:lnSpc>
                          <a:spcPct val="150000"/>
                        </a:lnSpc>
                      </a:pPr>
                      <a:r>
                        <a:rPr lang="nl-NL" sz="1800">
                          <a:effectLst/>
                        </a:rPr>
                        <a:t>N</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l">
                        <a:lnSpc>
                          <a:spcPct val="150000"/>
                        </a:lnSpc>
                      </a:pPr>
                      <a:r>
                        <a:rPr lang="nl-NL" sz="1800">
                          <a:effectLst/>
                        </a:rPr>
                        <a:t> </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ctr">
                        <a:lnSpc>
                          <a:spcPct val="150000"/>
                        </a:lnSpc>
                      </a:pPr>
                      <a:r>
                        <a:rPr lang="nl-NL" sz="1800">
                          <a:effectLst/>
                        </a:rPr>
                        <a:t>2022</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ctr">
                        <a:lnSpc>
                          <a:spcPct val="150000"/>
                        </a:lnSpc>
                      </a:pPr>
                      <a:r>
                        <a:rPr lang="nl-NL" sz="1800">
                          <a:effectLst/>
                        </a:rPr>
                        <a:t>1e halfjaar 2022</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ctr">
                        <a:lnSpc>
                          <a:spcPct val="150000"/>
                        </a:lnSpc>
                      </a:pPr>
                      <a:r>
                        <a:rPr lang="nl-NL" sz="1800">
                          <a:effectLst/>
                        </a:rPr>
                        <a:t>1e halfjaar 2023</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extLst>
                  <a:ext uri="{0D108BD9-81ED-4DB2-BD59-A6C34878D82A}">
                    <a16:rowId xmlns:a16="http://schemas.microsoft.com/office/drawing/2014/main" val="2626309271"/>
                  </a:ext>
                </a:extLst>
              </a:tr>
              <a:tr h="0">
                <a:tc>
                  <a:txBody>
                    <a:bodyPr/>
                    <a:lstStyle/>
                    <a:p>
                      <a:pPr algn="l">
                        <a:lnSpc>
                          <a:spcPct val="150000"/>
                        </a:lnSpc>
                      </a:pPr>
                      <a:r>
                        <a:rPr lang="nl-NL" sz="1800">
                          <a:solidFill>
                            <a:srgbClr val="142228"/>
                          </a:solidFill>
                          <a:effectLst/>
                          <a:latin typeface="Inter"/>
                          <a:ea typeface="Calibri" panose="020F0502020204030204" pitchFamily="34" charset="0"/>
                          <a:cs typeface="Arial" panose="020B0604020202020204" pitchFamily="34" charset="0"/>
                        </a:rPr>
                        <a:t>           4 </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nchor="b"/>
                </a:tc>
                <a:tc>
                  <a:txBody>
                    <a:bodyPr/>
                    <a:lstStyle/>
                    <a:p>
                      <a:pPr algn="l">
                        <a:lnSpc>
                          <a:spcPct val="150000"/>
                        </a:lnSpc>
                      </a:pPr>
                      <a:r>
                        <a:rPr lang="nl-NL" sz="1800">
                          <a:effectLst/>
                        </a:rPr>
                        <a:t>G4</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r">
                        <a:lnSpc>
                          <a:spcPct val="150000"/>
                        </a:lnSpc>
                      </a:pPr>
                      <a:r>
                        <a:rPr lang="nl-NL" sz="1800">
                          <a:solidFill>
                            <a:srgbClr val="000000"/>
                          </a:solidFill>
                          <a:effectLst/>
                          <a:latin typeface="Inter"/>
                          <a:ea typeface="Times New Roman" panose="02020603050405020304" pitchFamily="18" charset="0"/>
                          <a:cs typeface="Arial" panose="020B0604020202020204" pitchFamily="34" charset="0"/>
                        </a:rPr>
                        <a:t>1,03</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tc>
                <a:tc>
                  <a:txBody>
                    <a:bodyPr/>
                    <a:lstStyle/>
                    <a:p>
                      <a:pPr algn="r">
                        <a:lnSpc>
                          <a:spcPct val="150000"/>
                        </a:lnSpc>
                      </a:pPr>
                      <a:r>
                        <a:rPr lang="nl-NL" sz="1800">
                          <a:solidFill>
                            <a:srgbClr val="000000"/>
                          </a:solidFill>
                          <a:effectLst/>
                          <a:latin typeface="Inter"/>
                          <a:ea typeface="Times New Roman" panose="02020603050405020304" pitchFamily="18" charset="0"/>
                          <a:cs typeface="Arial" panose="020B0604020202020204" pitchFamily="34" charset="0"/>
                        </a:rPr>
                        <a:t>0,77</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tc>
                <a:tc>
                  <a:txBody>
                    <a:bodyPr/>
                    <a:lstStyle/>
                    <a:p>
                      <a:pPr algn="r">
                        <a:lnSpc>
                          <a:spcPct val="150000"/>
                        </a:lnSpc>
                      </a:pPr>
                      <a:r>
                        <a:rPr lang="nl-NL" sz="1800">
                          <a:solidFill>
                            <a:srgbClr val="000000"/>
                          </a:solidFill>
                          <a:effectLst/>
                          <a:latin typeface="Inter"/>
                          <a:ea typeface="Times New Roman" panose="02020603050405020304" pitchFamily="18" charset="0"/>
                          <a:cs typeface="Arial" panose="020B0604020202020204" pitchFamily="34" charset="0"/>
                        </a:rPr>
                        <a:t>0,74</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2985495939"/>
                  </a:ext>
                </a:extLst>
              </a:tr>
              <a:tr h="373111">
                <a:tc>
                  <a:txBody>
                    <a:bodyPr/>
                    <a:lstStyle/>
                    <a:p>
                      <a:pPr algn="l">
                        <a:lnSpc>
                          <a:spcPct val="150000"/>
                        </a:lnSpc>
                      </a:pPr>
                      <a:r>
                        <a:rPr lang="nl-NL" sz="1800">
                          <a:solidFill>
                            <a:srgbClr val="142228"/>
                          </a:solidFill>
                          <a:effectLst/>
                          <a:latin typeface="Inter"/>
                          <a:ea typeface="Calibri" panose="020F0502020204030204" pitchFamily="34" charset="0"/>
                          <a:cs typeface="Arial" panose="020B0604020202020204" pitchFamily="34" charset="0"/>
                        </a:rPr>
                        <a:t>         25 </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nchor="b"/>
                </a:tc>
                <a:tc>
                  <a:txBody>
                    <a:bodyPr/>
                    <a:lstStyle/>
                    <a:p>
                      <a:pPr algn="l">
                        <a:lnSpc>
                          <a:spcPct val="150000"/>
                        </a:lnSpc>
                      </a:pPr>
                      <a:r>
                        <a:rPr lang="nl-NL" sz="1800">
                          <a:effectLst/>
                        </a:rPr>
                        <a:t>&gt; 100.000 inwoners</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r">
                        <a:lnSpc>
                          <a:spcPct val="150000"/>
                        </a:lnSpc>
                      </a:pPr>
                      <a:r>
                        <a:rPr lang="nl-NL" sz="1800">
                          <a:solidFill>
                            <a:srgbClr val="000000"/>
                          </a:solidFill>
                          <a:effectLst/>
                          <a:latin typeface="Inter"/>
                          <a:ea typeface="Times New Roman" panose="02020603050405020304" pitchFamily="18" charset="0"/>
                          <a:cs typeface="Arial" panose="020B0604020202020204" pitchFamily="34" charset="0"/>
                        </a:rPr>
                        <a:t>1,09</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tc>
                <a:tc>
                  <a:txBody>
                    <a:bodyPr/>
                    <a:lstStyle/>
                    <a:p>
                      <a:pPr algn="r">
                        <a:lnSpc>
                          <a:spcPct val="150000"/>
                        </a:lnSpc>
                      </a:pPr>
                      <a:r>
                        <a:rPr lang="nl-NL" sz="1800">
                          <a:solidFill>
                            <a:srgbClr val="000000"/>
                          </a:solidFill>
                          <a:effectLst/>
                          <a:latin typeface="Inter"/>
                          <a:ea typeface="Times New Roman" panose="02020603050405020304" pitchFamily="18" charset="0"/>
                          <a:cs typeface="Arial" panose="020B0604020202020204" pitchFamily="34" charset="0"/>
                        </a:rPr>
                        <a:t>0,80</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tc>
                <a:tc>
                  <a:txBody>
                    <a:bodyPr/>
                    <a:lstStyle/>
                    <a:p>
                      <a:pPr algn="r">
                        <a:lnSpc>
                          <a:spcPct val="150000"/>
                        </a:lnSpc>
                      </a:pPr>
                      <a:r>
                        <a:rPr lang="nl-NL" sz="1800">
                          <a:solidFill>
                            <a:srgbClr val="000000"/>
                          </a:solidFill>
                          <a:effectLst/>
                          <a:latin typeface="Inter"/>
                          <a:ea typeface="Times New Roman" panose="02020603050405020304" pitchFamily="18" charset="0"/>
                          <a:cs typeface="Arial" panose="020B0604020202020204" pitchFamily="34" charset="0"/>
                        </a:rPr>
                        <a:t>0,67</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2347417144"/>
                  </a:ext>
                </a:extLst>
              </a:tr>
              <a:tr h="373111">
                <a:tc>
                  <a:txBody>
                    <a:bodyPr/>
                    <a:lstStyle/>
                    <a:p>
                      <a:pPr algn="l">
                        <a:lnSpc>
                          <a:spcPct val="150000"/>
                        </a:lnSpc>
                      </a:pPr>
                      <a:r>
                        <a:rPr lang="nl-NL" sz="1800">
                          <a:solidFill>
                            <a:srgbClr val="142228"/>
                          </a:solidFill>
                          <a:effectLst/>
                          <a:latin typeface="Inter"/>
                          <a:ea typeface="Calibri" panose="020F0502020204030204" pitchFamily="34" charset="0"/>
                          <a:cs typeface="Arial" panose="020B0604020202020204" pitchFamily="34" charset="0"/>
                        </a:rPr>
                        <a:t>         47 </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nchor="b"/>
                </a:tc>
                <a:tc>
                  <a:txBody>
                    <a:bodyPr/>
                    <a:lstStyle/>
                    <a:p>
                      <a:pPr algn="l">
                        <a:lnSpc>
                          <a:spcPct val="150000"/>
                        </a:lnSpc>
                      </a:pPr>
                      <a:r>
                        <a:rPr lang="nl-NL" sz="1800">
                          <a:effectLst/>
                        </a:rPr>
                        <a:t>50.000 tot 100.000 inwoners</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r">
                        <a:lnSpc>
                          <a:spcPct val="150000"/>
                        </a:lnSpc>
                      </a:pPr>
                      <a:r>
                        <a:rPr lang="nl-NL" sz="1800">
                          <a:solidFill>
                            <a:srgbClr val="000000"/>
                          </a:solidFill>
                          <a:effectLst/>
                          <a:latin typeface="Inter"/>
                          <a:ea typeface="Times New Roman" panose="02020603050405020304" pitchFamily="18" charset="0"/>
                          <a:cs typeface="Arial" panose="020B0604020202020204" pitchFamily="34" charset="0"/>
                        </a:rPr>
                        <a:t>1,04</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tc>
                <a:tc>
                  <a:txBody>
                    <a:bodyPr/>
                    <a:lstStyle/>
                    <a:p>
                      <a:pPr algn="r">
                        <a:lnSpc>
                          <a:spcPct val="150000"/>
                        </a:lnSpc>
                      </a:pPr>
                      <a:r>
                        <a:rPr lang="nl-NL" sz="1800">
                          <a:solidFill>
                            <a:srgbClr val="000000"/>
                          </a:solidFill>
                          <a:effectLst/>
                          <a:latin typeface="Inter"/>
                          <a:ea typeface="Times New Roman" panose="02020603050405020304" pitchFamily="18" charset="0"/>
                          <a:cs typeface="Arial" panose="020B0604020202020204" pitchFamily="34" charset="0"/>
                        </a:rPr>
                        <a:t>0,85</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tc>
                <a:tc>
                  <a:txBody>
                    <a:bodyPr/>
                    <a:lstStyle/>
                    <a:p>
                      <a:pPr algn="r">
                        <a:lnSpc>
                          <a:spcPct val="150000"/>
                        </a:lnSpc>
                      </a:pPr>
                      <a:r>
                        <a:rPr lang="nl-NL" sz="1800">
                          <a:solidFill>
                            <a:srgbClr val="000000"/>
                          </a:solidFill>
                          <a:effectLst/>
                          <a:latin typeface="Inter"/>
                          <a:ea typeface="Times New Roman" panose="02020603050405020304" pitchFamily="18" charset="0"/>
                          <a:cs typeface="Arial" panose="020B0604020202020204" pitchFamily="34" charset="0"/>
                        </a:rPr>
                        <a:t>0,71</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4229827137"/>
                  </a:ext>
                </a:extLst>
              </a:tr>
              <a:tr h="373111">
                <a:tc>
                  <a:txBody>
                    <a:bodyPr/>
                    <a:lstStyle/>
                    <a:p>
                      <a:pPr algn="l">
                        <a:lnSpc>
                          <a:spcPct val="150000"/>
                        </a:lnSpc>
                      </a:pPr>
                      <a:r>
                        <a:rPr lang="nl-NL" sz="1800">
                          <a:solidFill>
                            <a:srgbClr val="142228"/>
                          </a:solidFill>
                          <a:effectLst/>
                          <a:latin typeface="Inter"/>
                          <a:ea typeface="Calibri" panose="020F0502020204030204" pitchFamily="34" charset="0"/>
                          <a:cs typeface="Arial" panose="020B0604020202020204" pitchFamily="34" charset="0"/>
                        </a:rPr>
                        <a:t>         98 </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nchor="b"/>
                </a:tc>
                <a:tc>
                  <a:txBody>
                    <a:bodyPr/>
                    <a:lstStyle/>
                    <a:p>
                      <a:pPr algn="l">
                        <a:lnSpc>
                          <a:spcPct val="150000"/>
                        </a:lnSpc>
                      </a:pPr>
                      <a:r>
                        <a:rPr lang="nl-NL" sz="1800">
                          <a:effectLst/>
                        </a:rPr>
                        <a:t>20.000 tot 50.000 inwoners</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r">
                        <a:lnSpc>
                          <a:spcPct val="150000"/>
                        </a:lnSpc>
                      </a:pPr>
                      <a:r>
                        <a:rPr lang="nl-NL" sz="1800">
                          <a:solidFill>
                            <a:srgbClr val="000000"/>
                          </a:solidFill>
                          <a:effectLst/>
                          <a:latin typeface="Inter"/>
                          <a:ea typeface="Times New Roman" panose="02020603050405020304" pitchFamily="18" charset="0"/>
                          <a:cs typeface="Arial" panose="020B0604020202020204" pitchFamily="34" charset="0"/>
                        </a:rPr>
                        <a:t>1,01</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tc>
                <a:tc>
                  <a:txBody>
                    <a:bodyPr/>
                    <a:lstStyle/>
                    <a:p>
                      <a:pPr algn="r">
                        <a:lnSpc>
                          <a:spcPct val="150000"/>
                        </a:lnSpc>
                      </a:pPr>
                      <a:r>
                        <a:rPr lang="nl-NL" sz="1800">
                          <a:solidFill>
                            <a:srgbClr val="000000"/>
                          </a:solidFill>
                          <a:effectLst/>
                          <a:latin typeface="Inter"/>
                          <a:ea typeface="Times New Roman" panose="02020603050405020304" pitchFamily="18" charset="0"/>
                          <a:cs typeface="Arial" panose="020B0604020202020204" pitchFamily="34" charset="0"/>
                        </a:rPr>
                        <a:t>0,83</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tc>
                <a:tc>
                  <a:txBody>
                    <a:bodyPr/>
                    <a:lstStyle/>
                    <a:p>
                      <a:pPr algn="r">
                        <a:lnSpc>
                          <a:spcPct val="150000"/>
                        </a:lnSpc>
                      </a:pPr>
                      <a:r>
                        <a:rPr lang="nl-NL" sz="1800">
                          <a:solidFill>
                            <a:srgbClr val="000000"/>
                          </a:solidFill>
                          <a:effectLst/>
                          <a:latin typeface="Inter"/>
                          <a:ea typeface="Times New Roman" panose="02020603050405020304" pitchFamily="18" charset="0"/>
                          <a:cs typeface="Arial" panose="020B0604020202020204" pitchFamily="34" charset="0"/>
                        </a:rPr>
                        <a:t>0,73</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1039710407"/>
                  </a:ext>
                </a:extLst>
              </a:tr>
              <a:tr h="373111">
                <a:tc>
                  <a:txBody>
                    <a:bodyPr/>
                    <a:lstStyle/>
                    <a:p>
                      <a:pPr algn="l">
                        <a:lnSpc>
                          <a:spcPct val="150000"/>
                        </a:lnSpc>
                      </a:pPr>
                      <a:r>
                        <a:rPr lang="nl-NL" sz="1800">
                          <a:solidFill>
                            <a:srgbClr val="142228"/>
                          </a:solidFill>
                          <a:effectLst/>
                          <a:latin typeface="Inter"/>
                          <a:ea typeface="Calibri" panose="020F0502020204030204" pitchFamily="34" charset="0"/>
                          <a:cs typeface="Arial" panose="020B0604020202020204" pitchFamily="34" charset="0"/>
                        </a:rPr>
                        <a:t>         17 </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nchor="b"/>
                </a:tc>
                <a:tc>
                  <a:txBody>
                    <a:bodyPr/>
                    <a:lstStyle/>
                    <a:p>
                      <a:pPr algn="l">
                        <a:lnSpc>
                          <a:spcPct val="150000"/>
                        </a:lnSpc>
                      </a:pPr>
                      <a:r>
                        <a:rPr lang="nl-NL" sz="1800">
                          <a:effectLst/>
                        </a:rPr>
                        <a:t>&lt; 20.000 inwoners</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r">
                        <a:lnSpc>
                          <a:spcPct val="150000"/>
                        </a:lnSpc>
                      </a:pPr>
                      <a:r>
                        <a:rPr lang="nl-NL" sz="1800">
                          <a:solidFill>
                            <a:srgbClr val="000000"/>
                          </a:solidFill>
                          <a:effectLst/>
                          <a:latin typeface="Inter"/>
                          <a:ea typeface="Times New Roman" panose="02020603050405020304" pitchFamily="18" charset="0"/>
                          <a:cs typeface="Arial" panose="020B0604020202020204" pitchFamily="34" charset="0"/>
                        </a:rPr>
                        <a:t>0,95</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tc>
                <a:tc>
                  <a:txBody>
                    <a:bodyPr/>
                    <a:lstStyle/>
                    <a:p>
                      <a:pPr algn="r">
                        <a:lnSpc>
                          <a:spcPct val="150000"/>
                        </a:lnSpc>
                      </a:pPr>
                      <a:r>
                        <a:rPr lang="nl-NL" sz="1800">
                          <a:solidFill>
                            <a:srgbClr val="000000"/>
                          </a:solidFill>
                          <a:effectLst/>
                          <a:latin typeface="Inter"/>
                          <a:ea typeface="Times New Roman" panose="02020603050405020304" pitchFamily="18" charset="0"/>
                          <a:cs typeface="Arial" panose="020B0604020202020204" pitchFamily="34" charset="0"/>
                        </a:rPr>
                        <a:t>0,78</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tc>
                <a:tc>
                  <a:txBody>
                    <a:bodyPr/>
                    <a:lstStyle/>
                    <a:p>
                      <a:pPr algn="r">
                        <a:lnSpc>
                          <a:spcPct val="150000"/>
                        </a:lnSpc>
                      </a:pPr>
                      <a:r>
                        <a:rPr lang="nl-NL" sz="1800">
                          <a:solidFill>
                            <a:srgbClr val="000000"/>
                          </a:solidFill>
                          <a:effectLst/>
                          <a:latin typeface="Inter"/>
                          <a:ea typeface="Times New Roman" panose="02020603050405020304" pitchFamily="18" charset="0"/>
                          <a:cs typeface="Arial" panose="020B0604020202020204" pitchFamily="34" charset="0"/>
                        </a:rPr>
                        <a:t>0,65</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2274284691"/>
                  </a:ext>
                </a:extLst>
              </a:tr>
              <a:tr h="391767">
                <a:tc>
                  <a:txBody>
                    <a:bodyPr/>
                    <a:lstStyle/>
                    <a:p>
                      <a:pPr algn="l">
                        <a:lnSpc>
                          <a:spcPct val="150000"/>
                        </a:lnSpc>
                      </a:pP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50000"/>
                        </a:lnSpc>
                      </a:pP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r">
                        <a:lnSpc>
                          <a:spcPct val="150000"/>
                        </a:lnSpc>
                      </a:pP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tc>
                <a:tc>
                  <a:txBody>
                    <a:bodyPr/>
                    <a:lstStyle/>
                    <a:p>
                      <a:pPr algn="r">
                        <a:lnSpc>
                          <a:spcPct val="150000"/>
                        </a:lnSpc>
                      </a:pP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tc>
                <a:tc>
                  <a:txBody>
                    <a:bodyPr/>
                    <a:lstStyle/>
                    <a:p>
                      <a:pPr algn="r">
                        <a:lnSpc>
                          <a:spcPct val="150000"/>
                        </a:lnSpc>
                      </a:pP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203625295"/>
                  </a:ext>
                </a:extLst>
              </a:tr>
              <a:tr h="391767">
                <a:tc>
                  <a:txBody>
                    <a:bodyPr/>
                    <a:lstStyle/>
                    <a:p>
                      <a:pPr algn="l">
                        <a:lnSpc>
                          <a:spcPct val="150000"/>
                        </a:lnSpc>
                      </a:pPr>
                      <a:r>
                        <a:rPr lang="nl-NL" sz="1800">
                          <a:solidFill>
                            <a:srgbClr val="142228"/>
                          </a:solidFill>
                          <a:effectLst/>
                          <a:latin typeface="Inter"/>
                          <a:ea typeface="Calibri" panose="020F0502020204030204" pitchFamily="34" charset="0"/>
                          <a:cs typeface="Arial" panose="020B0604020202020204" pitchFamily="34" charset="0"/>
                        </a:rPr>
                        <a:t> 191             </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nchor="b">
                    <a:solidFill>
                      <a:schemeClr val="accent4">
                        <a:lumMod val="20000"/>
                        <a:lumOff val="80000"/>
                      </a:schemeClr>
                    </a:solidFill>
                  </a:tcPr>
                </a:tc>
                <a:tc>
                  <a:txBody>
                    <a:bodyPr/>
                    <a:lstStyle/>
                    <a:p>
                      <a:pPr algn="ctr">
                        <a:lnSpc>
                          <a:spcPct val="150000"/>
                        </a:lnSpc>
                      </a:pPr>
                      <a:r>
                        <a:rPr lang="nl-NL" sz="1800">
                          <a:effectLst/>
                        </a:rPr>
                        <a:t>Alle gemeenten</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solidFill>
                      <a:schemeClr val="accent4">
                        <a:lumMod val="20000"/>
                        <a:lumOff val="80000"/>
                      </a:schemeClr>
                    </a:solidFill>
                  </a:tcPr>
                </a:tc>
                <a:tc>
                  <a:txBody>
                    <a:bodyPr/>
                    <a:lstStyle/>
                    <a:p>
                      <a:pPr algn="r">
                        <a:lnSpc>
                          <a:spcPct val="150000"/>
                        </a:lnSpc>
                      </a:pPr>
                      <a:r>
                        <a:rPr lang="nl-NL" sz="1800">
                          <a:solidFill>
                            <a:srgbClr val="000000"/>
                          </a:solidFill>
                          <a:effectLst/>
                          <a:latin typeface="Inter"/>
                          <a:ea typeface="Times New Roman" panose="02020603050405020304" pitchFamily="18" charset="0"/>
                          <a:cs typeface="Arial" panose="020B0604020202020204" pitchFamily="34" charset="0"/>
                        </a:rPr>
                        <a:t>1,04</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solidFill>
                      <a:schemeClr val="accent4">
                        <a:lumMod val="20000"/>
                        <a:lumOff val="80000"/>
                      </a:schemeClr>
                    </a:solidFill>
                  </a:tcPr>
                </a:tc>
                <a:tc>
                  <a:txBody>
                    <a:bodyPr/>
                    <a:lstStyle/>
                    <a:p>
                      <a:pPr algn="r">
                        <a:lnSpc>
                          <a:spcPct val="150000"/>
                        </a:lnSpc>
                      </a:pPr>
                      <a:r>
                        <a:rPr lang="nl-NL" sz="1800">
                          <a:solidFill>
                            <a:srgbClr val="000000"/>
                          </a:solidFill>
                          <a:effectLst/>
                          <a:latin typeface="Inter"/>
                          <a:ea typeface="Times New Roman" panose="02020603050405020304" pitchFamily="18" charset="0"/>
                          <a:cs typeface="Arial" panose="020B0604020202020204" pitchFamily="34" charset="0"/>
                        </a:rPr>
                        <a:t>0,83</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solidFill>
                      <a:schemeClr val="accent4">
                        <a:lumMod val="20000"/>
                        <a:lumOff val="80000"/>
                      </a:schemeClr>
                    </a:solidFill>
                  </a:tcPr>
                </a:tc>
                <a:tc>
                  <a:txBody>
                    <a:bodyPr/>
                    <a:lstStyle/>
                    <a:p>
                      <a:pPr algn="r">
                        <a:lnSpc>
                          <a:spcPct val="150000"/>
                        </a:lnSpc>
                      </a:pPr>
                      <a:r>
                        <a:rPr lang="nl-NL" sz="1800">
                          <a:solidFill>
                            <a:srgbClr val="000000"/>
                          </a:solidFill>
                          <a:effectLst/>
                          <a:latin typeface="Inter"/>
                          <a:ea typeface="Times New Roman" panose="02020603050405020304" pitchFamily="18" charset="0"/>
                          <a:cs typeface="Arial" panose="020B0604020202020204" pitchFamily="34" charset="0"/>
                        </a:rPr>
                        <a:t>0,71</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4450" marR="44450" marT="0" marB="0">
                    <a:solidFill>
                      <a:schemeClr val="accent4">
                        <a:lumMod val="20000"/>
                        <a:lumOff val="80000"/>
                      </a:schemeClr>
                    </a:solidFill>
                  </a:tcPr>
                </a:tc>
                <a:extLst>
                  <a:ext uri="{0D108BD9-81ED-4DB2-BD59-A6C34878D82A}">
                    <a16:rowId xmlns:a16="http://schemas.microsoft.com/office/drawing/2014/main" val="850697554"/>
                  </a:ext>
                </a:extLst>
              </a:tr>
            </a:tbl>
          </a:graphicData>
        </a:graphic>
      </p:graphicFrame>
      <p:sp>
        <p:nvSpPr>
          <p:cNvPr id="6" name="Tijdelijke aanduiding voor inhoud 2">
            <a:extLst>
              <a:ext uri="{FF2B5EF4-FFF2-40B4-BE49-F238E27FC236}">
                <a16:creationId xmlns:a16="http://schemas.microsoft.com/office/drawing/2014/main" id="{937CB499-A5AD-7D25-226D-0914292272A0}"/>
              </a:ext>
            </a:extLst>
          </p:cNvPr>
          <p:cNvSpPr txBox="1">
            <a:spLocks/>
          </p:cNvSpPr>
          <p:nvPr/>
        </p:nvSpPr>
        <p:spPr>
          <a:xfrm>
            <a:off x="417049" y="1616829"/>
            <a:ext cx="10290242" cy="4351338"/>
          </a:xfrm>
          <a:prstGeom prst="rect">
            <a:avLst/>
          </a:prstGeom>
        </p:spPr>
        <p:txBody>
          <a:bodyPr vert="horz" lIns="0" tIns="0" rIns="0" bIns="0" rtlCol="0">
            <a:noAutofit/>
          </a:bodyPr>
          <a:lstStyle>
            <a:lvl1pPr marL="0" indent="0" algn="l" defTabSz="914400" rtl="0" eaLnBrk="1" latinLnBrk="0" hangingPunct="1">
              <a:lnSpc>
                <a:spcPct val="130000"/>
              </a:lnSpc>
              <a:spcBef>
                <a:spcPts val="500"/>
              </a:spcBef>
              <a:spcAft>
                <a:spcPts val="1000"/>
              </a:spcAft>
              <a:buFont typeface="Arial" panose="020B0604020202020204" pitchFamily="34" charset="0"/>
              <a:buNone/>
              <a:defRPr sz="2200" kern="1200" baseline="0">
                <a:solidFill>
                  <a:srgbClr val="211E5B"/>
                </a:solidFill>
                <a:latin typeface="Century Gothic" panose="020B0502020202020204" pitchFamily="34" charset="0"/>
                <a:ea typeface="+mn-ea"/>
                <a:cs typeface="+mn-cs"/>
              </a:defRPr>
            </a:lvl1pPr>
            <a:lvl2pPr marL="685800" indent="-228600" algn="l" defTabSz="914400" rtl="0" eaLnBrk="1" latinLnBrk="0" hangingPunct="1">
              <a:lnSpc>
                <a:spcPct val="130000"/>
              </a:lnSpc>
              <a:spcBef>
                <a:spcPts val="500"/>
              </a:spcBef>
              <a:spcAft>
                <a:spcPts val="1000"/>
              </a:spcAft>
              <a:buFont typeface="Arial" panose="020B0604020202020204" pitchFamily="34" charset="0"/>
              <a:buChar char="•"/>
              <a:defRPr sz="1800" kern="1200" baseline="0">
                <a:solidFill>
                  <a:srgbClr val="211E5B"/>
                </a:solidFill>
                <a:latin typeface="Century Gothic" panose="020B0502020202020204" pitchFamily="34" charset="0"/>
                <a:ea typeface="+mn-ea"/>
                <a:cs typeface="+mn-cs"/>
              </a:defRPr>
            </a:lvl2pPr>
            <a:lvl3pPr marL="1143000" indent="-228600" algn="l" defTabSz="914400" rtl="0" eaLnBrk="1" latinLnBrk="0" hangingPunct="1">
              <a:lnSpc>
                <a:spcPct val="130000"/>
              </a:lnSpc>
              <a:spcBef>
                <a:spcPct val="30000"/>
              </a:spcBef>
              <a:spcAft>
                <a:spcPts val="1000"/>
              </a:spcAft>
              <a:buFont typeface="Arial" panose="020B0604020202020204" pitchFamily="34" charset="0"/>
              <a:buChar char="•"/>
              <a:defRPr sz="1600" kern="1200" baseline="0">
                <a:solidFill>
                  <a:srgbClr val="211E5B"/>
                </a:solidFill>
                <a:latin typeface="Century Gothic" panose="020B0502020202020204" pitchFamily="34" charset="0"/>
                <a:ea typeface="+mn-ea"/>
                <a:cs typeface="+mn-cs"/>
              </a:defRPr>
            </a:lvl3pPr>
            <a:lvl4pPr marL="1600200" indent="-228600" algn="l" defTabSz="914400" rtl="0" eaLnBrk="1" latinLnBrk="0" hangingPunct="1">
              <a:lnSpc>
                <a:spcPct val="130000"/>
              </a:lnSpc>
              <a:spcBef>
                <a:spcPct val="30000"/>
              </a:spcBef>
              <a:spcAft>
                <a:spcPts val="1000"/>
              </a:spcAft>
              <a:buFont typeface="Arial" panose="020B0604020202020204" pitchFamily="34" charset="0"/>
              <a:buChar char="•"/>
              <a:defRPr sz="1400" kern="1200" baseline="0">
                <a:solidFill>
                  <a:srgbClr val="211E5B"/>
                </a:solidFill>
                <a:latin typeface="Century Gothic" panose="020B0502020202020204" pitchFamily="34" charset="0"/>
                <a:ea typeface="+mn-ea"/>
                <a:cs typeface="+mn-cs"/>
              </a:defRPr>
            </a:lvl4pPr>
            <a:lvl5pPr marL="2057400" indent="-228600" algn="l" defTabSz="914400" rtl="0" eaLnBrk="1" latinLnBrk="0" hangingPunct="1">
              <a:lnSpc>
                <a:spcPct val="130000"/>
              </a:lnSpc>
              <a:spcBef>
                <a:spcPct val="30000"/>
              </a:spcBef>
              <a:spcAft>
                <a:spcPts val="1000"/>
              </a:spcAft>
              <a:buFont typeface="Arial" panose="020B0604020202020204" pitchFamily="34" charset="0"/>
              <a:buChar char="•"/>
              <a:defRPr sz="1200" kern="1200" baseline="0">
                <a:solidFill>
                  <a:srgbClr val="211E5B"/>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r>
              <a:rPr lang="nl-NL"/>
              <a:t>Meldingsfrequentie daalt</a:t>
            </a:r>
          </a:p>
        </p:txBody>
      </p:sp>
    </p:spTree>
    <p:extLst>
      <p:ext uri="{BB962C8B-B14F-4D97-AF65-F5344CB8AC3E}">
        <p14:creationId xmlns:p14="http://schemas.microsoft.com/office/powerpoint/2010/main" val="3156851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EFB63D-32D9-7E6A-6F28-071FCFDAB3F5}"/>
              </a:ext>
            </a:extLst>
          </p:cNvPr>
          <p:cNvSpPr>
            <a:spLocks noGrp="1"/>
          </p:cNvSpPr>
          <p:nvPr>
            <p:ph type="title"/>
          </p:nvPr>
        </p:nvSpPr>
        <p:spPr/>
        <p:txBody>
          <a:bodyPr/>
          <a:lstStyle/>
          <a:p>
            <a:r>
              <a:rPr lang="nl-NL"/>
              <a:t>Hoe doet gemeente Zaanstad het? </a:t>
            </a:r>
          </a:p>
        </p:txBody>
      </p:sp>
      <p:sp>
        <p:nvSpPr>
          <p:cNvPr id="4" name="Tijdelijke aanduiding voor dianummer 3">
            <a:extLst>
              <a:ext uri="{FF2B5EF4-FFF2-40B4-BE49-F238E27FC236}">
                <a16:creationId xmlns:a16="http://schemas.microsoft.com/office/drawing/2014/main" id="{C1AA1018-C54F-DA8F-B87E-A642B59BB14F}"/>
              </a:ext>
            </a:extLst>
          </p:cNvPr>
          <p:cNvSpPr>
            <a:spLocks noGrp="1"/>
          </p:cNvSpPr>
          <p:nvPr>
            <p:ph type="sldNum" sz="quarter" idx="12"/>
          </p:nvPr>
        </p:nvSpPr>
        <p:spPr/>
        <p:txBody>
          <a:bodyPr/>
          <a:lstStyle/>
          <a:p>
            <a:fld id="{D57F1E4F-1CFF-5643-939E-217C01CDF565}" type="slidenum">
              <a:rPr lang="en-US" smtClean="0"/>
              <a:pPr/>
              <a:t>8</a:t>
            </a:fld>
            <a:endParaRPr lang="en-US"/>
          </a:p>
        </p:txBody>
      </p:sp>
      <p:graphicFrame>
        <p:nvGraphicFramePr>
          <p:cNvPr id="5" name="Tijdelijke aanduiding voor inhoud 4">
            <a:extLst>
              <a:ext uri="{FF2B5EF4-FFF2-40B4-BE49-F238E27FC236}">
                <a16:creationId xmlns:a16="http://schemas.microsoft.com/office/drawing/2014/main" id="{4BE4F269-02F2-DF77-91E7-973A1F4662D1}"/>
              </a:ext>
            </a:extLst>
          </p:cNvPr>
          <p:cNvGraphicFramePr>
            <a:graphicFrameLocks/>
          </p:cNvGraphicFramePr>
          <p:nvPr>
            <p:extLst>
              <p:ext uri="{D42A27DB-BD31-4B8C-83A1-F6EECF244321}">
                <p14:modId xmlns:p14="http://schemas.microsoft.com/office/powerpoint/2010/main" val="276616591"/>
              </p:ext>
            </p:extLst>
          </p:nvPr>
        </p:nvGraphicFramePr>
        <p:xfrm>
          <a:off x="838200" y="1671715"/>
          <a:ext cx="9971638" cy="3153780"/>
        </p:xfrm>
        <a:graphic>
          <a:graphicData uri="http://schemas.openxmlformats.org/drawingml/2006/table">
            <a:tbl>
              <a:tblPr firstRow="1" firstCol="1" bandRow="1">
                <a:tableStyleId>{5C22544A-7EE6-4342-B048-85BDC9FD1C3A}</a:tableStyleId>
              </a:tblPr>
              <a:tblGrid>
                <a:gridCol w="3996187">
                  <a:extLst>
                    <a:ext uri="{9D8B030D-6E8A-4147-A177-3AD203B41FA5}">
                      <a16:colId xmlns:a16="http://schemas.microsoft.com/office/drawing/2014/main" val="1401630342"/>
                    </a:ext>
                  </a:extLst>
                </a:gridCol>
                <a:gridCol w="2380269">
                  <a:extLst>
                    <a:ext uri="{9D8B030D-6E8A-4147-A177-3AD203B41FA5}">
                      <a16:colId xmlns:a16="http://schemas.microsoft.com/office/drawing/2014/main" val="2280099076"/>
                    </a:ext>
                  </a:extLst>
                </a:gridCol>
                <a:gridCol w="3595182">
                  <a:extLst>
                    <a:ext uri="{9D8B030D-6E8A-4147-A177-3AD203B41FA5}">
                      <a16:colId xmlns:a16="http://schemas.microsoft.com/office/drawing/2014/main" val="2059576041"/>
                    </a:ext>
                  </a:extLst>
                </a:gridCol>
              </a:tblGrid>
              <a:tr h="425963">
                <a:tc>
                  <a:txBody>
                    <a:bodyPr/>
                    <a:lstStyle/>
                    <a:p>
                      <a:pPr algn="l">
                        <a:lnSpc>
                          <a:spcPct val="150000"/>
                        </a:lnSpc>
                      </a:pPr>
                      <a:r>
                        <a:rPr lang="nl-NL" sz="1800">
                          <a:effectLst/>
                        </a:rPr>
                        <a:t> </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ctr">
                        <a:lnSpc>
                          <a:spcPct val="150000"/>
                        </a:lnSpc>
                      </a:pPr>
                      <a:r>
                        <a:rPr lang="nl-NL" sz="1800">
                          <a:effectLst/>
                        </a:rPr>
                        <a:t>1e halfjaar 2022</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ctr">
                        <a:lnSpc>
                          <a:spcPct val="150000"/>
                        </a:lnSpc>
                      </a:pPr>
                      <a:r>
                        <a:rPr lang="nl-NL" sz="1800">
                          <a:effectLst/>
                        </a:rPr>
                        <a:t>1e halfjaar 2023</a:t>
                      </a:r>
                      <a:endParaRPr lang="nl-NL" sz="180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extLst>
                  <a:ext uri="{0D108BD9-81ED-4DB2-BD59-A6C34878D82A}">
                    <a16:rowId xmlns:a16="http://schemas.microsoft.com/office/drawing/2014/main" val="2626309271"/>
                  </a:ext>
                </a:extLst>
              </a:tr>
              <a:tr h="428025">
                <a:tc>
                  <a:txBody>
                    <a:bodyPr/>
                    <a:lstStyle/>
                    <a:p>
                      <a:pPr algn="l">
                        <a:lnSpc>
                          <a:spcPct val="150000"/>
                        </a:lnSpc>
                      </a:pPr>
                      <a:r>
                        <a:rPr lang="nl-NL" sz="1800" b="1" kern="1200">
                          <a:solidFill>
                            <a:schemeClr val="lt1"/>
                          </a:solidFill>
                          <a:effectLst/>
                          <a:latin typeface="+mn-lt"/>
                          <a:ea typeface="+mn-ea"/>
                          <a:cs typeface="+mn-cs"/>
                        </a:rPr>
                        <a:t>Totaal verzuim %</a:t>
                      </a:r>
                    </a:p>
                  </a:txBody>
                  <a:tcPr marL="43497" marR="43497" marT="0" marB="0" anchor="b"/>
                </a:tc>
                <a:tc>
                  <a:txBody>
                    <a:bodyPr/>
                    <a:lstStyle/>
                    <a:p>
                      <a:pPr algn="r">
                        <a:lnSpc>
                          <a:spcPct val="150000"/>
                        </a:lnSpc>
                      </a:pPr>
                      <a:r>
                        <a:rPr lang="nl-NL" sz="1800">
                          <a:solidFill>
                            <a:srgbClr val="142228"/>
                          </a:solidFill>
                          <a:effectLst/>
                          <a:latin typeface="Inter"/>
                          <a:ea typeface="Calibri" panose="020F0502020204030204" pitchFamily="34" charset="0"/>
                          <a:cs typeface="Times New Roman" panose="02020603050405020304" pitchFamily="18" charset="0"/>
                        </a:rPr>
                        <a:t>7,8%</a:t>
                      </a:r>
                      <a:endParaRPr lang="nl-NL" sz="1800" dirty="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tc>
                  <a:txBody>
                    <a:bodyPr/>
                    <a:lstStyle/>
                    <a:p>
                      <a:pPr algn="r">
                        <a:lnSpc>
                          <a:spcPct val="150000"/>
                        </a:lnSpc>
                      </a:pPr>
                      <a:r>
                        <a:rPr lang="nl-NL" sz="1800">
                          <a:solidFill>
                            <a:srgbClr val="142228"/>
                          </a:solidFill>
                          <a:effectLst/>
                          <a:latin typeface="Inter"/>
                          <a:ea typeface="Calibri" panose="020F0502020204030204" pitchFamily="34" charset="0"/>
                          <a:cs typeface="Times New Roman" panose="02020603050405020304" pitchFamily="18" charset="0"/>
                        </a:rPr>
                        <a:t>7,4%</a:t>
                      </a:r>
                      <a:endParaRPr lang="nl-NL" sz="1800" dirty="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extLst>
                  <a:ext uri="{0D108BD9-81ED-4DB2-BD59-A6C34878D82A}">
                    <a16:rowId xmlns:a16="http://schemas.microsoft.com/office/drawing/2014/main" val="2985495939"/>
                  </a:ext>
                </a:extLst>
              </a:tr>
              <a:tr h="1001182">
                <a:tc>
                  <a:txBody>
                    <a:bodyPr/>
                    <a:lstStyle/>
                    <a:p>
                      <a:pPr algn="l">
                        <a:lnSpc>
                          <a:spcPct val="150000"/>
                        </a:lnSpc>
                      </a:pPr>
                      <a:r>
                        <a:rPr lang="nl-NL" sz="1800" b="1" kern="1200">
                          <a:solidFill>
                            <a:schemeClr val="lt1"/>
                          </a:solidFill>
                          <a:effectLst/>
                          <a:latin typeface="+mn-lt"/>
                          <a:ea typeface="+mn-ea"/>
                          <a:cs typeface="+mn-cs"/>
                        </a:rPr>
                        <a:t>Opbouw van verzuim</a:t>
                      </a:r>
                    </a:p>
                  </a:txBody>
                  <a:tcPr marL="43497" marR="43497" marT="0" marB="0"/>
                </a:tc>
                <a:tc>
                  <a:txBody>
                    <a:bodyPr/>
                    <a:lstStyle/>
                    <a:p>
                      <a:pPr algn="r"/>
                      <a:r>
                        <a:rPr lang="nl-NL" sz="1600">
                          <a:solidFill>
                            <a:srgbClr val="000000"/>
                          </a:solidFill>
                          <a:effectLst/>
                          <a:latin typeface="Calibri" panose="020F0502020204030204" pitchFamily="34" charset="0"/>
                          <a:ea typeface="Calibri" panose="020F0502020204030204" pitchFamily="34" charset="0"/>
                        </a:rPr>
                        <a:t>Kort: 0,78%</a:t>
                      </a:r>
                      <a:endParaRPr lang="nl-NL" sz="1600">
                        <a:effectLst/>
                        <a:latin typeface="Calibri" panose="020F0502020204030204" pitchFamily="34" charset="0"/>
                        <a:ea typeface="Calibri" panose="020F0502020204030204" pitchFamily="34" charset="0"/>
                      </a:endParaRPr>
                    </a:p>
                    <a:p>
                      <a:pPr algn="r"/>
                      <a:r>
                        <a:rPr lang="nl-NL" sz="1600">
                          <a:solidFill>
                            <a:srgbClr val="000000"/>
                          </a:solidFill>
                          <a:effectLst/>
                          <a:latin typeface="Calibri" panose="020F0502020204030204" pitchFamily="34" charset="0"/>
                          <a:ea typeface="Calibri" panose="020F0502020204030204" pitchFamily="34" charset="0"/>
                        </a:rPr>
                        <a:t>Middellang: 1,14%</a:t>
                      </a:r>
                      <a:endParaRPr lang="nl-NL" sz="1600">
                        <a:effectLst/>
                        <a:latin typeface="Calibri" panose="020F0502020204030204" pitchFamily="34" charset="0"/>
                        <a:ea typeface="Calibri" panose="020F0502020204030204" pitchFamily="34" charset="0"/>
                      </a:endParaRPr>
                    </a:p>
                    <a:p>
                      <a:pPr algn="r"/>
                      <a:r>
                        <a:rPr lang="nl-NL" sz="1600">
                          <a:solidFill>
                            <a:srgbClr val="000000"/>
                          </a:solidFill>
                          <a:effectLst/>
                          <a:latin typeface="Calibri" panose="020F0502020204030204" pitchFamily="34" charset="0"/>
                          <a:ea typeface="Calibri" panose="020F0502020204030204" pitchFamily="34" charset="0"/>
                        </a:rPr>
                        <a:t>Lang: 4,38%</a:t>
                      </a:r>
                      <a:endParaRPr lang="nl-NL" sz="1600">
                        <a:effectLst/>
                        <a:latin typeface="Calibri" panose="020F0502020204030204" pitchFamily="34" charset="0"/>
                        <a:ea typeface="Calibri" panose="020F0502020204030204" pitchFamily="34" charset="0"/>
                      </a:endParaRPr>
                    </a:p>
                    <a:p>
                      <a:pPr algn="r"/>
                      <a:r>
                        <a:rPr lang="nl-NL" sz="1600">
                          <a:solidFill>
                            <a:srgbClr val="000000"/>
                          </a:solidFill>
                          <a:effectLst/>
                          <a:latin typeface="Calibri" panose="020F0502020204030204" pitchFamily="34" charset="0"/>
                          <a:ea typeface="Calibri" panose="020F0502020204030204" pitchFamily="34" charset="0"/>
                        </a:rPr>
                        <a:t>Extra lang: 1,47%</a:t>
                      </a:r>
                      <a:endParaRPr lang="nl-NL" sz="1600" dirty="0">
                        <a:effectLst/>
                        <a:latin typeface="Calibri" panose="020F0502020204030204" pitchFamily="34" charset="0"/>
                        <a:ea typeface="Calibri" panose="020F0502020204030204" pitchFamily="34" charset="0"/>
                      </a:endParaRPr>
                    </a:p>
                  </a:txBody>
                  <a:tcPr marL="43180" marR="43180" marT="9525" marB="0" anchor="ctr"/>
                </a:tc>
                <a:tc>
                  <a:txBody>
                    <a:bodyPr/>
                    <a:lstStyle/>
                    <a:p>
                      <a:pPr algn="r"/>
                      <a:r>
                        <a:rPr lang="nl-NL" sz="1600">
                          <a:solidFill>
                            <a:srgbClr val="000000"/>
                          </a:solidFill>
                          <a:effectLst/>
                          <a:latin typeface="Calibri" panose="020F0502020204030204" pitchFamily="34" charset="0"/>
                          <a:ea typeface="Calibri" panose="020F0502020204030204" pitchFamily="34" charset="0"/>
                        </a:rPr>
                        <a:t>Kort: 0,69%</a:t>
                      </a:r>
                      <a:endParaRPr lang="nl-NL" sz="1600">
                        <a:effectLst/>
                        <a:latin typeface="Calibri" panose="020F0502020204030204" pitchFamily="34" charset="0"/>
                        <a:ea typeface="Calibri" panose="020F0502020204030204" pitchFamily="34" charset="0"/>
                      </a:endParaRPr>
                    </a:p>
                    <a:p>
                      <a:pPr algn="r"/>
                      <a:r>
                        <a:rPr lang="nl-NL" sz="1600">
                          <a:solidFill>
                            <a:srgbClr val="000000"/>
                          </a:solidFill>
                          <a:effectLst/>
                          <a:latin typeface="Calibri" panose="020F0502020204030204" pitchFamily="34" charset="0"/>
                          <a:ea typeface="Calibri" panose="020F0502020204030204" pitchFamily="34" charset="0"/>
                        </a:rPr>
                        <a:t>Middellang: 0,85%</a:t>
                      </a:r>
                      <a:endParaRPr lang="nl-NL" sz="1600">
                        <a:effectLst/>
                        <a:latin typeface="Calibri" panose="020F0502020204030204" pitchFamily="34" charset="0"/>
                        <a:ea typeface="Calibri" panose="020F0502020204030204" pitchFamily="34" charset="0"/>
                      </a:endParaRPr>
                    </a:p>
                    <a:p>
                      <a:pPr algn="r"/>
                      <a:r>
                        <a:rPr lang="nl-NL" sz="1600">
                          <a:solidFill>
                            <a:srgbClr val="000000"/>
                          </a:solidFill>
                          <a:effectLst/>
                          <a:latin typeface="Calibri" panose="020F0502020204030204" pitchFamily="34" charset="0"/>
                          <a:ea typeface="Calibri" panose="020F0502020204030204" pitchFamily="34" charset="0"/>
                        </a:rPr>
                        <a:t>Lang: 3,36%</a:t>
                      </a:r>
                      <a:endParaRPr lang="nl-NL" sz="1600">
                        <a:effectLst/>
                        <a:latin typeface="Calibri" panose="020F0502020204030204" pitchFamily="34" charset="0"/>
                        <a:ea typeface="Calibri" panose="020F0502020204030204" pitchFamily="34" charset="0"/>
                      </a:endParaRPr>
                    </a:p>
                    <a:p>
                      <a:pPr algn="r"/>
                      <a:r>
                        <a:rPr lang="nl-NL" sz="1600">
                          <a:solidFill>
                            <a:srgbClr val="000000"/>
                          </a:solidFill>
                          <a:effectLst/>
                          <a:latin typeface="Calibri" panose="020F0502020204030204" pitchFamily="34" charset="0"/>
                          <a:ea typeface="Calibri" panose="020F0502020204030204" pitchFamily="34" charset="0"/>
                        </a:rPr>
                        <a:t>Extra lang: 2,51%</a:t>
                      </a:r>
                      <a:endParaRPr lang="nl-NL" sz="1600" dirty="0">
                        <a:effectLst/>
                        <a:latin typeface="Calibri" panose="020F0502020204030204" pitchFamily="34" charset="0"/>
                        <a:ea typeface="Calibri" panose="020F0502020204030204" pitchFamily="34" charset="0"/>
                      </a:endParaRPr>
                    </a:p>
                  </a:txBody>
                  <a:tcPr marL="43180" marR="43180" marT="9525" marB="0" anchor="ctr"/>
                </a:tc>
                <a:extLst>
                  <a:ext uri="{0D108BD9-81ED-4DB2-BD59-A6C34878D82A}">
                    <a16:rowId xmlns:a16="http://schemas.microsoft.com/office/drawing/2014/main" val="3191824125"/>
                  </a:ext>
                </a:extLst>
              </a:tr>
              <a:tr h="432870">
                <a:tc>
                  <a:txBody>
                    <a:bodyPr/>
                    <a:lstStyle/>
                    <a:p>
                      <a:pPr algn="l">
                        <a:lnSpc>
                          <a:spcPct val="150000"/>
                        </a:lnSpc>
                      </a:pPr>
                      <a:r>
                        <a:rPr lang="nl-NL" sz="1800" b="1" kern="1200">
                          <a:solidFill>
                            <a:schemeClr val="lt1"/>
                          </a:solidFill>
                          <a:effectLst/>
                          <a:latin typeface="+mn-lt"/>
                          <a:ea typeface="+mn-ea"/>
                          <a:cs typeface="+mn-cs"/>
                        </a:rPr>
                        <a:t>Belangrijkste oorzaken</a:t>
                      </a:r>
                    </a:p>
                  </a:txBody>
                  <a:tcPr marL="43497" marR="43497" marT="0" marB="0" anchor="b"/>
                </a:tc>
                <a:tc>
                  <a:txBody>
                    <a:bodyPr/>
                    <a:lstStyle/>
                    <a:p>
                      <a:pPr algn="r">
                        <a:lnSpc>
                          <a:spcPct val="150000"/>
                        </a:lnSpc>
                      </a:pPr>
                      <a:r>
                        <a:rPr lang="nl-NL" sz="1800" kern="1200">
                          <a:solidFill>
                            <a:srgbClr val="000000"/>
                          </a:solidFill>
                          <a:effectLst/>
                          <a:latin typeface="Calibri" panose="020F0502020204030204" pitchFamily="34" charset="0"/>
                          <a:ea typeface="+mn-ea"/>
                          <a:cs typeface="+mn-cs"/>
                        </a:rPr>
                        <a:t>Fysiek en fysiologisch </a:t>
                      </a:r>
                      <a:endParaRPr lang="nl-NL" sz="1800" kern="1200" dirty="0">
                        <a:solidFill>
                          <a:srgbClr val="000000"/>
                        </a:solidFill>
                        <a:effectLst/>
                        <a:latin typeface="Calibri" panose="020F0502020204030204" pitchFamily="34" charset="0"/>
                        <a:ea typeface="+mn-ea"/>
                        <a:cs typeface="+mn-cs"/>
                      </a:endParaRPr>
                    </a:p>
                  </a:txBody>
                  <a:tcPr marL="43497" marR="43497" marT="0" marB="0" anchor="b"/>
                </a:tc>
                <a:tc>
                  <a:txBody>
                    <a:bodyPr/>
                    <a:lstStyle/>
                    <a:p>
                      <a:pPr marL="0" marR="0" lvl="0" indent="0" algn="r" defTabSz="914400" rtl="0" eaLnBrk="1" fontAlgn="auto" latinLnBrk="0" hangingPunct="1">
                        <a:lnSpc>
                          <a:spcPct val="150000"/>
                        </a:lnSpc>
                        <a:spcBef>
                          <a:spcPts val="0"/>
                        </a:spcBef>
                        <a:spcAft>
                          <a:spcPts val="0"/>
                        </a:spcAft>
                        <a:buClrTx/>
                        <a:buSzTx/>
                        <a:buFontTx/>
                        <a:buNone/>
                        <a:tabLst/>
                        <a:defRPr/>
                      </a:pPr>
                      <a:r>
                        <a:rPr lang="nl-NL" sz="1800" kern="1200">
                          <a:solidFill>
                            <a:srgbClr val="000000"/>
                          </a:solidFill>
                          <a:effectLst/>
                          <a:latin typeface="Calibri" panose="020F0502020204030204" pitchFamily="34" charset="0"/>
                          <a:ea typeface="+mn-ea"/>
                          <a:cs typeface="+mn-cs"/>
                        </a:rPr>
                        <a:t>Fysiek en fysiologisch </a:t>
                      </a:r>
                      <a:endParaRPr lang="nl-NL" sz="1800" dirty="0">
                        <a:solidFill>
                          <a:srgbClr val="142228"/>
                        </a:solidFill>
                        <a:effectLst/>
                        <a:latin typeface="Inter"/>
                        <a:ea typeface="Calibri" panose="020F0502020204030204" pitchFamily="34" charset="0"/>
                        <a:cs typeface="Times New Roman" panose="02020603050405020304" pitchFamily="18" charset="0"/>
                      </a:endParaRPr>
                    </a:p>
                  </a:txBody>
                  <a:tcPr marL="43497" marR="43497" marT="0" marB="0" anchor="b"/>
                </a:tc>
                <a:extLst>
                  <a:ext uri="{0D108BD9-81ED-4DB2-BD59-A6C34878D82A}">
                    <a16:rowId xmlns:a16="http://schemas.microsoft.com/office/drawing/2014/main" val="2347417144"/>
                  </a:ext>
                </a:extLst>
              </a:tr>
              <a:tr h="432870">
                <a:tc>
                  <a:txBody>
                    <a:bodyPr/>
                    <a:lstStyle/>
                    <a:p>
                      <a:pPr algn="l">
                        <a:lnSpc>
                          <a:spcPct val="150000"/>
                        </a:lnSpc>
                      </a:pPr>
                      <a:r>
                        <a:rPr lang="nl-NL" sz="1800" b="1" kern="1200" err="1">
                          <a:solidFill>
                            <a:schemeClr val="lt1"/>
                          </a:solidFill>
                          <a:effectLst/>
                          <a:latin typeface="+mn-lt"/>
                          <a:ea typeface="+mn-ea"/>
                          <a:cs typeface="+mn-cs"/>
                        </a:rPr>
                        <a:t>Nulverzuim</a:t>
                      </a:r>
                      <a:endParaRPr lang="nl-NL" sz="1800" b="1" kern="1200">
                        <a:solidFill>
                          <a:schemeClr val="lt1"/>
                        </a:solidFill>
                        <a:effectLst/>
                        <a:latin typeface="+mn-lt"/>
                        <a:ea typeface="+mn-ea"/>
                        <a:cs typeface="+mn-cs"/>
                      </a:endParaRPr>
                    </a:p>
                  </a:txBody>
                  <a:tcPr marL="43497" marR="43497" marT="0" marB="0" anchor="b"/>
                </a:tc>
                <a:tc>
                  <a:txBody>
                    <a:bodyPr/>
                    <a:lstStyle/>
                    <a:p>
                      <a:pPr algn="r"/>
                      <a:r>
                        <a:rPr lang="nl-NL" sz="1800" kern="1200">
                          <a:solidFill>
                            <a:srgbClr val="142228"/>
                          </a:solidFill>
                          <a:effectLst/>
                          <a:latin typeface="Inter"/>
                          <a:ea typeface="Calibri" panose="020F0502020204030204" pitchFamily="34" charset="0"/>
                          <a:cs typeface="Times New Roman" panose="02020603050405020304" pitchFamily="18" charset="0"/>
                        </a:rPr>
                        <a:t>61,9%</a:t>
                      </a:r>
                      <a:endParaRPr lang="nl-NL" sz="1800" kern="1200" dirty="0">
                        <a:solidFill>
                          <a:srgbClr val="142228"/>
                        </a:solidFill>
                        <a:effectLst/>
                        <a:latin typeface="Inter"/>
                        <a:ea typeface="Calibri" panose="020F0502020204030204" pitchFamily="34" charset="0"/>
                        <a:cs typeface="Times New Roman" panose="02020603050405020304" pitchFamily="18" charset="0"/>
                      </a:endParaRPr>
                    </a:p>
                  </a:txBody>
                  <a:tcPr marL="43180" marR="43180" marT="9525" marB="0" anchor="ctr"/>
                </a:tc>
                <a:tc>
                  <a:txBody>
                    <a:bodyPr/>
                    <a:lstStyle/>
                    <a:p>
                      <a:pPr algn="r"/>
                      <a:r>
                        <a:rPr lang="nl-NL" sz="1800" kern="1200">
                          <a:solidFill>
                            <a:srgbClr val="142228"/>
                          </a:solidFill>
                          <a:effectLst/>
                          <a:latin typeface="Inter"/>
                          <a:ea typeface="Calibri" panose="020F0502020204030204" pitchFamily="34" charset="0"/>
                          <a:cs typeface="Times New Roman" panose="02020603050405020304" pitchFamily="18" charset="0"/>
                        </a:rPr>
                        <a:t>67,2%</a:t>
                      </a:r>
                    </a:p>
                  </a:txBody>
                  <a:tcPr marL="43180" marR="43180" marT="9525" marB="0" anchor="ctr"/>
                </a:tc>
                <a:extLst>
                  <a:ext uri="{0D108BD9-81ED-4DB2-BD59-A6C34878D82A}">
                    <a16:rowId xmlns:a16="http://schemas.microsoft.com/office/drawing/2014/main" val="4229827137"/>
                  </a:ext>
                </a:extLst>
              </a:tr>
              <a:tr h="432870">
                <a:tc>
                  <a:txBody>
                    <a:bodyPr/>
                    <a:lstStyle/>
                    <a:p>
                      <a:pPr algn="l">
                        <a:lnSpc>
                          <a:spcPct val="150000"/>
                        </a:lnSpc>
                      </a:pPr>
                      <a:r>
                        <a:rPr lang="nl-NL" sz="1800" b="1" kern="1200">
                          <a:solidFill>
                            <a:schemeClr val="lt1"/>
                          </a:solidFill>
                          <a:effectLst/>
                          <a:latin typeface="+mn-lt"/>
                          <a:ea typeface="+mn-ea"/>
                          <a:cs typeface="+mn-cs"/>
                        </a:rPr>
                        <a:t>Meldingsfrequentie</a:t>
                      </a:r>
                    </a:p>
                  </a:txBody>
                  <a:tcPr marL="43497" marR="43497" marT="0" marB="0" anchor="b"/>
                </a:tc>
                <a:tc>
                  <a:txBody>
                    <a:bodyPr/>
                    <a:lstStyle/>
                    <a:p>
                      <a:pPr algn="r"/>
                      <a:r>
                        <a:rPr lang="nl-NL" sz="1800" kern="1200">
                          <a:solidFill>
                            <a:srgbClr val="142228"/>
                          </a:solidFill>
                          <a:effectLst/>
                          <a:latin typeface="Inter"/>
                          <a:ea typeface="Calibri" panose="020F0502020204030204" pitchFamily="34" charset="0"/>
                          <a:cs typeface="Times New Roman" panose="02020603050405020304" pitchFamily="18" charset="0"/>
                        </a:rPr>
                        <a:t>0,48</a:t>
                      </a:r>
                    </a:p>
                  </a:txBody>
                  <a:tcPr marL="43180" marR="43180" marT="9525" marB="0" anchor="ctr"/>
                </a:tc>
                <a:tc>
                  <a:txBody>
                    <a:bodyPr/>
                    <a:lstStyle/>
                    <a:p>
                      <a:pPr algn="r"/>
                      <a:r>
                        <a:rPr lang="nl-NL" sz="1800" kern="1200">
                          <a:solidFill>
                            <a:srgbClr val="142228"/>
                          </a:solidFill>
                          <a:effectLst/>
                          <a:latin typeface="Inter"/>
                          <a:ea typeface="Calibri" panose="020F0502020204030204" pitchFamily="34" charset="0"/>
                          <a:cs typeface="Times New Roman" panose="02020603050405020304" pitchFamily="18" charset="0"/>
                        </a:rPr>
                        <a:t>0,40</a:t>
                      </a:r>
                      <a:endParaRPr lang="nl-NL" sz="1800" kern="1200" dirty="0">
                        <a:solidFill>
                          <a:srgbClr val="142228"/>
                        </a:solidFill>
                        <a:effectLst/>
                        <a:latin typeface="Inter"/>
                        <a:ea typeface="Calibri" panose="020F0502020204030204" pitchFamily="34" charset="0"/>
                        <a:cs typeface="Times New Roman" panose="02020603050405020304" pitchFamily="18" charset="0"/>
                      </a:endParaRPr>
                    </a:p>
                  </a:txBody>
                  <a:tcPr marL="43180" marR="43180" marT="9525" marB="0" anchor="ctr"/>
                </a:tc>
                <a:extLst>
                  <a:ext uri="{0D108BD9-81ED-4DB2-BD59-A6C34878D82A}">
                    <a16:rowId xmlns:a16="http://schemas.microsoft.com/office/drawing/2014/main" val="1039710407"/>
                  </a:ext>
                </a:extLst>
              </a:tr>
            </a:tbl>
          </a:graphicData>
        </a:graphic>
      </p:graphicFrame>
    </p:spTree>
    <p:extLst>
      <p:ext uri="{BB962C8B-B14F-4D97-AF65-F5344CB8AC3E}">
        <p14:creationId xmlns:p14="http://schemas.microsoft.com/office/powerpoint/2010/main" val="3051151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EFB63D-32D9-7E6A-6F28-071FCFDAB3F5}"/>
              </a:ext>
            </a:extLst>
          </p:cNvPr>
          <p:cNvSpPr>
            <a:spLocks noGrp="1"/>
          </p:cNvSpPr>
          <p:nvPr>
            <p:ph type="title"/>
          </p:nvPr>
        </p:nvSpPr>
        <p:spPr/>
        <p:txBody>
          <a:bodyPr/>
          <a:lstStyle/>
          <a:p>
            <a:r>
              <a:rPr lang="nl-NL"/>
              <a:t>Hoe doet gemeente Zaanstad het? </a:t>
            </a:r>
          </a:p>
        </p:txBody>
      </p:sp>
      <p:sp>
        <p:nvSpPr>
          <p:cNvPr id="3" name="Tijdelijke aanduiding voor inhoud 2">
            <a:extLst>
              <a:ext uri="{FF2B5EF4-FFF2-40B4-BE49-F238E27FC236}">
                <a16:creationId xmlns:a16="http://schemas.microsoft.com/office/drawing/2014/main" id="{0C176943-6A63-4357-C71E-23EA27D1FB94}"/>
              </a:ext>
            </a:extLst>
          </p:cNvPr>
          <p:cNvSpPr>
            <a:spLocks noGrp="1"/>
          </p:cNvSpPr>
          <p:nvPr>
            <p:ph idx="1"/>
          </p:nvPr>
        </p:nvSpPr>
        <p:spPr/>
        <p:txBody>
          <a:bodyPr vert="horz" lIns="0" tIns="0" rIns="0" bIns="0" rtlCol="0" anchor="t">
            <a:noAutofit/>
          </a:bodyPr>
          <a:lstStyle/>
          <a:p>
            <a:pPr marL="342900" indent="-342900">
              <a:buFont typeface="Arial" panose="020B0604020202020204" pitchFamily="34" charset="0"/>
              <a:buChar char="•"/>
            </a:pPr>
            <a:r>
              <a:rPr lang="nl-NL" dirty="0">
                <a:latin typeface="Century Gothic"/>
              </a:rPr>
              <a:t>Hoe gaat het bij Zaanstad?</a:t>
            </a:r>
          </a:p>
          <a:p>
            <a:pPr marL="342900" indent="-342900">
              <a:buFont typeface="Arial" panose="020B0604020202020204" pitchFamily="34" charset="0"/>
              <a:buChar char="•"/>
            </a:pPr>
            <a:r>
              <a:rPr lang="nl-NL" dirty="0">
                <a:latin typeface="Century Gothic"/>
              </a:rPr>
              <a:t>Aan de slag aan de hand van een casus. We doorlopen 3 stappen: </a:t>
            </a:r>
            <a:endParaRPr lang="nl-NL"/>
          </a:p>
          <a:p>
            <a:pPr marL="1028700" lvl="1" indent="-342900"/>
            <a:r>
              <a:rPr lang="nl-NL" dirty="0">
                <a:latin typeface="Century Gothic"/>
              </a:rPr>
              <a:t>Doelen</a:t>
            </a:r>
          </a:p>
          <a:p>
            <a:pPr marL="1028700" lvl="1" indent="-342900"/>
            <a:r>
              <a:rPr lang="nl-NL" dirty="0">
                <a:latin typeface="Century Gothic"/>
              </a:rPr>
              <a:t>Afspraken</a:t>
            </a:r>
          </a:p>
          <a:p>
            <a:pPr marL="1028700" lvl="1" indent="-342900"/>
            <a:r>
              <a:rPr lang="nl-NL" dirty="0">
                <a:latin typeface="Century Gothic"/>
              </a:rPr>
              <a:t>Resultaten</a:t>
            </a:r>
          </a:p>
        </p:txBody>
      </p:sp>
      <p:sp>
        <p:nvSpPr>
          <p:cNvPr id="4" name="Tijdelijke aanduiding voor dianummer 3">
            <a:extLst>
              <a:ext uri="{FF2B5EF4-FFF2-40B4-BE49-F238E27FC236}">
                <a16:creationId xmlns:a16="http://schemas.microsoft.com/office/drawing/2014/main" id="{C1AA1018-C54F-DA8F-B87E-A642B59BB14F}"/>
              </a:ext>
            </a:extLst>
          </p:cNvPr>
          <p:cNvSpPr>
            <a:spLocks noGrp="1"/>
          </p:cNvSpPr>
          <p:nvPr>
            <p:ph type="sldNum" sz="quarter" idx="12"/>
          </p:nvPr>
        </p:nvSpPr>
        <p:spPr/>
        <p:txBody>
          <a:bodyPr/>
          <a:lstStyle/>
          <a:p>
            <a:fld id="{D57F1E4F-1CFF-5643-939E-217C01CDF565}" type="slidenum">
              <a:rPr lang="en-US" smtClean="0"/>
              <a:pPr/>
              <a:t>9</a:t>
            </a:fld>
            <a:endParaRPr lang="en-US"/>
          </a:p>
        </p:txBody>
      </p:sp>
    </p:spTree>
    <p:extLst>
      <p:ext uri="{BB962C8B-B14F-4D97-AF65-F5344CB8AC3E}">
        <p14:creationId xmlns:p14="http://schemas.microsoft.com/office/powerpoint/2010/main" val="1100341958"/>
      </p:ext>
    </p:extLst>
  </p:cSld>
  <p:clrMapOvr>
    <a:masterClrMapping/>
  </p:clrMapOvr>
</p:sld>
</file>

<file path=ppt/theme/theme1.xml><?xml version="1.0" encoding="utf-8"?>
<a:theme xmlns:a="http://schemas.openxmlformats.org/drawingml/2006/main" name="WelcomeDoc">
  <a:themeElements>
    <a:clrScheme name="A&amp;O blauw">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cPPT2016-TakeATourTemplate-Revised2018Feb.potx" id="{F31BF39D-3D32-47FC-BFF2-1B27195AA4EF}" vid="{4B0EA534-3CB1-4DB9-8EE1-8E35FBC6C0E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22FA6BF0F79F545ACFAAC55131F99B8" ma:contentTypeVersion="13" ma:contentTypeDescription="Een nieuw document maken." ma:contentTypeScope="" ma:versionID="b7608b4b03a592d3d2dc28ba1d5f4dd3">
  <xsd:schema xmlns:xsd="http://www.w3.org/2001/XMLSchema" xmlns:xs="http://www.w3.org/2001/XMLSchema" xmlns:p="http://schemas.microsoft.com/office/2006/metadata/properties" xmlns:ns2="d8e68123-71ed-4fa4-9d2c-2ee1c207bdd3" xmlns:ns3="cdf35307-7731-45de-8043-43e974297d05" targetNamespace="http://schemas.microsoft.com/office/2006/metadata/properties" ma:root="true" ma:fieldsID="2ae5f9572d13e7d5ee7a7ce37569fb7b" ns2:_="" ns3:_="">
    <xsd:import namespace="d8e68123-71ed-4fa4-9d2c-2ee1c207bdd3"/>
    <xsd:import namespace="cdf35307-7731-45de-8043-43e974297d0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8e68123-71ed-4fa4-9d2c-2ee1c207bd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Afbeeldingtags" ma:readOnly="false" ma:fieldId="{5cf76f15-5ced-4ddc-b409-7134ff3c332f}" ma:taxonomyMulti="true" ma:sspId="536dc5d3-1c25-416d-9ff8-30d8d33104ea"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df35307-7731-45de-8043-43e974297d05"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3272a2ad-a787-4652-b2d3-e88257bb0426}" ma:internalName="TaxCatchAll" ma:showField="CatchAllData" ma:web="cdf35307-7731-45de-8043-43e974297d05">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LengthInSeconds xmlns="d8e68123-71ed-4fa4-9d2c-2ee1c207bdd3" xsi:nil="true"/>
    <lcf76f155ced4ddcb4097134ff3c332f xmlns="d8e68123-71ed-4fa4-9d2c-2ee1c207bdd3">
      <Terms xmlns="http://schemas.microsoft.com/office/infopath/2007/PartnerControls"/>
    </lcf76f155ced4ddcb4097134ff3c332f>
    <TaxCatchAll xmlns="cdf35307-7731-45de-8043-43e974297d05"/>
  </documentManagement>
</p:properties>
</file>

<file path=customXml/itemProps1.xml><?xml version="1.0" encoding="utf-8"?>
<ds:datastoreItem xmlns:ds="http://schemas.openxmlformats.org/officeDocument/2006/customXml" ds:itemID="{923B8A3F-0DEE-42D2-8625-AF7FCF55A8FE}">
  <ds:schemaRefs>
    <ds:schemaRef ds:uri="cdf35307-7731-45de-8043-43e974297d05"/>
    <ds:schemaRef ds:uri="d8e68123-71ed-4fa4-9d2c-2ee1c207bdd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20F651A8-260F-4753-B283-D116E0662CC9}">
  <ds:schemaRefs>
    <ds:schemaRef ds:uri="http://schemas.microsoft.com/sharepoint/v3/contenttype/forms"/>
  </ds:schemaRefs>
</ds:datastoreItem>
</file>

<file path=customXml/itemProps3.xml><?xml version="1.0" encoding="utf-8"?>
<ds:datastoreItem xmlns:ds="http://schemas.openxmlformats.org/officeDocument/2006/customXml" ds:itemID="{AF5E3CCB-9C53-456E-B2D3-4B56726AAFF8}">
  <ds:schemaRefs>
    <ds:schemaRef ds:uri="http://schemas.microsoft.com/office/2006/metadata/properties"/>
    <ds:schemaRef ds:uri="http://purl.org/dc/elements/1.1/"/>
    <ds:schemaRef ds:uri="http://www.w3.org/XML/1998/namespace"/>
    <ds:schemaRef ds:uri="http://purl.org/dc/dcmitype/"/>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cdf35307-7731-45de-8043-43e974297d05"/>
    <ds:schemaRef ds:uri="d8e68123-71ed-4fa4-9d2c-2ee1c207bdd3"/>
  </ds:schemaRefs>
</ds:datastoreItem>
</file>

<file path=docProps/app.xml><?xml version="1.0" encoding="utf-8"?>
<Properties xmlns="http://schemas.openxmlformats.org/officeDocument/2006/extended-properties" xmlns:vt="http://schemas.openxmlformats.org/officeDocument/2006/docPropsVTypes">
  <Template>WelcomeDoc</Template>
  <TotalTime>157</TotalTime>
  <Words>2313</Words>
  <Application>Microsoft Macintosh PowerPoint</Application>
  <PresentationFormat>Breedbeeld</PresentationFormat>
  <Paragraphs>367</Paragraphs>
  <Slides>27</Slides>
  <Notes>6</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27</vt:i4>
      </vt:variant>
    </vt:vector>
  </HeadingPairs>
  <TitlesOfParts>
    <vt:vector size="33" baseType="lpstr">
      <vt:lpstr>Arial</vt:lpstr>
      <vt:lpstr>Calibri</vt:lpstr>
      <vt:lpstr>Century Gothic</vt:lpstr>
      <vt:lpstr>FFMarkWebProRegular</vt:lpstr>
      <vt:lpstr>Inter</vt:lpstr>
      <vt:lpstr>WelcomeDoc</vt:lpstr>
      <vt:lpstr>Verzuim</vt:lpstr>
      <vt:lpstr>Verzuim daalt maar is nog steeds hoog</vt:lpstr>
      <vt:lpstr>Totaal verzuim per gemeentegrootte klasse</vt:lpstr>
      <vt:lpstr>Opbouw van verzuim</vt:lpstr>
      <vt:lpstr>Oorzaken van verzuim</vt:lpstr>
      <vt:lpstr>Nulverzuim</vt:lpstr>
      <vt:lpstr>Meldingsfrequentie</vt:lpstr>
      <vt:lpstr>Hoe doet gemeente Zaanstad het? </vt:lpstr>
      <vt:lpstr>Hoe doet gemeente Zaanstad het? </vt:lpstr>
      <vt:lpstr>Casus – een voorbeeld bij Zaanstad</vt:lpstr>
      <vt:lpstr>Hoofddoel </vt:lpstr>
      <vt:lpstr>Mentimeter 1.</vt:lpstr>
      <vt:lpstr>Doelen - Zaanstad</vt:lpstr>
      <vt:lpstr>Mentimeter 2. </vt:lpstr>
      <vt:lpstr>Afspraken bij doel 1 - Zaanstad</vt:lpstr>
      <vt:lpstr>Afspraken bij doel 2 - Zaanstad</vt:lpstr>
      <vt:lpstr>Afspraken bij doel 3 - Zaanstad</vt:lpstr>
      <vt:lpstr>Afspraken bij doel 4 - Zaanstad</vt:lpstr>
      <vt:lpstr>Mentimeter 3. </vt:lpstr>
      <vt:lpstr>Resultaat bij doel 1 en bijbehorende afspraken</vt:lpstr>
      <vt:lpstr>Resultaat bij doel 2 en bijbehorende afspraken</vt:lpstr>
      <vt:lpstr>Resultaat bij doel 3 en bijbehorende afspraken</vt:lpstr>
      <vt:lpstr>Resultaat bij doel 4 en bijbehorende afspraken</vt:lpstr>
      <vt:lpstr>PowerPoint-presentatie</vt:lpstr>
      <vt:lpstr>En dan? </vt:lpstr>
      <vt:lpstr>Monitoren stand van zaken en gesprek</vt:lpstr>
      <vt:lpstr>PowerPoint-presentatie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PowerPoint for Mac</dc:title>
  <dc:subject/>
  <dc:creator>Nicolet Dikkema</dc:creator>
  <cp:keywords/>
  <dc:description/>
  <cp:lastModifiedBy>Paul Krijger</cp:lastModifiedBy>
  <cp:revision>3</cp:revision>
  <dcterms:created xsi:type="dcterms:W3CDTF">2019-01-15T13:17:09Z</dcterms:created>
  <dcterms:modified xsi:type="dcterms:W3CDTF">2023-11-13T15:36:19Z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42aa342-8706-4288-bd11-ebb85995028c_Enabled">
    <vt:lpwstr>True</vt:lpwstr>
  </property>
  <property fmtid="{D5CDD505-2E9C-101B-9397-08002B2CF9AE}" pid="3" name="MSIP_Label_f42aa342-8706-4288-bd11-ebb85995028c_SiteId">
    <vt:lpwstr>72f988bf-86f1-41af-91ab-2d7cd011db47</vt:lpwstr>
  </property>
  <property fmtid="{D5CDD505-2E9C-101B-9397-08002B2CF9AE}" pid="4" name="MSIP_Label_f42aa342-8706-4288-bd11-ebb85995028c_Owner">
    <vt:lpwstr>v-rimour@microsoft.com</vt:lpwstr>
  </property>
  <property fmtid="{D5CDD505-2E9C-101B-9397-08002B2CF9AE}" pid="5" name="MSIP_Label_f42aa342-8706-4288-bd11-ebb85995028c_SetDate">
    <vt:lpwstr>2018-02-19T06:21:30.1318915Z</vt:lpwstr>
  </property>
  <property fmtid="{D5CDD505-2E9C-101B-9397-08002B2CF9AE}" pid="6" name="MSIP_Label_f42aa342-8706-4288-bd11-ebb85995028c_Name">
    <vt:lpwstr>General</vt:lpwstr>
  </property>
  <property fmtid="{D5CDD505-2E9C-101B-9397-08002B2CF9AE}" pid="7" name="MSIP_Label_f42aa342-8706-4288-bd11-ebb85995028c_Application">
    <vt:lpwstr>Microsoft Azure Information Protection</vt:lpwstr>
  </property>
  <property fmtid="{D5CDD505-2E9C-101B-9397-08002B2CF9AE}" pid="8" name="MSIP_Label_f42aa342-8706-4288-bd11-ebb85995028c_Extended_MSFT_Method">
    <vt:lpwstr>Automatic</vt:lpwstr>
  </property>
  <property fmtid="{D5CDD505-2E9C-101B-9397-08002B2CF9AE}" pid="9" name="Sensitivity">
    <vt:lpwstr>General</vt:lpwstr>
  </property>
  <property fmtid="{D5CDD505-2E9C-101B-9397-08002B2CF9AE}" pid="10" name="ContentTypeId">
    <vt:lpwstr>0x010100E22FA6BF0F79F545ACFAAC55131F99B8</vt:lpwstr>
  </property>
  <property fmtid="{D5CDD505-2E9C-101B-9397-08002B2CF9AE}" pid="11" name="Order">
    <vt:r8>7750400</vt:r8>
  </property>
  <property fmtid="{D5CDD505-2E9C-101B-9397-08002B2CF9AE}" pid="12" name="xd_Signature">
    <vt:bool>false</vt:bool>
  </property>
  <property fmtid="{D5CDD505-2E9C-101B-9397-08002B2CF9AE}" pid="13" name="xd_ProgID">
    <vt:lpwstr/>
  </property>
  <property fmtid="{D5CDD505-2E9C-101B-9397-08002B2CF9AE}" pid="14" name="_ExtendedDescription">
    <vt:lpwstr/>
  </property>
  <property fmtid="{D5CDD505-2E9C-101B-9397-08002B2CF9AE}" pid="15" name="ComplianceAssetId">
    <vt:lpwstr/>
  </property>
  <property fmtid="{D5CDD505-2E9C-101B-9397-08002B2CF9AE}" pid="16" name="TemplateUrl">
    <vt:lpwstr/>
  </property>
  <property fmtid="{D5CDD505-2E9C-101B-9397-08002B2CF9AE}" pid="17" name="MediaServiceImageTags">
    <vt:lpwstr/>
  </property>
  <property fmtid="{D5CDD505-2E9C-101B-9397-08002B2CF9AE}" pid="18" name="TriggerFlowInfo">
    <vt:lpwstr/>
  </property>
</Properties>
</file>