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7"/>
  </p:notesMasterIdLst>
  <p:handoutMasterIdLst>
    <p:handoutMasterId r:id="rId18"/>
  </p:handoutMasterIdLst>
  <p:sldIdLst>
    <p:sldId id="273" r:id="rId5"/>
    <p:sldId id="284" r:id="rId6"/>
    <p:sldId id="291" r:id="rId7"/>
    <p:sldId id="280" r:id="rId8"/>
    <p:sldId id="289" r:id="rId9"/>
    <p:sldId id="283" r:id="rId10"/>
    <p:sldId id="286" r:id="rId11"/>
    <p:sldId id="282" r:id="rId12"/>
    <p:sldId id="287" r:id="rId13"/>
    <p:sldId id="290" r:id="rId14"/>
    <p:sldId id="281"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kom" id="{E75E278A-FF0E-49A4-B170-79828D63BBAD}">
          <p14:sldIdLst>
            <p14:sldId id="273"/>
            <p14:sldId id="284"/>
          </p14:sldIdLst>
        </p14:section>
        <p14:section name="Inhoud" id="{B9B51309-D148-4332-87C2-07BE32FBCA3B}">
          <p14:sldIdLst>
            <p14:sldId id="291"/>
            <p14:sldId id="280"/>
            <p14:sldId id="289"/>
            <p14:sldId id="283"/>
            <p14:sldId id="286"/>
            <p14:sldId id="282"/>
            <p14:sldId id="287"/>
            <p14:sldId id="290"/>
            <p14:sldId id="281"/>
            <p14:sldId id="27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E5B"/>
    <a:srgbClr val="42F7AC"/>
    <a:srgbClr val="B1EDE8"/>
    <a:srgbClr val="F4F2E6"/>
    <a:srgbClr val="3D387D"/>
    <a:srgbClr val="EBEBEB"/>
    <a:srgbClr val="F8F8F8"/>
    <a:srgbClr val="D24726"/>
    <a:srgbClr val="D2B4A6"/>
    <a:srgbClr val="734F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529" autoAdjust="0"/>
    <p:restoredTop sz="83484" autoAdjust="0"/>
  </p:normalViewPr>
  <p:slideViewPr>
    <p:cSldViewPr snapToGrid="0">
      <p:cViewPr varScale="1">
        <p:scale>
          <a:sx n="106" d="100"/>
          <a:sy n="106" d="100"/>
        </p:scale>
        <p:origin x="1104" y="12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108" d="100"/>
          <a:sy n="108" d="100"/>
        </p:scale>
        <p:origin x="3488"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eline van Leeuwen | A&amp;O fonds Gemeenten" userId="173a37a0-121e-414e-aa98-29718b2bd2ea" providerId="ADAL" clId="{FBB910C2-10BD-46D3-BC5D-C2D9217F4EB0}"/>
    <pc:docChg chg="modSld">
      <pc:chgData name="Eveline van Leeuwen | A&amp;O fonds Gemeenten" userId="173a37a0-121e-414e-aa98-29718b2bd2ea" providerId="ADAL" clId="{FBB910C2-10BD-46D3-BC5D-C2D9217F4EB0}" dt="2026-06-08T12:17:34.235" v="0" actId="14100"/>
      <pc:docMkLst>
        <pc:docMk/>
      </pc:docMkLst>
      <pc:sldChg chg="modSp mod">
        <pc:chgData name="Eveline van Leeuwen | A&amp;O fonds Gemeenten" userId="173a37a0-121e-414e-aa98-29718b2bd2ea" providerId="ADAL" clId="{FBB910C2-10BD-46D3-BC5D-C2D9217F4EB0}" dt="2026-06-08T12:17:34.235" v="0" actId="14100"/>
        <pc:sldMkLst>
          <pc:docMk/>
          <pc:sldMk cId="747836408" sldId="289"/>
        </pc:sldMkLst>
        <pc:spChg chg="mod">
          <ac:chgData name="Eveline van Leeuwen | A&amp;O fonds Gemeenten" userId="173a37a0-121e-414e-aa98-29718b2bd2ea" providerId="ADAL" clId="{FBB910C2-10BD-46D3-BC5D-C2D9217F4EB0}" dt="2026-06-08T12:17:34.235" v="0" actId="14100"/>
          <ac:spMkLst>
            <pc:docMk/>
            <pc:sldMk cId="747836408" sldId="289"/>
            <ac:spMk id="3" creationId="{58E52B74-50A5-1B71-1212-FC36A89D6EC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FD8657-D98E-FC42-A24D-4BB1D2027C4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00B05DA-186E-5B43-B6A0-1F5B3FA0AD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A14E21-E0BF-6B4A-B09B-B61201E9ED3A}" type="datetimeFigureOut">
              <a:rPr lang="en-US" smtClean="0"/>
              <a:t>6/8/2026</a:t>
            </a:fld>
            <a:endParaRPr lang="en-US"/>
          </a:p>
        </p:txBody>
      </p:sp>
      <p:sp>
        <p:nvSpPr>
          <p:cNvPr id="4" name="Footer Placeholder 3">
            <a:extLst>
              <a:ext uri="{FF2B5EF4-FFF2-40B4-BE49-F238E27FC236}">
                <a16:creationId xmlns:a16="http://schemas.microsoft.com/office/drawing/2014/main" id="{E4A01889-75D2-6548-80A9-1D89E0B1688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E24D27C-45FB-334D-84F0-AFA67378604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FFEC32-0455-DD4E-82B2-FD038F51DF3F}" type="slidenum">
              <a:rPr lang="en-US" smtClean="0"/>
              <a:t>‹nr.›</a:t>
            </a:fld>
            <a:endParaRPr lang="en-US"/>
          </a:p>
        </p:txBody>
      </p:sp>
    </p:spTree>
    <p:extLst>
      <p:ext uri="{BB962C8B-B14F-4D97-AF65-F5344CB8AC3E}">
        <p14:creationId xmlns:p14="http://schemas.microsoft.com/office/powerpoint/2010/main" val="4192052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6/8/2026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‹nr.›</a:t>
            </a:fld>
            <a:endParaRPr lang="en-US"/>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Ik </a:t>
            </a:r>
            <a:r>
              <a:rPr lang="en-US" dirty="0" err="1"/>
              <a:t>sta</a:t>
            </a:r>
            <a:r>
              <a:rPr lang="en-US" dirty="0"/>
              <a:t> </a:t>
            </a:r>
            <a:r>
              <a:rPr lang="en-US" dirty="0" err="1"/>
              <a:t>hier</a:t>
            </a:r>
            <a:r>
              <a:rPr lang="en-US" dirty="0"/>
              <a:t> </a:t>
            </a:r>
            <a:r>
              <a:rPr lang="en-US" dirty="0" err="1"/>
              <a:t>vooral</a:t>
            </a:r>
            <a:r>
              <a:rPr lang="en-US" dirty="0"/>
              <a:t> </a:t>
            </a:r>
            <a:r>
              <a:rPr lang="en-US" dirty="0" err="1"/>
              <a:t>als</a:t>
            </a:r>
            <a:r>
              <a:rPr lang="en-US" dirty="0"/>
              <a:t> </a:t>
            </a:r>
            <a:r>
              <a:rPr lang="en-US" dirty="0" err="1"/>
              <a:t>ervaringsdeskundige</a:t>
            </a:r>
            <a:r>
              <a:rPr lang="en-US" dirty="0"/>
              <a:t>. Ik </a:t>
            </a:r>
            <a:r>
              <a:rPr lang="en-US" dirty="0" err="1"/>
              <a:t>wil</a:t>
            </a:r>
            <a:r>
              <a:rPr lang="en-US" dirty="0"/>
              <a:t> </a:t>
            </a:r>
            <a:r>
              <a:rPr lang="en-US" dirty="0" err="1"/>
              <a:t>een</a:t>
            </a:r>
            <a:r>
              <a:rPr lang="en-US" dirty="0"/>
              <a:t> </a:t>
            </a:r>
            <a:r>
              <a:rPr lang="en-US" dirty="0" err="1"/>
              <a:t>paar</a:t>
            </a:r>
            <a:r>
              <a:rPr lang="en-US" dirty="0"/>
              <a:t> </a:t>
            </a:r>
            <a:r>
              <a:rPr lang="en-US" dirty="0" err="1"/>
              <a:t>dingen</a:t>
            </a:r>
            <a:r>
              <a:rPr lang="en-US" dirty="0"/>
              <a:t> </a:t>
            </a:r>
            <a:r>
              <a:rPr lang="en-US" dirty="0" err="1"/>
              <a:t>delen</a:t>
            </a:r>
            <a:r>
              <a:rPr lang="en-US" dirty="0"/>
              <a:t> die </a:t>
            </a:r>
            <a:r>
              <a:rPr lang="en-US" dirty="0" err="1"/>
              <a:t>mij</a:t>
            </a:r>
            <a:r>
              <a:rPr lang="en-US" dirty="0"/>
              <a:t> </a:t>
            </a:r>
            <a:r>
              <a:rPr lang="en-US" dirty="0" err="1"/>
              <a:t>helpen</a:t>
            </a:r>
            <a:r>
              <a:rPr lang="en-US" dirty="0"/>
              <a:t>, maar </a:t>
            </a:r>
            <a:r>
              <a:rPr lang="en-US" dirty="0" err="1"/>
              <a:t>ik</a:t>
            </a:r>
            <a:r>
              <a:rPr lang="en-US" dirty="0"/>
              <a:t> hoop </a:t>
            </a:r>
            <a:r>
              <a:rPr lang="en-US" dirty="0" err="1"/>
              <a:t>vooral</a:t>
            </a:r>
            <a:r>
              <a:rPr lang="en-US" dirty="0"/>
              <a:t> </a:t>
            </a:r>
            <a:r>
              <a:rPr lang="en-US" dirty="0" err="1"/>
              <a:t>dat</a:t>
            </a:r>
            <a:r>
              <a:rPr lang="en-US" dirty="0"/>
              <a:t> </a:t>
            </a:r>
            <a:r>
              <a:rPr lang="en-US" dirty="0" err="1"/>
              <a:t>jullie</a:t>
            </a:r>
            <a:r>
              <a:rPr lang="en-US" dirty="0"/>
              <a:t> </a:t>
            </a:r>
            <a:r>
              <a:rPr lang="en-US" dirty="0" err="1"/>
              <a:t>ook</a:t>
            </a:r>
            <a:r>
              <a:rPr lang="en-US" dirty="0"/>
              <a:t> </a:t>
            </a:r>
            <a:r>
              <a:rPr lang="en-US" dirty="0" err="1"/>
              <a:t>ideeën</a:t>
            </a:r>
            <a:r>
              <a:rPr lang="en-US" dirty="0"/>
              <a:t> van </a:t>
            </a:r>
            <a:r>
              <a:rPr lang="en-US" dirty="0" err="1"/>
              <a:t>elkaar</a:t>
            </a:r>
            <a:r>
              <a:rPr lang="en-US" dirty="0"/>
              <a:t> </a:t>
            </a:r>
            <a:r>
              <a:rPr lang="en-US" dirty="0" err="1"/>
              <a:t>meenemen</a:t>
            </a:r>
            <a:r>
              <a:rPr lang="en-US" dirty="0"/>
              <a:t>. </a:t>
            </a:r>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a:p>
        </p:txBody>
      </p:sp>
    </p:spTree>
    <p:extLst>
      <p:ext uri="{BB962C8B-B14F-4D97-AF65-F5344CB8AC3E}">
        <p14:creationId xmlns:p14="http://schemas.microsoft.com/office/powerpoint/2010/main" val="2370055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61EA0F-A667-4B49-8422-0062BC55E249}" type="slidenum">
              <a:rPr lang="en-US" smtClean="0"/>
              <a:t>12</a:t>
            </a:fld>
            <a:endParaRPr lang="en-US"/>
          </a:p>
        </p:txBody>
      </p:sp>
    </p:spTree>
    <p:extLst>
      <p:ext uri="{BB962C8B-B14F-4D97-AF65-F5344CB8AC3E}">
        <p14:creationId xmlns:p14="http://schemas.microsoft.com/office/powerpoint/2010/main" val="2640385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F61EA0F-A667-4B49-8422-0062BC55E249}" type="slidenum">
              <a:rPr lang="en-US" smtClean="0"/>
              <a:t>2</a:t>
            </a:fld>
            <a:endParaRPr lang="en-US"/>
          </a:p>
        </p:txBody>
      </p:sp>
    </p:spTree>
    <p:extLst>
      <p:ext uri="{BB962C8B-B14F-4D97-AF65-F5344CB8AC3E}">
        <p14:creationId xmlns:p14="http://schemas.microsoft.com/office/powerpoint/2010/main" val="3500250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CDA8E-A9F8-C28A-F279-1BF0599ABD7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0E99C55-ECF0-DA6F-EC53-C38C276C43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25F6CC3-0F5A-1F7C-8358-AE3B81A98D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Herkennen jullie deze uitspraken?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Precies dit was voor mij de trigger om even goed pas op de plaats te maken in ons arbeidsmarktbeleid. Want we doen wel van alles, maar zit daar ook echt een strategie achter?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n-lt"/>
              <a:ea typeface="+mn-ea"/>
              <a:cs typeface="+mn-cs"/>
            </a:endParaRPr>
          </a:p>
          <a:p>
            <a:endParaRPr lang="nl-NL" dirty="0"/>
          </a:p>
          <a:p>
            <a:endParaRPr lang="nl-NL" dirty="0"/>
          </a:p>
        </p:txBody>
      </p:sp>
      <p:sp>
        <p:nvSpPr>
          <p:cNvPr id="4" name="Tijdelijke aanduiding voor dianummer 3">
            <a:extLst>
              <a:ext uri="{FF2B5EF4-FFF2-40B4-BE49-F238E27FC236}">
                <a16:creationId xmlns:a16="http://schemas.microsoft.com/office/drawing/2014/main" id="{56361484-AB96-8A5E-FA2F-E3F1F35423D3}"/>
              </a:ext>
            </a:extLst>
          </p:cNvPr>
          <p:cNvSpPr>
            <a:spLocks noGrp="1"/>
          </p:cNvSpPr>
          <p:nvPr>
            <p:ph type="sldNum" sz="quarter" idx="5"/>
          </p:nvPr>
        </p:nvSpPr>
        <p:spPr/>
        <p:txBody>
          <a:bodyPr/>
          <a:lstStyle/>
          <a:p>
            <a:fld id="{DF61EA0F-A667-4B49-8422-0062BC55E249}" type="slidenum">
              <a:rPr lang="en-US" smtClean="0"/>
              <a:t>3</a:t>
            </a:fld>
            <a:endParaRPr lang="en-US"/>
          </a:p>
        </p:txBody>
      </p:sp>
    </p:spTree>
    <p:extLst>
      <p:ext uri="{BB962C8B-B14F-4D97-AF65-F5344CB8AC3E}">
        <p14:creationId xmlns:p14="http://schemas.microsoft.com/office/powerpoint/2010/main" val="537206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Vraag aan de zaal: Wat gebeurt er in jouw gemeente als je die pas op de plaats niet maakt? </a:t>
            </a:r>
          </a:p>
        </p:txBody>
      </p:sp>
      <p:sp>
        <p:nvSpPr>
          <p:cNvPr id="4" name="Tijdelijke aanduiding voor dianummer 3"/>
          <p:cNvSpPr>
            <a:spLocks noGrp="1"/>
          </p:cNvSpPr>
          <p:nvPr>
            <p:ph type="sldNum" sz="quarter" idx="5"/>
          </p:nvPr>
        </p:nvSpPr>
        <p:spPr/>
        <p:txBody>
          <a:bodyPr/>
          <a:lstStyle/>
          <a:p>
            <a:fld id="{DF61EA0F-A667-4B49-8422-0062BC55E249}" type="slidenum">
              <a:rPr lang="en-US" smtClean="0"/>
              <a:t>4</a:t>
            </a:fld>
            <a:endParaRPr lang="en-US"/>
          </a:p>
        </p:txBody>
      </p:sp>
    </p:spTree>
    <p:extLst>
      <p:ext uri="{BB962C8B-B14F-4D97-AF65-F5344CB8AC3E}">
        <p14:creationId xmlns:p14="http://schemas.microsoft.com/office/powerpoint/2010/main" val="3283278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Werkvorm: duo’s vormen en één voorbeeld van eigen HR-taal om laten zetten naar managementtaal. </a:t>
            </a:r>
          </a:p>
        </p:txBody>
      </p:sp>
      <p:sp>
        <p:nvSpPr>
          <p:cNvPr id="4" name="Tijdelijke aanduiding voor dianummer 3"/>
          <p:cNvSpPr>
            <a:spLocks noGrp="1"/>
          </p:cNvSpPr>
          <p:nvPr>
            <p:ph type="sldNum" sz="quarter" idx="5"/>
          </p:nvPr>
        </p:nvSpPr>
        <p:spPr/>
        <p:txBody>
          <a:bodyPr/>
          <a:lstStyle/>
          <a:p>
            <a:fld id="{DF61EA0F-A667-4B49-8422-0062BC55E249}" type="slidenum">
              <a:rPr lang="en-US" smtClean="0"/>
              <a:t>5</a:t>
            </a:fld>
            <a:endParaRPr lang="en-US"/>
          </a:p>
        </p:txBody>
      </p:sp>
    </p:spTree>
    <p:extLst>
      <p:ext uri="{BB962C8B-B14F-4D97-AF65-F5344CB8AC3E}">
        <p14:creationId xmlns:p14="http://schemas.microsoft.com/office/powerpoint/2010/main" val="3322959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Voorbeeld koersstukken: SPP-traject, organisatievisie, toekomstvisie gemeente, coalitieakkoord</a:t>
            </a:r>
          </a:p>
          <a:p>
            <a:endParaRPr lang="nl-NL" dirty="0"/>
          </a:p>
          <a:p>
            <a:r>
              <a:rPr lang="nl-NL" dirty="0"/>
              <a:t>In duo’s in max 5 minuten: welke ontwikkeling in jullie gemeente heeft nu de meeste impact op jullie arbeidsmarktvraagstuk? </a:t>
            </a:r>
          </a:p>
        </p:txBody>
      </p:sp>
      <p:sp>
        <p:nvSpPr>
          <p:cNvPr id="4" name="Tijdelijke aanduiding voor dianummer 3"/>
          <p:cNvSpPr>
            <a:spLocks noGrp="1"/>
          </p:cNvSpPr>
          <p:nvPr>
            <p:ph type="sldNum" sz="quarter" idx="5"/>
          </p:nvPr>
        </p:nvSpPr>
        <p:spPr/>
        <p:txBody>
          <a:bodyPr/>
          <a:lstStyle/>
          <a:p>
            <a:fld id="{DF61EA0F-A667-4B49-8422-0062BC55E249}" type="slidenum">
              <a:rPr lang="en-US" smtClean="0"/>
              <a:t>6</a:t>
            </a:fld>
            <a:endParaRPr lang="en-US"/>
          </a:p>
        </p:txBody>
      </p:sp>
    </p:spTree>
    <p:extLst>
      <p:ext uri="{BB962C8B-B14F-4D97-AF65-F5344CB8AC3E}">
        <p14:creationId xmlns:p14="http://schemas.microsoft.com/office/powerpoint/2010/main" val="3758656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nl-NL" dirty="0"/>
              <a:t>Wat komt er de komende jaren op onze gemeente af wat impact heeft op het personeelsbestand? </a:t>
            </a:r>
          </a:p>
          <a:p>
            <a:pPr marL="0" indent="0">
              <a:buFont typeface="Arial" panose="020B0604020202020204" pitchFamily="34" charset="0"/>
              <a:buNone/>
            </a:pPr>
            <a:r>
              <a:rPr lang="nl-NL" dirty="0"/>
              <a:t>Wat speelt er binnen onze organisatie? </a:t>
            </a:r>
          </a:p>
          <a:p>
            <a:pPr marL="0" indent="0">
              <a:buFont typeface="Arial" panose="020B0604020202020204" pitchFamily="34" charset="0"/>
              <a:buNone/>
            </a:pPr>
            <a:r>
              <a:rPr lang="nl-NL" noProof="0" dirty="0"/>
              <a:t>Welke arbeidsmarktvraagstukken vragen dan echt onze aandacht? </a:t>
            </a:r>
          </a:p>
          <a:p>
            <a:pPr marL="0" indent="0">
              <a:buFont typeface="Arial" panose="020B0604020202020204" pitchFamily="34" charset="0"/>
              <a:buNone/>
            </a:pPr>
            <a:r>
              <a:rPr lang="nl-NL" noProof="0" dirty="0"/>
              <a:t>Formuleer ieder vraagstuk als ambitie: wat wil je bereiken? </a:t>
            </a:r>
          </a:p>
          <a:p>
            <a:endParaRPr lang="nl-NL" sz="1200" b="0" i="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DF61EA0F-A667-4B49-8422-0062BC55E249}" type="slidenum">
              <a:rPr lang="en-US" smtClean="0"/>
              <a:t>7</a:t>
            </a:fld>
            <a:endParaRPr lang="en-US"/>
          </a:p>
        </p:txBody>
      </p:sp>
    </p:spTree>
    <p:extLst>
      <p:ext uri="{BB962C8B-B14F-4D97-AF65-F5344CB8AC3E}">
        <p14:creationId xmlns:p14="http://schemas.microsoft.com/office/powerpoint/2010/main" val="3352684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8CDD1-B730-57BB-5375-BA833EEB46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1EF7FFB-CF1A-D650-C3A2-269FB3F5703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757EB75-BDF0-A829-3B7F-383AAB7C107B}"/>
              </a:ext>
            </a:extLst>
          </p:cNvPr>
          <p:cNvSpPr>
            <a:spLocks noGrp="1"/>
          </p:cNvSpPr>
          <p:nvPr>
            <p:ph type="body" idx="1"/>
          </p:nvPr>
        </p:nvSpPr>
        <p:spPr/>
        <p:txBody>
          <a:bodyPr/>
          <a:lstStyle/>
          <a:p>
            <a:r>
              <a:rPr lang="nl-NL" sz="1200" b="0" i="0" kern="1200" dirty="0">
                <a:solidFill>
                  <a:schemeClr val="tx1"/>
                </a:solidFill>
                <a:effectLst/>
                <a:latin typeface="+mn-lt"/>
                <a:ea typeface="+mn-ea"/>
                <a:cs typeface="+mn-cs"/>
              </a:rPr>
              <a:t>Maak je plan definitief, maar geef jezelf speelruimte. Je zult tenslotte continue willen kunnen bijsturen, zonder daarvoor telkens terug te moeten naar een beslistafel voor goedkeuring. En bedenk: het is nooit af. </a:t>
            </a:r>
          </a:p>
          <a:p>
            <a:endParaRPr lang="nl-NL" dirty="0"/>
          </a:p>
          <a:p>
            <a:r>
              <a:rPr lang="nl-NL" dirty="0"/>
              <a:t>Vraag aan deelnemers: met wie in je organisatie zou je jouw plan toetsen en waarom? </a:t>
            </a:r>
          </a:p>
          <a:p>
            <a:r>
              <a:rPr lang="nl-NL" dirty="0"/>
              <a:t>Teruggeven: degenen die je nodig hebt voor goedkeuring, zijn vaak niet degenen die zelf urgentie ervaren. </a:t>
            </a:r>
          </a:p>
        </p:txBody>
      </p:sp>
      <p:sp>
        <p:nvSpPr>
          <p:cNvPr id="4" name="Tijdelijke aanduiding voor dianummer 3">
            <a:extLst>
              <a:ext uri="{FF2B5EF4-FFF2-40B4-BE49-F238E27FC236}">
                <a16:creationId xmlns:a16="http://schemas.microsoft.com/office/drawing/2014/main" id="{C3FD228F-D244-F697-AF20-FC59CCFD58FE}"/>
              </a:ext>
            </a:extLst>
          </p:cNvPr>
          <p:cNvSpPr>
            <a:spLocks noGrp="1"/>
          </p:cNvSpPr>
          <p:nvPr>
            <p:ph type="sldNum" sz="quarter" idx="5"/>
          </p:nvPr>
        </p:nvSpPr>
        <p:spPr/>
        <p:txBody>
          <a:bodyPr/>
          <a:lstStyle/>
          <a:p>
            <a:fld id="{DF61EA0F-A667-4B49-8422-0062BC55E249}" type="slidenum">
              <a:rPr lang="en-US" smtClean="0"/>
              <a:t>10</a:t>
            </a:fld>
            <a:endParaRPr lang="en-US"/>
          </a:p>
        </p:txBody>
      </p:sp>
    </p:spTree>
    <p:extLst>
      <p:ext uri="{BB962C8B-B14F-4D97-AF65-F5344CB8AC3E}">
        <p14:creationId xmlns:p14="http://schemas.microsoft.com/office/powerpoint/2010/main" val="3304573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F61EA0F-A667-4B49-8422-0062BC55E249}" type="slidenum">
              <a:rPr lang="en-US" smtClean="0"/>
              <a:t>11</a:t>
            </a:fld>
            <a:endParaRPr lang="en-US"/>
          </a:p>
        </p:txBody>
      </p:sp>
    </p:spTree>
    <p:extLst>
      <p:ext uri="{BB962C8B-B14F-4D97-AF65-F5344CB8AC3E}">
        <p14:creationId xmlns:p14="http://schemas.microsoft.com/office/powerpoint/2010/main" val="8374432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211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ounded Rectangle 4">
            <a:extLst>
              <a:ext uri="{FF2B5EF4-FFF2-40B4-BE49-F238E27FC236}">
                <a16:creationId xmlns:a16="http://schemas.microsoft.com/office/drawing/2014/main" id="{AD538EFE-4CD2-8946-93B1-24C2B5C2DF9D}"/>
              </a:ext>
            </a:extLst>
          </p:cNvPr>
          <p:cNvSpPr/>
          <p:nvPr userDrawn="1"/>
        </p:nvSpPr>
        <p:spPr>
          <a:xfrm rot="-600000">
            <a:off x="1611592" y="6043067"/>
            <a:ext cx="7535442" cy="1530910"/>
          </a:xfrm>
          <a:prstGeom prst="roundRect">
            <a:avLst>
              <a:gd name="adj" fmla="val 16358"/>
            </a:avLst>
          </a:prstGeom>
          <a:solidFill>
            <a:srgbClr val="42F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78689983-030D-DE43-9D36-9837FA95BF47}"/>
              </a:ext>
            </a:extLst>
          </p:cNvPr>
          <p:cNvSpPr/>
          <p:nvPr userDrawn="1"/>
        </p:nvSpPr>
        <p:spPr>
          <a:xfrm rot="-600000">
            <a:off x="8657286" y="4289825"/>
            <a:ext cx="4356933" cy="2989662"/>
          </a:xfrm>
          <a:prstGeom prst="roundRect">
            <a:avLst>
              <a:gd name="adj" fmla="val 77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8B105E6-EA8B-CB4D-83F1-EC6E1F6BDA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36644" y="4699000"/>
            <a:ext cx="2781531" cy="1610360"/>
          </a:xfrm>
          <a:prstGeom prst="rect">
            <a:avLst/>
          </a:prstGeom>
        </p:spPr>
      </p:pic>
    </p:spTree>
    <p:extLst>
      <p:ext uri="{BB962C8B-B14F-4D97-AF65-F5344CB8AC3E}">
        <p14:creationId xmlns:p14="http://schemas.microsoft.com/office/powerpoint/2010/main" val="2482807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457A10-85C0-D64B-8AB0-71DB922EDC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38110" y="5382437"/>
            <a:ext cx="2100934" cy="1216330"/>
          </a:xfrm>
          <a:prstGeom prst="rect">
            <a:avLst/>
          </a:prstGeom>
        </p:spPr>
      </p:pic>
      <p:sp>
        <p:nvSpPr>
          <p:cNvPr id="15" name="Rounded Rectangle 14">
            <a:extLst>
              <a:ext uri="{FF2B5EF4-FFF2-40B4-BE49-F238E27FC236}">
                <a16:creationId xmlns:a16="http://schemas.microsoft.com/office/drawing/2014/main" id="{CC3826E1-5F03-8D45-9C4D-1E8510F0FCD8}"/>
              </a:ext>
            </a:extLst>
          </p:cNvPr>
          <p:cNvSpPr/>
          <p:nvPr userDrawn="1"/>
        </p:nvSpPr>
        <p:spPr>
          <a:xfrm rot="-600000">
            <a:off x="-684322" y="-996973"/>
            <a:ext cx="12352872" cy="2445812"/>
          </a:xfrm>
          <a:prstGeom prst="roundRect">
            <a:avLst>
              <a:gd name="adj" fmla="val 11674"/>
            </a:avLst>
          </a:prstGeom>
          <a:solidFill>
            <a:srgbClr val="B1E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616757"/>
            <a:ext cx="10290243" cy="1208868"/>
          </a:xfrm>
        </p:spPr>
        <p:txBody>
          <a:bodyPr lIns="0" tIns="0" rIns="0" bIns="0" anchor="t" anchorCtr="0">
            <a:noAutofit/>
          </a:bodyPr>
          <a:lstStyle>
            <a:lvl1pPr>
              <a:defRPr sz="4000" b="1" i="0">
                <a:solidFill>
                  <a:srgbClr val="211E5B"/>
                </a:solidFill>
                <a:latin typeface="Century Gothic" panose="020B0502020202020204" pitchFamily="34" charset="0"/>
              </a:defRPr>
            </a:lvl1pPr>
          </a:lstStyle>
          <a:p>
            <a:r>
              <a:rPr lang="en-US" dirty="0"/>
              <a:t>Click to edit Master title style</a:t>
            </a:r>
          </a:p>
        </p:txBody>
      </p:sp>
      <p:sp>
        <p:nvSpPr>
          <p:cNvPr id="3" name="Content Placeholder 2"/>
          <p:cNvSpPr>
            <a:spLocks noGrp="1"/>
          </p:cNvSpPr>
          <p:nvPr>
            <p:ph idx="1"/>
          </p:nvPr>
        </p:nvSpPr>
        <p:spPr>
          <a:xfrm>
            <a:off x="838201" y="1825625"/>
            <a:ext cx="10290242" cy="4351338"/>
          </a:xfrm>
        </p:spPr>
        <p:txBody>
          <a:bodyPr lIns="0" tIns="0" rIns="0" bIns="0">
            <a:noAutofit/>
          </a:bodyPr>
          <a:lstStyle>
            <a:lvl1pPr marL="0" indent="0">
              <a:lnSpc>
                <a:spcPct val="130000"/>
              </a:lnSpc>
              <a:spcBef>
                <a:spcPts val="500"/>
              </a:spcBef>
              <a:spcAft>
                <a:spcPts val="1000"/>
              </a:spcAft>
              <a:buNone/>
              <a:defRPr sz="2200" baseline="0">
                <a:solidFill>
                  <a:srgbClr val="211E5B"/>
                </a:solidFill>
                <a:latin typeface="Century Gothic" panose="020B0502020202020204" pitchFamily="34" charset="0"/>
              </a:defRPr>
            </a:lvl1pPr>
            <a:lvl2pPr>
              <a:lnSpc>
                <a:spcPct val="130000"/>
              </a:lnSpc>
              <a:spcBef>
                <a:spcPts val="500"/>
              </a:spcBef>
              <a:spcAft>
                <a:spcPts val="1000"/>
              </a:spcAft>
              <a:defRPr sz="1800" baseline="0">
                <a:solidFill>
                  <a:srgbClr val="211E5B"/>
                </a:solidFill>
                <a:latin typeface="Century Gothic" panose="020B0502020202020204" pitchFamily="34" charset="0"/>
              </a:defRPr>
            </a:lvl2pPr>
            <a:lvl3pPr>
              <a:lnSpc>
                <a:spcPct val="130000"/>
              </a:lnSpc>
              <a:spcAft>
                <a:spcPts val="1000"/>
              </a:spcAft>
              <a:defRPr sz="1600" baseline="0">
                <a:solidFill>
                  <a:srgbClr val="211E5B"/>
                </a:solidFill>
                <a:latin typeface="Century Gothic" panose="020B0502020202020204" pitchFamily="34" charset="0"/>
              </a:defRPr>
            </a:lvl3pPr>
            <a:lvl4pPr>
              <a:lnSpc>
                <a:spcPct val="130000"/>
              </a:lnSpc>
              <a:spcAft>
                <a:spcPts val="1000"/>
              </a:spcAft>
              <a:defRPr sz="1400" baseline="0">
                <a:solidFill>
                  <a:srgbClr val="211E5B"/>
                </a:solidFill>
                <a:latin typeface="Century Gothic" panose="020B0502020202020204" pitchFamily="34" charset="0"/>
              </a:defRPr>
            </a:lvl4pPr>
            <a:lvl5pPr>
              <a:lnSpc>
                <a:spcPct val="130000"/>
              </a:lnSpc>
              <a:spcAft>
                <a:spcPts val="1000"/>
              </a:spcAft>
              <a:defRPr sz="1200" baseline="0">
                <a:solidFill>
                  <a:srgbClr val="211E5B"/>
                </a:solidFill>
                <a:latin typeface="Century Gothic" panose="020B0502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1858365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r>
              <a:rPr lang="en-US"/>
              <a:t>‹#›</a:t>
            </a:r>
            <a:endParaRPr lang="en-US" dirty="0"/>
          </a:p>
        </p:txBody>
      </p:sp>
      <p:sp>
        <p:nvSpPr>
          <p:cNvPr id="5" name="Footer Placeholder 4"/>
          <p:cNvSpPr>
            <a:spLocks noGrp="1"/>
          </p:cNvSpPr>
          <p:nvPr>
            <p:ph type="ftr" sz="quarter" idx="3"/>
          </p:nvPr>
        </p:nvSpPr>
        <p:spPr>
          <a:xfrm>
            <a:off x="4648200" y="63563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077200" y="63563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‹nr.›</a:t>
            </a:fld>
            <a:endParaRPr lang="en-US"/>
          </a:p>
        </p:txBody>
      </p: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73" r:id="rId1"/>
    <p:sldLayoutId id="2147483662" r:id="rId2"/>
  </p:sldLayoutIdLst>
  <p:hf hdr="0" ftr="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ct val="30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rot="21000000">
            <a:off x="896658" y="1042187"/>
            <a:ext cx="10635910" cy="2782615"/>
          </a:xfrm>
        </p:spPr>
        <p:txBody>
          <a:bodyPr lIns="0" tIns="0" rIns="0" bIns="0" anchor="t" anchorCtr="0">
            <a:normAutofit/>
          </a:bodyPr>
          <a:lstStyle/>
          <a:p>
            <a:r>
              <a:rPr lang="nl-NL" sz="5400" b="1" noProof="0" dirty="0">
                <a:solidFill>
                  <a:schemeClr val="bg1"/>
                </a:solidFill>
                <a:latin typeface="Century Gothic" panose="020B0502020202020204" pitchFamily="34" charset="0"/>
                <a:cs typeface="Arial" panose="020B0604020202020204" pitchFamily="34" charset="0"/>
              </a:rPr>
              <a:t>Strategisch inspelen op een veranderende arbeidsmarkt</a:t>
            </a:r>
          </a:p>
        </p:txBody>
      </p:sp>
      <p:sp>
        <p:nvSpPr>
          <p:cNvPr id="5" name="TextBox 4">
            <a:extLst>
              <a:ext uri="{FF2B5EF4-FFF2-40B4-BE49-F238E27FC236}">
                <a16:creationId xmlns:a16="http://schemas.microsoft.com/office/drawing/2014/main" id="{0C34B572-BABB-1840-BC17-8CA1353D8906}"/>
              </a:ext>
            </a:extLst>
          </p:cNvPr>
          <p:cNvSpPr txBox="1"/>
          <p:nvPr/>
        </p:nvSpPr>
        <p:spPr>
          <a:xfrm>
            <a:off x="4974336" y="8814816"/>
            <a:ext cx="184731" cy="369332"/>
          </a:xfrm>
          <a:prstGeom prst="rect">
            <a:avLst/>
          </a:prstGeom>
          <a:noFill/>
        </p:spPr>
        <p:txBody>
          <a:bodyPr wrap="none" rtlCol="0">
            <a:spAutoFit/>
          </a:bodyPr>
          <a:lstStyle/>
          <a:p>
            <a:endParaRPr lang="nl-NL" noProof="0" dirty="0"/>
          </a:p>
        </p:txBody>
      </p:sp>
      <p:sp>
        <p:nvSpPr>
          <p:cNvPr id="6" name="Title 1">
            <a:extLst>
              <a:ext uri="{FF2B5EF4-FFF2-40B4-BE49-F238E27FC236}">
                <a16:creationId xmlns:a16="http://schemas.microsoft.com/office/drawing/2014/main" id="{AF8A5BEF-63AF-4440-9E1C-E159489208A5}"/>
              </a:ext>
            </a:extLst>
          </p:cNvPr>
          <p:cNvSpPr txBox="1">
            <a:spLocks/>
          </p:cNvSpPr>
          <p:nvPr/>
        </p:nvSpPr>
        <p:spPr>
          <a:xfrm rot="21025233">
            <a:off x="1348859" y="3252200"/>
            <a:ext cx="10008783" cy="2022489"/>
          </a:xfrm>
          <a:prstGeom prst="rect">
            <a:avLst/>
          </a:prstGeom>
        </p:spPr>
        <p:txBody>
          <a:bodyPr vert="horz" lIns="0" tIns="0" rIns="0" bIns="0" rtlCol="0" anchor="t" anchorCtr="0">
            <a:normAutofit/>
          </a:bodyPr>
          <a:lstStyle>
            <a:lvl1pPr algn="l" defTabSz="914400" rtl="0" eaLnBrk="1" latinLnBrk="0" hangingPunct="1">
              <a:spcBef>
                <a:spcPct val="0"/>
              </a:spcBef>
              <a:buNone/>
              <a:defRPr sz="4400" kern="1200">
                <a:solidFill>
                  <a:schemeClr val="tx1"/>
                </a:solidFill>
                <a:latin typeface="+mj-lt"/>
                <a:ea typeface="+mj-ea"/>
                <a:cs typeface="+mj-cs"/>
              </a:defRPr>
            </a:lvl1pPr>
          </a:lstStyle>
          <a:p>
            <a:r>
              <a:rPr lang="nl-NL" sz="4000" b="1" noProof="0" dirty="0">
                <a:solidFill>
                  <a:srgbClr val="42F7AC"/>
                </a:solidFill>
                <a:latin typeface="Century Gothic" panose="020B0502020202020204" pitchFamily="34" charset="0"/>
                <a:cs typeface="Arial" panose="020B0604020202020204" pitchFamily="34" charset="0"/>
              </a:rPr>
              <a:t>Praktijkervaringen, denkrichtingen en uitwisseling</a:t>
            </a:r>
          </a:p>
        </p:txBody>
      </p:sp>
    </p:spTree>
    <p:extLst>
      <p:ext uri="{BB962C8B-B14F-4D97-AF65-F5344CB8AC3E}">
        <p14:creationId xmlns:p14="http://schemas.microsoft.com/office/powerpoint/2010/main" val="1615315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78852-8B75-B2A5-49D8-7D6EF794AF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229F1-8BA4-327A-D2AD-580D509B55C3}"/>
              </a:ext>
            </a:extLst>
          </p:cNvPr>
          <p:cNvSpPr>
            <a:spLocks noGrp="1"/>
          </p:cNvSpPr>
          <p:nvPr>
            <p:ph type="title"/>
          </p:nvPr>
        </p:nvSpPr>
        <p:spPr/>
        <p:txBody>
          <a:bodyPr>
            <a:normAutofit/>
          </a:bodyPr>
          <a:lstStyle/>
          <a:p>
            <a:r>
              <a:rPr lang="nl-NL" sz="4400" dirty="0"/>
              <a:t>Van ambitie naar keuzes</a:t>
            </a:r>
            <a:endParaRPr lang="nl-NL" sz="4400" noProof="0" dirty="0"/>
          </a:p>
        </p:txBody>
      </p:sp>
      <p:sp>
        <p:nvSpPr>
          <p:cNvPr id="3" name="Content Placeholder 2">
            <a:extLst>
              <a:ext uri="{FF2B5EF4-FFF2-40B4-BE49-F238E27FC236}">
                <a16:creationId xmlns:a16="http://schemas.microsoft.com/office/drawing/2014/main" id="{6ABD4534-88A9-02D5-5D39-CAD4672B5BC8}"/>
              </a:ext>
            </a:extLst>
          </p:cNvPr>
          <p:cNvSpPr>
            <a:spLocks noGrp="1"/>
          </p:cNvSpPr>
          <p:nvPr>
            <p:ph idx="1"/>
          </p:nvPr>
        </p:nvSpPr>
        <p:spPr/>
        <p:txBody>
          <a:bodyPr/>
          <a:lstStyle/>
          <a:p>
            <a:pPr marL="342900" indent="-342900">
              <a:lnSpc>
                <a:spcPct val="100000"/>
              </a:lnSpc>
              <a:buFont typeface="Arial" panose="020B0604020202020204" pitchFamily="34" charset="0"/>
              <a:buChar char="•"/>
            </a:pPr>
            <a:endParaRPr lang="nl-NL" dirty="0"/>
          </a:p>
          <a:p>
            <a:pPr marL="342900" indent="-342900">
              <a:lnSpc>
                <a:spcPct val="100000"/>
              </a:lnSpc>
              <a:buFont typeface="Arial" panose="020B0604020202020204" pitchFamily="34" charset="0"/>
              <a:buChar char="•"/>
            </a:pPr>
            <a:r>
              <a:rPr lang="nl-NL" dirty="0"/>
              <a:t>Welke opties heb je voor instroom, behoud en uitstroom? </a:t>
            </a:r>
            <a:endParaRPr lang="nl-NL" sz="2000" dirty="0"/>
          </a:p>
          <a:p>
            <a:pPr marL="342900" indent="-342900">
              <a:buFont typeface="Arial" panose="020B0604020202020204" pitchFamily="34" charset="0"/>
              <a:buChar char="•"/>
            </a:pPr>
            <a:r>
              <a:rPr lang="nl-NL" dirty="0"/>
              <a:t>Welke keuzes vormen samen een logisch geheel? </a:t>
            </a:r>
          </a:p>
          <a:p>
            <a:pPr marL="342900" indent="-342900">
              <a:buFont typeface="Arial" panose="020B0604020202020204" pitchFamily="34" charset="0"/>
              <a:buChar char="•"/>
            </a:pPr>
            <a:r>
              <a:rPr lang="nl-NL" dirty="0"/>
              <a:t>Met wie toets je je plan?</a:t>
            </a:r>
          </a:p>
          <a:p>
            <a:pPr marL="342900" indent="-342900">
              <a:buFont typeface="Arial" panose="020B0604020202020204" pitchFamily="34" charset="0"/>
              <a:buChar char="•"/>
            </a:pPr>
            <a:r>
              <a:rPr lang="nl-NL" dirty="0"/>
              <a:t>Waar wil je ruimte houden om bij te sturen? </a:t>
            </a:r>
            <a:endParaRPr lang="nl-NL" noProof="0" dirty="0"/>
          </a:p>
        </p:txBody>
      </p:sp>
      <p:sp>
        <p:nvSpPr>
          <p:cNvPr id="4" name="Slide Number Placeholder 3">
            <a:extLst>
              <a:ext uri="{FF2B5EF4-FFF2-40B4-BE49-F238E27FC236}">
                <a16:creationId xmlns:a16="http://schemas.microsoft.com/office/drawing/2014/main" id="{2539FE18-7AFC-51E6-446A-3C55BFF42CD6}"/>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10</a:t>
            </a:fld>
            <a:endParaRPr lang="nl-NL" noProof="0" dirty="0"/>
          </a:p>
        </p:txBody>
      </p:sp>
    </p:spTree>
    <p:extLst>
      <p:ext uri="{BB962C8B-B14F-4D97-AF65-F5344CB8AC3E}">
        <p14:creationId xmlns:p14="http://schemas.microsoft.com/office/powerpoint/2010/main" val="2680809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124E0-19B7-DF4D-8E38-D19F7EA19886}"/>
              </a:ext>
            </a:extLst>
          </p:cNvPr>
          <p:cNvSpPr>
            <a:spLocks noGrp="1"/>
          </p:cNvSpPr>
          <p:nvPr>
            <p:ph type="title"/>
          </p:nvPr>
        </p:nvSpPr>
        <p:spPr/>
        <p:txBody>
          <a:bodyPr/>
          <a:lstStyle/>
          <a:p>
            <a:r>
              <a:rPr lang="nl-NL" sz="4400" noProof="0" dirty="0"/>
              <a:t>Wat neem jij mee? </a:t>
            </a:r>
          </a:p>
        </p:txBody>
      </p:sp>
      <p:sp>
        <p:nvSpPr>
          <p:cNvPr id="3" name="Content Placeholder 2">
            <a:extLst>
              <a:ext uri="{FF2B5EF4-FFF2-40B4-BE49-F238E27FC236}">
                <a16:creationId xmlns:a16="http://schemas.microsoft.com/office/drawing/2014/main" id="{DDFB690B-E459-6C48-8DAC-B0E86B7C0B1B}"/>
              </a:ext>
            </a:extLst>
          </p:cNvPr>
          <p:cNvSpPr>
            <a:spLocks noGrp="1"/>
          </p:cNvSpPr>
          <p:nvPr>
            <p:ph idx="1"/>
          </p:nvPr>
        </p:nvSpPr>
        <p:spPr>
          <a:xfrm>
            <a:off x="838200" y="2250659"/>
            <a:ext cx="7311887" cy="4351338"/>
          </a:xfrm>
        </p:spPr>
        <p:txBody>
          <a:bodyPr/>
          <a:lstStyle/>
          <a:p>
            <a:pPr marL="342900" indent="-342900">
              <a:buFont typeface="Arial" panose="020B0604020202020204" pitchFamily="34" charset="0"/>
              <a:buChar char="•"/>
            </a:pPr>
            <a:r>
              <a:rPr lang="nl-NL" noProof="0" dirty="0"/>
              <a:t>Wat neem je mee uit een andere gemeente?</a:t>
            </a:r>
          </a:p>
          <a:p>
            <a:pPr marL="342900" indent="-342900">
              <a:buFont typeface="Arial" panose="020B0604020202020204" pitchFamily="34" charset="0"/>
              <a:buChar char="•"/>
            </a:pPr>
            <a:r>
              <a:rPr lang="nl-NL" dirty="0"/>
              <a:t>Welke zin of invalshoek wil je onthouden? </a:t>
            </a:r>
            <a:br>
              <a:rPr lang="nl-NL" noProof="0" dirty="0"/>
            </a:br>
            <a:r>
              <a:rPr lang="nl-NL" noProof="0" dirty="0"/>
              <a:t> </a:t>
            </a:r>
            <a:br>
              <a:rPr lang="nl-NL" noProof="0" dirty="0"/>
            </a:br>
            <a:br>
              <a:rPr lang="nl-NL" noProof="0" dirty="0"/>
            </a:br>
            <a:endParaRPr lang="nl-NL" noProof="0" dirty="0"/>
          </a:p>
        </p:txBody>
      </p:sp>
      <p:sp>
        <p:nvSpPr>
          <p:cNvPr id="4" name="Slide Number Placeholder 3">
            <a:extLst>
              <a:ext uri="{FF2B5EF4-FFF2-40B4-BE49-F238E27FC236}">
                <a16:creationId xmlns:a16="http://schemas.microsoft.com/office/drawing/2014/main" id="{56C9BD09-FBE6-5249-A6DD-502ADF073F9D}"/>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11</a:t>
            </a:fld>
            <a:endParaRPr lang="nl-NL" noProof="0" dirty="0"/>
          </a:p>
        </p:txBody>
      </p:sp>
    </p:spTree>
    <p:extLst>
      <p:ext uri="{BB962C8B-B14F-4D97-AF65-F5344CB8AC3E}">
        <p14:creationId xmlns:p14="http://schemas.microsoft.com/office/powerpoint/2010/main" val="1760493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BF8E7B-0327-1D40-862F-F0347992BCC2}"/>
              </a:ext>
            </a:extLst>
          </p:cNvPr>
          <p:cNvSpPr/>
          <p:nvPr/>
        </p:nvSpPr>
        <p:spPr>
          <a:xfrm>
            <a:off x="0" y="0"/>
            <a:ext cx="12192000" cy="6858000"/>
          </a:xfrm>
          <a:prstGeom prst="rect">
            <a:avLst/>
          </a:prstGeom>
          <a:solidFill>
            <a:srgbClr val="211E5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endParaRPr lang="nl-NL" noProof="0" dirty="0"/>
          </a:p>
        </p:txBody>
      </p:sp>
      <p:grpSp>
        <p:nvGrpSpPr>
          <p:cNvPr id="19" name="Group 18">
            <a:extLst>
              <a:ext uri="{FF2B5EF4-FFF2-40B4-BE49-F238E27FC236}">
                <a16:creationId xmlns:a16="http://schemas.microsoft.com/office/drawing/2014/main" id="{8C8651E2-FD01-6F4B-9797-4071DB60E40A}"/>
              </a:ext>
            </a:extLst>
          </p:cNvPr>
          <p:cNvGrpSpPr/>
          <p:nvPr/>
        </p:nvGrpSpPr>
        <p:grpSpPr>
          <a:xfrm>
            <a:off x="1819686" y="556015"/>
            <a:ext cx="4141695" cy="2739211"/>
            <a:chOff x="1819686" y="556015"/>
            <a:chExt cx="4141695" cy="2739211"/>
          </a:xfrm>
        </p:grpSpPr>
        <p:sp>
          <p:nvSpPr>
            <p:cNvPr id="9" name="TextBox 8">
              <a:extLst>
                <a:ext uri="{FF2B5EF4-FFF2-40B4-BE49-F238E27FC236}">
                  <a16:creationId xmlns:a16="http://schemas.microsoft.com/office/drawing/2014/main" id="{46A830C5-53DF-3740-9026-5ECDD93E4120}"/>
                </a:ext>
              </a:extLst>
            </p:cNvPr>
            <p:cNvSpPr txBox="1"/>
            <p:nvPr/>
          </p:nvSpPr>
          <p:spPr>
            <a:xfrm>
              <a:off x="1819686" y="556015"/>
              <a:ext cx="4141695" cy="2739211"/>
            </a:xfrm>
            <a:prstGeom prst="rect">
              <a:avLst/>
            </a:prstGeom>
            <a:noFill/>
          </p:spPr>
          <p:txBody>
            <a:bodyPr wrap="square" lIns="0" tIns="0" rIns="0" bIns="0" rtlCol="0">
              <a:spAutoFit/>
            </a:bodyPr>
            <a:lstStyle/>
            <a:p>
              <a:r>
                <a:rPr lang="nl-NL" sz="2000" noProof="0" dirty="0">
                  <a:solidFill>
                    <a:schemeClr val="bg1"/>
                  </a:solidFill>
                  <a:latin typeface="Century Gothic" panose="020B0502020202020204" pitchFamily="34" charset="0"/>
                </a:rPr>
                <a:t>Fluwelen Burgwal 58</a:t>
              </a:r>
            </a:p>
            <a:p>
              <a:r>
                <a:rPr lang="nl-NL" sz="2000" noProof="0" dirty="0">
                  <a:solidFill>
                    <a:schemeClr val="bg1"/>
                  </a:solidFill>
                  <a:latin typeface="Century Gothic" panose="020B0502020202020204" pitchFamily="34" charset="0"/>
                </a:rPr>
                <a:t>Postbus 11560</a:t>
              </a:r>
            </a:p>
            <a:p>
              <a:r>
                <a:rPr lang="nl-NL" sz="2000" noProof="0" dirty="0">
                  <a:solidFill>
                    <a:schemeClr val="bg1"/>
                  </a:solidFill>
                  <a:latin typeface="Century Gothic" panose="020B0502020202020204" pitchFamily="34" charset="0"/>
                </a:rPr>
                <a:t>2502 AN Den Haag</a:t>
              </a:r>
            </a:p>
            <a:p>
              <a:endParaRPr lang="nl-NL" sz="2000" noProof="0" dirty="0">
                <a:solidFill>
                  <a:schemeClr val="bg1"/>
                </a:solidFill>
                <a:latin typeface="Century Gothic" panose="020B0502020202020204" pitchFamily="34" charset="0"/>
              </a:endParaRPr>
            </a:p>
            <a:p>
              <a:r>
                <a:rPr lang="nl-NL" sz="2000" noProof="0" dirty="0">
                  <a:solidFill>
                    <a:schemeClr val="bg1"/>
                  </a:solidFill>
                  <a:latin typeface="Century Gothic" panose="020B0502020202020204" pitchFamily="34" charset="0"/>
                </a:rPr>
                <a:t>070 763 00 30</a:t>
              </a:r>
            </a:p>
            <a:p>
              <a:endParaRPr lang="nl-NL" sz="2000" noProof="0" dirty="0">
                <a:solidFill>
                  <a:schemeClr val="bg1"/>
                </a:solidFill>
                <a:latin typeface="Century Gothic" panose="020B0502020202020204" pitchFamily="34" charset="0"/>
              </a:endParaRPr>
            </a:p>
            <a:p>
              <a:r>
                <a:rPr lang="nl-NL" sz="2000" noProof="0" dirty="0">
                  <a:solidFill>
                    <a:schemeClr val="bg1"/>
                  </a:solidFill>
                  <a:latin typeface="Century Gothic" panose="020B0502020202020204" pitchFamily="34" charset="0"/>
                </a:rPr>
                <a:t>contact@aeno.nl</a:t>
              </a:r>
            </a:p>
            <a:p>
              <a:r>
                <a:rPr lang="nl-NL" sz="2000" noProof="0" dirty="0">
                  <a:solidFill>
                    <a:schemeClr val="bg1"/>
                  </a:solidFill>
                  <a:latin typeface="Century Gothic" panose="020B0502020202020204" pitchFamily="34" charset="0"/>
                </a:rPr>
                <a:t>www.aeno.nl</a:t>
              </a:r>
            </a:p>
            <a:p>
              <a:endParaRPr lang="nl-NL" noProof="0" dirty="0"/>
            </a:p>
          </p:txBody>
        </p:sp>
        <p:cxnSp>
          <p:nvCxnSpPr>
            <p:cNvPr id="16" name="Straight Connector 15">
              <a:extLst>
                <a:ext uri="{FF2B5EF4-FFF2-40B4-BE49-F238E27FC236}">
                  <a16:creationId xmlns:a16="http://schemas.microsoft.com/office/drawing/2014/main" id="{5A25815F-ED18-1B4E-8E52-25B5E23FB600}"/>
                </a:ext>
              </a:extLst>
            </p:cNvPr>
            <p:cNvCxnSpPr>
              <a:cxnSpLocks/>
            </p:cNvCxnSpPr>
            <p:nvPr/>
          </p:nvCxnSpPr>
          <p:spPr>
            <a:xfrm>
              <a:off x="1819686" y="3021447"/>
              <a:ext cx="1632054" cy="0"/>
            </a:xfrm>
            <a:prstGeom prst="line">
              <a:avLst/>
            </a:prstGeom>
            <a:ln w="12700">
              <a:solidFill>
                <a:srgbClr val="42F7AC"/>
              </a:solidFill>
            </a:ln>
          </p:spPr>
          <p:style>
            <a:lnRef idx="1">
              <a:schemeClr val="accent1"/>
            </a:lnRef>
            <a:fillRef idx="0">
              <a:schemeClr val="accent1"/>
            </a:fillRef>
            <a:effectRef idx="0">
              <a:schemeClr val="accent1"/>
            </a:effectRef>
            <a:fontRef idx="minor">
              <a:schemeClr val="tx1"/>
            </a:fontRef>
          </p:style>
        </p:cxnSp>
      </p:grpSp>
      <p:pic>
        <p:nvPicPr>
          <p:cNvPr id="15" name="Picture 14">
            <a:extLst>
              <a:ext uri="{FF2B5EF4-FFF2-40B4-BE49-F238E27FC236}">
                <a16:creationId xmlns:a16="http://schemas.microsoft.com/office/drawing/2014/main" id="{7361EBE2-D33D-A744-A213-D8290CA80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990" y="4530118"/>
            <a:ext cx="3160483" cy="1992153"/>
          </a:xfrm>
          <a:prstGeom prst="rect">
            <a:avLst/>
          </a:prstGeom>
        </p:spPr>
      </p:pic>
      <p:sp>
        <p:nvSpPr>
          <p:cNvPr id="2" name="Slide Number Placeholder 1">
            <a:extLst>
              <a:ext uri="{FF2B5EF4-FFF2-40B4-BE49-F238E27FC236}">
                <a16:creationId xmlns:a16="http://schemas.microsoft.com/office/drawing/2014/main" id="{227F94FB-72E9-2940-AE94-63AAD3ED3926}"/>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12</a:t>
            </a:fld>
            <a:endParaRPr lang="nl-NL" noProof="0" dirty="0"/>
          </a:p>
        </p:txBody>
      </p:sp>
    </p:spTree>
    <p:extLst>
      <p:ext uri="{BB962C8B-B14F-4D97-AF65-F5344CB8AC3E}">
        <p14:creationId xmlns:p14="http://schemas.microsoft.com/office/powerpoint/2010/main" val="3155945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24EFA-5D56-679D-746E-B7C414D42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F829D6-2405-352F-D078-5B773C360AC7}"/>
              </a:ext>
            </a:extLst>
          </p:cNvPr>
          <p:cNvSpPr>
            <a:spLocks noGrp="1"/>
          </p:cNvSpPr>
          <p:nvPr>
            <p:ph type="title"/>
          </p:nvPr>
        </p:nvSpPr>
        <p:spPr/>
        <p:txBody>
          <a:bodyPr>
            <a:normAutofit/>
          </a:bodyPr>
          <a:lstStyle/>
          <a:p>
            <a:r>
              <a:rPr lang="nl-NL" sz="4400" noProof="0" dirty="0"/>
              <a:t>Even peilen…</a:t>
            </a:r>
          </a:p>
        </p:txBody>
      </p:sp>
      <p:sp>
        <p:nvSpPr>
          <p:cNvPr id="3" name="Content Placeholder 2">
            <a:extLst>
              <a:ext uri="{FF2B5EF4-FFF2-40B4-BE49-F238E27FC236}">
                <a16:creationId xmlns:a16="http://schemas.microsoft.com/office/drawing/2014/main" id="{5B0BCDBB-BEA4-7F4A-E58D-EC044A130DB4}"/>
              </a:ext>
            </a:extLst>
          </p:cNvPr>
          <p:cNvSpPr>
            <a:spLocks noGrp="1"/>
          </p:cNvSpPr>
          <p:nvPr>
            <p:ph idx="1"/>
          </p:nvPr>
        </p:nvSpPr>
        <p:spPr/>
        <p:txBody>
          <a:bodyPr/>
          <a:lstStyle/>
          <a:p>
            <a:endParaRPr lang="nl-NL" b="1" noProof="0" dirty="0"/>
          </a:p>
          <a:p>
            <a:pPr marL="342900" indent="-342900">
              <a:buFont typeface="Arial" panose="020B0604020202020204" pitchFamily="34" charset="0"/>
              <a:buChar char="•"/>
            </a:pPr>
            <a:r>
              <a:rPr lang="nl-NL" noProof="0" dirty="0"/>
              <a:t>Wie werkt in een klein HR-team?</a:t>
            </a:r>
          </a:p>
          <a:p>
            <a:pPr marL="342900" indent="-342900">
              <a:buFont typeface="Arial" panose="020B0604020202020204" pitchFamily="34" charset="0"/>
              <a:buChar char="•"/>
            </a:pPr>
            <a:r>
              <a:rPr lang="nl-NL" dirty="0"/>
              <a:t>Wie zit aan tafel met directie of management over organisatieontwikkeling?</a:t>
            </a:r>
            <a:r>
              <a:rPr lang="nl-NL" noProof="0" dirty="0"/>
              <a:t> </a:t>
            </a:r>
          </a:p>
          <a:p>
            <a:pPr marL="342900" indent="-342900">
              <a:buFont typeface="Arial" panose="020B0604020202020204" pitchFamily="34" charset="0"/>
              <a:buChar char="•"/>
            </a:pPr>
            <a:r>
              <a:rPr lang="nl-NL" noProof="0" dirty="0"/>
              <a:t>Wie werkt al met een arbeidsmarktstrategie of SPP?</a:t>
            </a:r>
          </a:p>
        </p:txBody>
      </p:sp>
      <p:sp>
        <p:nvSpPr>
          <p:cNvPr id="4" name="Slide Number Placeholder 3">
            <a:extLst>
              <a:ext uri="{FF2B5EF4-FFF2-40B4-BE49-F238E27FC236}">
                <a16:creationId xmlns:a16="http://schemas.microsoft.com/office/drawing/2014/main" id="{1F09B126-FCD3-9D1A-E97D-9A1549EA065F}"/>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2</a:t>
            </a:fld>
            <a:endParaRPr lang="nl-NL" noProof="0" dirty="0"/>
          </a:p>
        </p:txBody>
      </p:sp>
    </p:spTree>
    <p:extLst>
      <p:ext uri="{BB962C8B-B14F-4D97-AF65-F5344CB8AC3E}">
        <p14:creationId xmlns:p14="http://schemas.microsoft.com/office/powerpoint/2010/main" val="413367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EED0A-A71C-A394-B5D1-AD45B9240D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2F44D-72E7-B26E-AA0C-855D8538D111}"/>
              </a:ext>
            </a:extLst>
          </p:cNvPr>
          <p:cNvSpPr>
            <a:spLocks noGrp="1"/>
          </p:cNvSpPr>
          <p:nvPr>
            <p:ph type="title"/>
          </p:nvPr>
        </p:nvSpPr>
        <p:spPr/>
        <p:txBody>
          <a:bodyPr>
            <a:normAutofit/>
          </a:bodyPr>
          <a:lstStyle/>
          <a:p>
            <a:r>
              <a:rPr lang="nl-NL" sz="4400" noProof="0" dirty="0"/>
              <a:t>Herkenbaar?</a:t>
            </a:r>
          </a:p>
        </p:txBody>
      </p:sp>
      <p:sp>
        <p:nvSpPr>
          <p:cNvPr id="3" name="Content Placeholder 2">
            <a:extLst>
              <a:ext uri="{FF2B5EF4-FFF2-40B4-BE49-F238E27FC236}">
                <a16:creationId xmlns:a16="http://schemas.microsoft.com/office/drawing/2014/main" id="{34D5AF18-D6FC-8E25-0658-04F8B35B4AD3}"/>
              </a:ext>
            </a:extLst>
          </p:cNvPr>
          <p:cNvSpPr>
            <a:spLocks noGrp="1"/>
          </p:cNvSpPr>
          <p:nvPr>
            <p:ph idx="1"/>
          </p:nvPr>
        </p:nvSpPr>
        <p:spPr/>
        <p:txBody>
          <a:bodyPr/>
          <a:lstStyle/>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“We hebben onze vacatures eigenlijk wel weer ingevuld”</a:t>
            </a:r>
          </a:p>
          <a:p>
            <a:pPr marL="342900" indent="-342900">
              <a:buFont typeface="Arial" panose="020B0604020202020204" pitchFamily="34" charset="0"/>
              <a:buChar char="•"/>
            </a:pPr>
            <a:r>
              <a:rPr lang="nl-NL" noProof="0" dirty="0"/>
              <a:t>“Ze doen dat bij een andere gemeente, dat moeten wij óók doen”</a:t>
            </a:r>
          </a:p>
          <a:p>
            <a:pPr marL="342900" indent="-342900">
              <a:buFont typeface="Arial" panose="020B0604020202020204" pitchFamily="34" charset="0"/>
              <a:buChar char="•"/>
            </a:pPr>
            <a:r>
              <a:rPr lang="nl-NL" dirty="0"/>
              <a:t>“Kunnen we hier niet even iets voor regelen?”</a:t>
            </a:r>
          </a:p>
          <a:p>
            <a:pPr marL="342900" indent="-342900">
              <a:buFont typeface="Arial" panose="020B0604020202020204" pitchFamily="34" charset="0"/>
              <a:buChar char="•"/>
            </a:pPr>
            <a:r>
              <a:rPr lang="nl-NL" noProof="0" dirty="0"/>
              <a:t>“Dat werkt bij ons toch niet”</a:t>
            </a:r>
          </a:p>
        </p:txBody>
      </p:sp>
      <p:sp>
        <p:nvSpPr>
          <p:cNvPr id="4" name="Slide Number Placeholder 3">
            <a:extLst>
              <a:ext uri="{FF2B5EF4-FFF2-40B4-BE49-F238E27FC236}">
                <a16:creationId xmlns:a16="http://schemas.microsoft.com/office/drawing/2014/main" id="{1BC53F6A-A701-250C-0065-0F7A4303D1D0}"/>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3</a:t>
            </a:fld>
            <a:endParaRPr lang="nl-NL" noProof="0" dirty="0"/>
          </a:p>
        </p:txBody>
      </p:sp>
    </p:spTree>
    <p:extLst>
      <p:ext uri="{BB962C8B-B14F-4D97-AF65-F5344CB8AC3E}">
        <p14:creationId xmlns:p14="http://schemas.microsoft.com/office/powerpoint/2010/main" val="245054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96BA-C6D0-8A46-8390-DC3508A79702}"/>
              </a:ext>
            </a:extLst>
          </p:cNvPr>
          <p:cNvSpPr>
            <a:spLocks noGrp="1"/>
          </p:cNvSpPr>
          <p:nvPr>
            <p:ph type="title"/>
          </p:nvPr>
        </p:nvSpPr>
        <p:spPr/>
        <p:txBody>
          <a:bodyPr>
            <a:normAutofit/>
          </a:bodyPr>
          <a:lstStyle/>
          <a:p>
            <a:r>
              <a:rPr lang="nl-NL" sz="4400" noProof="0" dirty="0"/>
              <a:t>Waarom eerst pas op de plaats?</a:t>
            </a:r>
          </a:p>
        </p:txBody>
      </p:sp>
      <p:sp>
        <p:nvSpPr>
          <p:cNvPr id="3" name="Content Placeholder 2">
            <a:extLst>
              <a:ext uri="{FF2B5EF4-FFF2-40B4-BE49-F238E27FC236}">
                <a16:creationId xmlns:a16="http://schemas.microsoft.com/office/drawing/2014/main" id="{67247FBB-F2C0-BC4B-9250-0336B9699E34}"/>
              </a:ext>
            </a:extLst>
          </p:cNvPr>
          <p:cNvSpPr>
            <a:spLocks noGrp="1"/>
          </p:cNvSpPr>
          <p:nvPr>
            <p:ph idx="1"/>
          </p:nvPr>
        </p:nvSpPr>
        <p:spPr/>
        <p:txBody>
          <a:bodyPr/>
          <a:lstStyle/>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Zodat je niet reageert op incidenten, maar duurzame keuzes maakt</a:t>
            </a:r>
          </a:p>
          <a:p>
            <a:pPr marL="342900" indent="-342900">
              <a:buFont typeface="Arial" panose="020B0604020202020204" pitchFamily="34" charset="0"/>
              <a:buChar char="•"/>
            </a:pPr>
            <a:r>
              <a:rPr lang="nl-NL" noProof="0" dirty="0"/>
              <a:t>Zodat je aanpak past bij jouw gemeente</a:t>
            </a:r>
          </a:p>
          <a:p>
            <a:pPr marL="342900" indent="-342900">
              <a:buFont typeface="Arial" panose="020B0604020202020204" pitchFamily="34" charset="0"/>
              <a:buChar char="•"/>
            </a:pPr>
            <a:r>
              <a:rPr lang="nl-NL" noProof="0" dirty="0"/>
              <a:t>Zodat je kunt uitleggen waarom je iets wel of niet doet</a:t>
            </a:r>
          </a:p>
        </p:txBody>
      </p:sp>
      <p:sp>
        <p:nvSpPr>
          <p:cNvPr id="4" name="Slide Number Placeholder 3">
            <a:extLst>
              <a:ext uri="{FF2B5EF4-FFF2-40B4-BE49-F238E27FC236}">
                <a16:creationId xmlns:a16="http://schemas.microsoft.com/office/drawing/2014/main" id="{F2760864-7271-6244-AB2E-BE2EBA268AFA}"/>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4</a:t>
            </a:fld>
            <a:endParaRPr lang="nl-NL" noProof="0" dirty="0"/>
          </a:p>
        </p:txBody>
      </p:sp>
    </p:spTree>
    <p:extLst>
      <p:ext uri="{BB962C8B-B14F-4D97-AF65-F5344CB8AC3E}">
        <p14:creationId xmlns:p14="http://schemas.microsoft.com/office/powerpoint/2010/main" val="2717734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9D4FB-3FEF-A2DE-5E87-F9A3BDE9B0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E7CCD-3866-F3BD-A46F-8C0CBE10CCD8}"/>
              </a:ext>
            </a:extLst>
          </p:cNvPr>
          <p:cNvSpPr>
            <a:spLocks noGrp="1"/>
          </p:cNvSpPr>
          <p:nvPr>
            <p:ph type="title"/>
          </p:nvPr>
        </p:nvSpPr>
        <p:spPr/>
        <p:txBody>
          <a:bodyPr>
            <a:normAutofit/>
          </a:bodyPr>
          <a:lstStyle/>
          <a:p>
            <a:r>
              <a:rPr lang="nl-NL" sz="4400" dirty="0"/>
              <a:t>Wie is je publiek?</a:t>
            </a:r>
            <a:endParaRPr lang="nl-NL" sz="4400" noProof="0" dirty="0"/>
          </a:p>
        </p:txBody>
      </p:sp>
      <p:sp>
        <p:nvSpPr>
          <p:cNvPr id="3" name="Content Placeholder 2">
            <a:extLst>
              <a:ext uri="{FF2B5EF4-FFF2-40B4-BE49-F238E27FC236}">
                <a16:creationId xmlns:a16="http://schemas.microsoft.com/office/drawing/2014/main" id="{58E52B74-50A5-1B71-1212-FC36A89D6EC3}"/>
              </a:ext>
            </a:extLst>
          </p:cNvPr>
          <p:cNvSpPr>
            <a:spLocks noGrp="1"/>
          </p:cNvSpPr>
          <p:nvPr>
            <p:ph idx="1"/>
          </p:nvPr>
        </p:nvSpPr>
        <p:spPr>
          <a:xfrm>
            <a:off x="718931" y="1041149"/>
            <a:ext cx="10290242" cy="4563520"/>
          </a:xfrm>
        </p:spPr>
        <p:txBody>
          <a:bodyPr/>
          <a:lstStyle/>
          <a:p>
            <a:endParaRPr lang="nl-NL" b="1" noProof="0" dirty="0"/>
          </a:p>
          <a:p>
            <a:r>
              <a:rPr lang="nl-NL" noProof="0" dirty="0"/>
              <a:t>Niet: We krijgen vacatures moeilijk ingevuld.</a:t>
            </a:r>
            <a:br>
              <a:rPr lang="nl-NL" noProof="0" dirty="0"/>
            </a:br>
            <a:r>
              <a:rPr lang="nl-NL" noProof="0" dirty="0"/>
              <a:t>Wel: We lopen risico op vertraging in onze dienstverlening en opgaven, omdat cruciale functies te lang openstaan.</a:t>
            </a:r>
          </a:p>
          <a:p>
            <a:r>
              <a:rPr lang="nl-NL" noProof="0" dirty="0"/>
              <a:t>Niet: We moeten iets met </a:t>
            </a:r>
            <a:r>
              <a:rPr lang="nl-NL" noProof="0" dirty="0" err="1"/>
              <a:t>employer</a:t>
            </a:r>
            <a:r>
              <a:rPr lang="nl-NL" noProof="0" dirty="0"/>
              <a:t> branding.</a:t>
            </a:r>
            <a:br>
              <a:rPr lang="nl-NL" noProof="0" dirty="0"/>
            </a:br>
            <a:r>
              <a:rPr lang="nl-NL" noProof="0" dirty="0"/>
              <a:t>Wel: We moeten duidelijker positioneren waarom mensen juist hier willen werken, anders verliezen we de voorkeur van potentiële kandidaten.</a:t>
            </a:r>
          </a:p>
          <a:p>
            <a:r>
              <a:rPr lang="nl-NL" noProof="0" dirty="0"/>
              <a:t>Niet: We reageren te veel op incidenten.</a:t>
            </a:r>
            <a:br>
              <a:rPr lang="nl-NL" noProof="0" dirty="0"/>
            </a:br>
            <a:r>
              <a:rPr lang="nl-NL" noProof="0" dirty="0"/>
              <a:t>Wel: We missen een toekomstgerichte aanpak, waardoor capaciteit en middelen onvoldoende bijdragen aan onze langetermijndoelen.</a:t>
            </a:r>
          </a:p>
        </p:txBody>
      </p:sp>
      <p:sp>
        <p:nvSpPr>
          <p:cNvPr id="4" name="Slide Number Placeholder 3">
            <a:extLst>
              <a:ext uri="{FF2B5EF4-FFF2-40B4-BE49-F238E27FC236}">
                <a16:creationId xmlns:a16="http://schemas.microsoft.com/office/drawing/2014/main" id="{9FFC6796-5790-E9E9-5A8F-D09EB7507669}"/>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5</a:t>
            </a:fld>
            <a:endParaRPr lang="nl-NL" noProof="0" dirty="0"/>
          </a:p>
        </p:txBody>
      </p:sp>
    </p:spTree>
    <p:extLst>
      <p:ext uri="{BB962C8B-B14F-4D97-AF65-F5344CB8AC3E}">
        <p14:creationId xmlns:p14="http://schemas.microsoft.com/office/powerpoint/2010/main" val="74783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CD6D3-0971-A949-9F98-E3A84B2664FF}"/>
              </a:ext>
            </a:extLst>
          </p:cNvPr>
          <p:cNvSpPr>
            <a:spLocks noGrp="1"/>
          </p:cNvSpPr>
          <p:nvPr>
            <p:ph type="title"/>
          </p:nvPr>
        </p:nvSpPr>
        <p:spPr>
          <a:xfrm>
            <a:off x="838200" y="616757"/>
            <a:ext cx="10290243" cy="1208868"/>
          </a:xfrm>
        </p:spPr>
        <p:txBody>
          <a:bodyPr/>
          <a:lstStyle/>
          <a:p>
            <a:r>
              <a:rPr lang="nl-NL" noProof="0" dirty="0"/>
              <a:t>Begin niet met HR-instrumenten, maar met de koers</a:t>
            </a:r>
          </a:p>
        </p:txBody>
      </p:sp>
      <p:sp>
        <p:nvSpPr>
          <p:cNvPr id="4" name="Slide Number Placeholder 3">
            <a:extLst>
              <a:ext uri="{FF2B5EF4-FFF2-40B4-BE49-F238E27FC236}">
                <a16:creationId xmlns:a16="http://schemas.microsoft.com/office/drawing/2014/main" id="{E1FE2943-B707-9E40-AF53-97720DCA8C6B}"/>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6</a:t>
            </a:fld>
            <a:endParaRPr lang="nl-NL" noProof="0" dirty="0"/>
          </a:p>
        </p:txBody>
      </p:sp>
      <p:sp>
        <p:nvSpPr>
          <p:cNvPr id="8" name="Content Placeholder 7">
            <a:extLst>
              <a:ext uri="{FF2B5EF4-FFF2-40B4-BE49-F238E27FC236}">
                <a16:creationId xmlns:a16="http://schemas.microsoft.com/office/drawing/2014/main" id="{E0A5F2C4-D797-A84F-9992-C74742E2A3D2}"/>
              </a:ext>
            </a:extLst>
          </p:cNvPr>
          <p:cNvSpPr>
            <a:spLocks noGrp="1"/>
          </p:cNvSpPr>
          <p:nvPr>
            <p:ph idx="1"/>
          </p:nvPr>
        </p:nvSpPr>
        <p:spPr>
          <a:xfrm>
            <a:off x="6731213" y="1825625"/>
            <a:ext cx="4397230" cy="4415618"/>
          </a:xfrm>
        </p:spPr>
        <p:txBody>
          <a:bodyPr/>
          <a:lstStyle/>
          <a:p>
            <a:pPr marL="285750" indent="-285750">
              <a:buFont typeface="Arial" panose="020B0604020202020204" pitchFamily="34" charset="0"/>
              <a:buChar char="•"/>
            </a:pPr>
            <a:r>
              <a:rPr lang="nl-NL" sz="2000" noProof="0" dirty="0"/>
              <a:t>Welke opgaven spelen in jouw gemeente?</a:t>
            </a:r>
          </a:p>
          <a:p>
            <a:pPr marL="285750" indent="-285750">
              <a:buFont typeface="Arial" panose="020B0604020202020204" pitchFamily="34" charset="0"/>
              <a:buChar char="•"/>
            </a:pPr>
            <a:r>
              <a:rPr lang="nl-NL" sz="2000" dirty="0"/>
              <a:t>Welke koersstukken liggen er al?</a:t>
            </a:r>
          </a:p>
          <a:p>
            <a:pPr marL="285750" indent="-285750">
              <a:buFont typeface="Arial" panose="020B0604020202020204" pitchFamily="34" charset="0"/>
              <a:buChar char="•"/>
            </a:pPr>
            <a:r>
              <a:rPr lang="nl-NL" sz="2000" noProof="0" dirty="0"/>
              <a:t>Wat betekent dat voor menskracht?</a:t>
            </a:r>
          </a:p>
          <a:p>
            <a:pPr marL="285750" indent="-285750">
              <a:buFont typeface="Arial" panose="020B0604020202020204" pitchFamily="34" charset="0"/>
              <a:buChar char="•"/>
            </a:pPr>
            <a:r>
              <a:rPr lang="nl-NL" sz="2000" dirty="0"/>
              <a:t>Wat vraagt dat van je arbeidsmarktstrategie? </a:t>
            </a:r>
            <a:endParaRPr lang="nl-NL" sz="2000" noProof="0" dirty="0"/>
          </a:p>
        </p:txBody>
      </p:sp>
      <p:pic>
        <p:nvPicPr>
          <p:cNvPr id="5" name="Afbeelding 4">
            <a:extLst>
              <a:ext uri="{FF2B5EF4-FFF2-40B4-BE49-F238E27FC236}">
                <a16:creationId xmlns:a16="http://schemas.microsoft.com/office/drawing/2014/main" id="{BC9F89DC-3159-AFA1-6660-F4A1EFCCAA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58887"/>
            <a:ext cx="6362628" cy="4499113"/>
          </a:xfrm>
          <a:prstGeom prst="rect">
            <a:avLst/>
          </a:prstGeom>
        </p:spPr>
      </p:pic>
    </p:spTree>
    <p:extLst>
      <p:ext uri="{BB962C8B-B14F-4D97-AF65-F5344CB8AC3E}">
        <p14:creationId xmlns:p14="http://schemas.microsoft.com/office/powerpoint/2010/main" val="2348727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7AFA2-A3BA-3DEF-37DC-CE9D82C07D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040840-243F-325F-20D6-1A310B9F1B2F}"/>
              </a:ext>
            </a:extLst>
          </p:cNvPr>
          <p:cNvSpPr>
            <a:spLocks noGrp="1"/>
          </p:cNvSpPr>
          <p:nvPr>
            <p:ph type="title"/>
          </p:nvPr>
        </p:nvSpPr>
        <p:spPr/>
        <p:txBody>
          <a:bodyPr>
            <a:normAutofit/>
          </a:bodyPr>
          <a:lstStyle/>
          <a:p>
            <a:r>
              <a:rPr lang="nl-NL" sz="4400" dirty="0"/>
              <a:t>Van context naar ambitie</a:t>
            </a:r>
            <a:endParaRPr lang="nl-NL" sz="4400" noProof="0" dirty="0"/>
          </a:p>
        </p:txBody>
      </p:sp>
      <p:sp>
        <p:nvSpPr>
          <p:cNvPr id="3" name="Content Placeholder 2">
            <a:extLst>
              <a:ext uri="{FF2B5EF4-FFF2-40B4-BE49-F238E27FC236}">
                <a16:creationId xmlns:a16="http://schemas.microsoft.com/office/drawing/2014/main" id="{D6A060ED-1266-1DF2-9E41-6A511F7A9DB1}"/>
              </a:ext>
            </a:extLst>
          </p:cNvPr>
          <p:cNvSpPr>
            <a:spLocks noGrp="1"/>
          </p:cNvSpPr>
          <p:nvPr>
            <p:ph idx="1"/>
          </p:nvPr>
        </p:nvSpPr>
        <p:spPr/>
        <p:txBody>
          <a:bodyPr/>
          <a:lstStyle/>
          <a:p>
            <a:endParaRPr lang="nl-NL" dirty="0"/>
          </a:p>
          <a:p>
            <a:pPr marL="342900" indent="-342900">
              <a:buFont typeface="Arial" panose="020B0604020202020204" pitchFamily="34" charset="0"/>
              <a:buChar char="•"/>
            </a:pPr>
            <a:r>
              <a:rPr lang="nl-NL" sz="3200" noProof="0" dirty="0"/>
              <a:t>Trends + eigen situatie = arbeidsmarktvraagstuk</a:t>
            </a:r>
          </a:p>
          <a:p>
            <a:pPr marL="342900" indent="-342900">
              <a:buFont typeface="Arial" panose="020B0604020202020204" pitchFamily="34" charset="0"/>
              <a:buChar char="•"/>
            </a:pPr>
            <a:endParaRPr lang="nl-NL" sz="3200" dirty="0"/>
          </a:p>
          <a:p>
            <a:r>
              <a:rPr lang="nl-NL" sz="3200" dirty="0"/>
              <a:t>							Ambitie</a:t>
            </a:r>
            <a:endParaRPr lang="nl-NL" sz="3200" noProof="0" dirty="0"/>
          </a:p>
          <a:p>
            <a:pPr marL="342900" indent="-342900">
              <a:buFont typeface="Arial" panose="020B0604020202020204" pitchFamily="34" charset="0"/>
              <a:buChar char="•"/>
            </a:pPr>
            <a:endParaRPr lang="nl-NL" dirty="0"/>
          </a:p>
        </p:txBody>
      </p:sp>
      <p:sp>
        <p:nvSpPr>
          <p:cNvPr id="4" name="Slide Number Placeholder 3">
            <a:extLst>
              <a:ext uri="{FF2B5EF4-FFF2-40B4-BE49-F238E27FC236}">
                <a16:creationId xmlns:a16="http://schemas.microsoft.com/office/drawing/2014/main" id="{69CEF847-FB48-BC24-E71B-88A5621E73F5}"/>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7</a:t>
            </a:fld>
            <a:endParaRPr lang="nl-NL" noProof="0" dirty="0"/>
          </a:p>
        </p:txBody>
      </p:sp>
      <p:cxnSp>
        <p:nvCxnSpPr>
          <p:cNvPr id="6" name="Rechte verbindingslijn met pijl 5">
            <a:extLst>
              <a:ext uri="{FF2B5EF4-FFF2-40B4-BE49-F238E27FC236}">
                <a16:creationId xmlns:a16="http://schemas.microsoft.com/office/drawing/2014/main" id="{886E6EE3-A4E1-3FF2-62D0-DA6E16A0A212}"/>
              </a:ext>
            </a:extLst>
          </p:cNvPr>
          <p:cNvCxnSpPr/>
          <p:nvPr/>
        </p:nvCxnSpPr>
        <p:spPr>
          <a:xfrm>
            <a:off x="7964557" y="3253409"/>
            <a:ext cx="0" cy="6228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2837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35508A-3151-C245-B01C-77AECE4AA707}"/>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8</a:t>
            </a:fld>
            <a:endParaRPr lang="nl-NL" noProof="0" dirty="0"/>
          </a:p>
        </p:txBody>
      </p:sp>
      <p:pic>
        <p:nvPicPr>
          <p:cNvPr id="7" name="Afbeelding 6">
            <a:extLst>
              <a:ext uri="{FF2B5EF4-FFF2-40B4-BE49-F238E27FC236}">
                <a16:creationId xmlns:a16="http://schemas.microsoft.com/office/drawing/2014/main" id="{DEA3E8C4-EF39-72CF-F006-F4C99FF7F29F}"/>
              </a:ext>
            </a:extLst>
          </p:cNvPr>
          <p:cNvPicPr>
            <a:picLocks noChangeAspect="1"/>
          </p:cNvPicPr>
          <p:nvPr/>
        </p:nvPicPr>
        <p:blipFill>
          <a:blip r:embed="rId2"/>
          <a:stretch>
            <a:fillRect/>
          </a:stretch>
        </p:blipFill>
        <p:spPr>
          <a:xfrm>
            <a:off x="24063" y="0"/>
            <a:ext cx="12167937" cy="6858000"/>
          </a:xfrm>
          <a:prstGeom prst="rect">
            <a:avLst/>
          </a:prstGeom>
        </p:spPr>
      </p:pic>
    </p:spTree>
    <p:extLst>
      <p:ext uri="{BB962C8B-B14F-4D97-AF65-F5344CB8AC3E}">
        <p14:creationId xmlns:p14="http://schemas.microsoft.com/office/powerpoint/2010/main" val="92601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5BA4D-3537-3203-6741-8C788549FEE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6C4083D-0048-03F5-1ADE-FC3123D7EF26}"/>
              </a:ext>
            </a:extLst>
          </p:cNvPr>
          <p:cNvSpPr>
            <a:spLocks noGrp="1"/>
          </p:cNvSpPr>
          <p:nvPr>
            <p:ph type="sldNum" sz="quarter" idx="4294967295"/>
          </p:nvPr>
        </p:nvSpPr>
        <p:spPr>
          <a:xfrm>
            <a:off x="838200" y="6409358"/>
            <a:ext cx="439821" cy="365125"/>
          </a:xfrm>
        </p:spPr>
        <p:txBody>
          <a:bodyPr/>
          <a:lstStyle/>
          <a:p>
            <a:fld id="{D57F1E4F-1CFF-5643-939E-217C01CDF565}" type="slidenum">
              <a:rPr lang="nl-NL" noProof="0" smtClean="0"/>
              <a:pPr/>
              <a:t>9</a:t>
            </a:fld>
            <a:endParaRPr lang="nl-NL" noProof="0" dirty="0"/>
          </a:p>
        </p:txBody>
      </p:sp>
      <p:pic>
        <p:nvPicPr>
          <p:cNvPr id="3" name="Afbeelding 2">
            <a:extLst>
              <a:ext uri="{FF2B5EF4-FFF2-40B4-BE49-F238E27FC236}">
                <a16:creationId xmlns:a16="http://schemas.microsoft.com/office/drawing/2014/main" id="{801FB699-07FF-A5A6-8911-68A23EA27779}"/>
              </a:ext>
            </a:extLst>
          </p:cNvPr>
          <p:cNvPicPr>
            <a:picLocks noChangeAspect="1"/>
          </p:cNvPicPr>
          <p:nvPr/>
        </p:nvPicPr>
        <p:blipFill>
          <a:blip r:embed="rId2"/>
          <a:stretch>
            <a:fillRect/>
          </a:stretch>
        </p:blipFill>
        <p:spPr>
          <a:xfrm>
            <a:off x="0" y="-225287"/>
            <a:ext cx="12246106" cy="7083287"/>
          </a:xfrm>
          <a:prstGeom prst="rect">
            <a:avLst/>
          </a:prstGeom>
        </p:spPr>
      </p:pic>
    </p:spTree>
    <p:extLst>
      <p:ext uri="{BB962C8B-B14F-4D97-AF65-F5344CB8AC3E}">
        <p14:creationId xmlns:p14="http://schemas.microsoft.com/office/powerpoint/2010/main" val="3319635775"/>
      </p:ext>
    </p:extLst>
  </p:cSld>
  <p:clrMapOvr>
    <a:masterClrMapping/>
  </p:clrMapOvr>
</p:sld>
</file>

<file path=ppt/theme/theme1.xml><?xml version="1.0" encoding="utf-8"?>
<a:theme xmlns:a="http://schemas.openxmlformats.org/drawingml/2006/main" name="WelcomeDoc">
  <a:themeElements>
    <a:clrScheme name="A&amp;O blauw">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cPPT2016-TakeATourTemplate-Revised2018Feb.potx" id="{F31BF39D-3D32-47FC-BFF2-1B27195AA4EF}" vid="{4B0EA534-3CB1-4DB9-8EE1-8E35FBC6C0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A54F322F333C469751A0A1724DAA52" ma:contentTypeVersion="14" ma:contentTypeDescription="Een nieuw document maken." ma:contentTypeScope="" ma:versionID="01945dc0be4d94e55214ffa8e9862517">
  <xsd:schema xmlns:xsd="http://www.w3.org/2001/XMLSchema" xmlns:xs="http://www.w3.org/2001/XMLSchema" xmlns:p="http://schemas.microsoft.com/office/2006/metadata/properties" xmlns:ns2="327f5d49-c9ab-4dc5-97bb-a6608c80d292" xmlns:ns3="6b013a9b-175e-4a55-92ab-d0fcc22ee51a" targetNamespace="http://schemas.microsoft.com/office/2006/metadata/properties" ma:root="true" ma:fieldsID="b523dd6265971cf28a7512ca7a31aa78" ns2:_="" ns3:_="">
    <xsd:import namespace="327f5d49-c9ab-4dc5-97bb-a6608c80d292"/>
    <xsd:import namespace="6b013a9b-175e-4a55-92ab-d0fcc22ee51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7f5d49-c9ab-4dc5-97bb-a6608c80d2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36dc5d3-1c25-416d-9ff8-30d8d33104e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013a9b-175e-4a55-92ab-d0fcc22ee51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2d4ec00-7d0b-452c-a7c6-667c8a70bd36}" ma:internalName="TaxCatchAll" ma:showField="CatchAllData" ma:web="6b013a9b-175e-4a55-92ab-d0fcc22ee5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b013a9b-175e-4a55-92ab-d0fcc22ee51a" xsi:nil="true"/>
    <lcf76f155ced4ddcb4097134ff3c332f xmlns="327f5d49-c9ab-4dc5-97bb-a6608c80d29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DE6092-30BC-440A-8F0F-396FE44279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7f5d49-c9ab-4dc5-97bb-a6608c80d292"/>
    <ds:schemaRef ds:uri="6b013a9b-175e-4a55-92ab-d0fcc22ee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035CB-E62C-410D-A459-9D46D0CF96F1}">
  <ds:schemaRefs>
    <ds:schemaRef ds:uri="http://schemas.microsoft.com/sharepoint/v3/contenttype/forms"/>
  </ds:schemaRefs>
</ds:datastoreItem>
</file>

<file path=customXml/itemProps3.xml><?xml version="1.0" encoding="utf-8"?>
<ds:datastoreItem xmlns:ds="http://schemas.openxmlformats.org/officeDocument/2006/customXml" ds:itemID="{7F981F6D-953B-4849-B9C6-C2DB21950721}">
  <ds:schemaRefs>
    <ds:schemaRef ds:uri="http://schemas.microsoft.com/office/infopath/2007/PartnerControls"/>
    <ds:schemaRef ds:uri="http://schemas.microsoft.com/office/2006/documentManagement/types"/>
    <ds:schemaRef ds:uri="6b013a9b-175e-4a55-92ab-d0fcc22ee51a"/>
    <ds:schemaRef ds:uri="http://schemas.microsoft.com/office/2006/metadata/properties"/>
    <ds:schemaRef ds:uri="http://purl.org/dc/elements/1.1/"/>
    <ds:schemaRef ds:uri="http://www.w3.org/XML/1998/namespace"/>
    <ds:schemaRef ds:uri="327f5d49-c9ab-4dc5-97bb-a6608c80d292"/>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WelcomeDoc</Template>
  <TotalTime>656</TotalTime>
  <Words>635</Words>
  <Application>Microsoft Office PowerPoint</Application>
  <PresentationFormat>Breedbeeld</PresentationFormat>
  <Paragraphs>89</Paragraphs>
  <Slides>12</Slides>
  <Notes>10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12</vt:i4>
      </vt:variant>
    </vt:vector>
  </HeadingPairs>
  <TitlesOfParts>
    <vt:vector size="16" baseType="lpstr">
      <vt:lpstr>Arial</vt:lpstr>
      <vt:lpstr>Calibri</vt:lpstr>
      <vt:lpstr>Century Gothic</vt:lpstr>
      <vt:lpstr>WelcomeDoc</vt:lpstr>
      <vt:lpstr>Strategisch inspelen op een veranderende arbeidsmarkt</vt:lpstr>
      <vt:lpstr>Even peilen…</vt:lpstr>
      <vt:lpstr>Herkenbaar?</vt:lpstr>
      <vt:lpstr>Waarom eerst pas op de plaats?</vt:lpstr>
      <vt:lpstr>Wie is je publiek?</vt:lpstr>
      <vt:lpstr>Begin niet met HR-instrumenten, maar met de koers</vt:lpstr>
      <vt:lpstr>Van context naar ambitie</vt:lpstr>
      <vt:lpstr>PowerPoint-presentatie</vt:lpstr>
      <vt:lpstr>PowerPoint-presentatie</vt:lpstr>
      <vt:lpstr>Van ambitie naar keuzes</vt:lpstr>
      <vt:lpstr>Wat neem jij mee? </vt:lpstr>
      <vt:lpstr>PowerPoint-presentatie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PowerPoint for Mac</dc:title>
  <dc:subject/>
  <dc:creator>Nicolet Dikkema</dc:creator>
  <cp:keywords/>
  <dc:description/>
  <cp:lastModifiedBy>Eveline van Leeuwen | A&amp;O fonds Gemeenten</cp:lastModifiedBy>
  <cp:revision>31</cp:revision>
  <dcterms:created xsi:type="dcterms:W3CDTF">2019-01-15T13:17:09Z</dcterms:created>
  <dcterms:modified xsi:type="dcterms:W3CDTF">2026-06-08T12:17:57Z</dcterms:modified>
  <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v-rimour@microsoft.com</vt:lpwstr>
  </property>
  <property fmtid="{D5CDD505-2E9C-101B-9397-08002B2CF9AE}" pid="5" name="MSIP_Label_f42aa342-8706-4288-bd11-ebb85995028c_SetDate">
    <vt:lpwstr>2018-02-19T06:21:30.1318915Z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y fmtid="{D5CDD505-2E9C-101B-9397-08002B2CF9AE}" pid="10" name="ContentTypeId">
    <vt:lpwstr>0x01010031A54F322F333C469751A0A1724DAA52</vt:lpwstr>
  </property>
  <property fmtid="{D5CDD505-2E9C-101B-9397-08002B2CF9AE}" pid="11" name="Order">
    <vt:r8>5800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y fmtid="{D5CDD505-2E9C-101B-9397-08002B2CF9AE}" pid="18" name="MediaServiceImageTags">
    <vt:lpwstr/>
  </property>
</Properties>
</file>