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ebm" ContentType="video/webm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charts/chart1.xml" ContentType="application/vnd.openxmlformats-officedocument.drawingml.chart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charts/chart2.xml" ContentType="application/vnd.openxmlformats-officedocument.drawingml.chart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55"/>
  </p:notesMasterIdLst>
  <p:handoutMasterIdLst>
    <p:handoutMasterId r:id="rId56"/>
  </p:handoutMasterIdLst>
  <p:sldIdLst>
    <p:sldId id="273" r:id="rId5"/>
    <p:sldId id="2147481684" r:id="rId6"/>
    <p:sldId id="2147481685" r:id="rId7"/>
    <p:sldId id="2147481686" r:id="rId8"/>
    <p:sldId id="2147481707" r:id="rId9"/>
    <p:sldId id="2147481689" r:id="rId10"/>
    <p:sldId id="2147481690" r:id="rId11"/>
    <p:sldId id="2147481688" r:id="rId12"/>
    <p:sldId id="2147481692" r:id="rId13"/>
    <p:sldId id="2147481697" r:id="rId14"/>
    <p:sldId id="2147481699" r:id="rId15"/>
    <p:sldId id="2147481693" r:id="rId16"/>
    <p:sldId id="2147481696" r:id="rId17"/>
    <p:sldId id="2147481694" r:id="rId18"/>
    <p:sldId id="2147481701" r:id="rId19"/>
    <p:sldId id="2147481700" r:id="rId20"/>
    <p:sldId id="2147481695" r:id="rId21"/>
    <p:sldId id="2147481702" r:id="rId22"/>
    <p:sldId id="2147481703" r:id="rId23"/>
    <p:sldId id="2147481704" r:id="rId24"/>
    <p:sldId id="2147481705" r:id="rId25"/>
    <p:sldId id="2147481706" r:id="rId26"/>
    <p:sldId id="2147481710" r:id="rId27"/>
    <p:sldId id="2147481572" r:id="rId28"/>
    <p:sldId id="2147481558" r:id="rId29"/>
    <p:sldId id="2147481559" r:id="rId30"/>
    <p:sldId id="2147481555" r:id="rId31"/>
    <p:sldId id="2147481709" r:id="rId32"/>
    <p:sldId id="2147481556" r:id="rId33"/>
    <p:sldId id="2147481560" r:id="rId34"/>
    <p:sldId id="2147481573" r:id="rId35"/>
    <p:sldId id="2147481565" r:id="rId36"/>
    <p:sldId id="2147481562" r:id="rId37"/>
    <p:sldId id="2147481679" r:id="rId38"/>
    <p:sldId id="2147481680" r:id="rId39"/>
    <p:sldId id="2147481681" r:id="rId40"/>
    <p:sldId id="2147481682" r:id="rId41"/>
    <p:sldId id="2147481563" r:id="rId42"/>
    <p:sldId id="2147481566" r:id="rId43"/>
    <p:sldId id="2147481570" r:id="rId44"/>
    <p:sldId id="2147481567" r:id="rId45"/>
    <p:sldId id="2147481568" r:id="rId46"/>
    <p:sldId id="2147481571" r:id="rId47"/>
    <p:sldId id="2147481683" r:id="rId48"/>
    <p:sldId id="2147481711" r:id="rId49"/>
    <p:sldId id="2147481569" r:id="rId50"/>
    <p:sldId id="2147481713" r:id="rId51"/>
    <p:sldId id="2147481714" r:id="rId52"/>
    <p:sldId id="282" r:id="rId53"/>
    <p:sldId id="277" r:id="rId54"/>
  </p:sldIdLst>
  <p:sldSz cx="12192000" cy="6858000"/>
  <p:notesSz cx="6858000" cy="9144000"/>
  <p:custDataLst>
    <p:tags r:id="rId5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kom" id="{E75E278A-FF0E-49A4-B170-79828D63BBAD}">
          <p14:sldIdLst>
            <p14:sldId id="273"/>
          </p14:sldIdLst>
        </p14:section>
        <p14:section name="Inhoud" id="{B9B51309-D148-4332-87C2-07BE32FBCA3B}">
          <p14:sldIdLst>
            <p14:sldId id="2147481684"/>
            <p14:sldId id="2147481685"/>
            <p14:sldId id="2147481686"/>
            <p14:sldId id="2147481707"/>
            <p14:sldId id="2147481689"/>
            <p14:sldId id="2147481690"/>
            <p14:sldId id="2147481688"/>
            <p14:sldId id="2147481692"/>
            <p14:sldId id="2147481697"/>
            <p14:sldId id="2147481699"/>
            <p14:sldId id="2147481693"/>
            <p14:sldId id="2147481696"/>
            <p14:sldId id="2147481694"/>
            <p14:sldId id="2147481701"/>
            <p14:sldId id="2147481700"/>
            <p14:sldId id="2147481695"/>
            <p14:sldId id="2147481702"/>
            <p14:sldId id="2147481703"/>
            <p14:sldId id="2147481704"/>
            <p14:sldId id="2147481705"/>
            <p14:sldId id="2147481706"/>
            <p14:sldId id="2147481710"/>
            <p14:sldId id="2147481572"/>
            <p14:sldId id="2147481558"/>
            <p14:sldId id="2147481559"/>
            <p14:sldId id="2147481555"/>
            <p14:sldId id="2147481709"/>
            <p14:sldId id="2147481556"/>
            <p14:sldId id="2147481560"/>
            <p14:sldId id="2147481573"/>
            <p14:sldId id="2147481565"/>
            <p14:sldId id="2147481562"/>
            <p14:sldId id="2147481679"/>
            <p14:sldId id="2147481680"/>
            <p14:sldId id="2147481681"/>
            <p14:sldId id="2147481682"/>
            <p14:sldId id="2147481563"/>
            <p14:sldId id="2147481566"/>
            <p14:sldId id="2147481570"/>
            <p14:sldId id="2147481567"/>
            <p14:sldId id="2147481568"/>
            <p14:sldId id="2147481571"/>
            <p14:sldId id="2147481683"/>
            <p14:sldId id="2147481711"/>
            <p14:sldId id="2147481569"/>
            <p14:sldId id="2147481713"/>
            <p14:sldId id="2147481714"/>
            <p14:sldId id="282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211E5B"/>
    <a:srgbClr val="2EC8B9"/>
    <a:srgbClr val="B1EDE8"/>
    <a:srgbClr val="D24726"/>
    <a:srgbClr val="42F7AC"/>
    <a:srgbClr val="FFFFFF"/>
    <a:srgbClr val="F8F8F8"/>
    <a:srgbClr val="F4F2E6"/>
    <a:srgbClr val="3D38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29" autoAdjust="0"/>
    <p:restoredTop sz="86447" autoAdjust="0"/>
  </p:normalViewPr>
  <p:slideViewPr>
    <p:cSldViewPr snapToGrid="0">
      <p:cViewPr varScale="1">
        <p:scale>
          <a:sx n="124" d="100"/>
          <a:sy n="124" d="100"/>
        </p:scale>
        <p:origin x="9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460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gs" Target="tags/tag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ine van Leeuwen | A&amp;O fonds Gemeenten" userId="173a37a0-121e-414e-aa98-29718b2bd2ea" providerId="ADAL" clId="{FBB910C2-10BD-46D3-BC5D-C2D9217F4EB0}"/>
    <pc:docChg chg="undo custSel modSld">
      <pc:chgData name="Eveline van Leeuwen | A&amp;O fonds Gemeenten" userId="173a37a0-121e-414e-aa98-29718b2bd2ea" providerId="ADAL" clId="{FBB910C2-10BD-46D3-BC5D-C2D9217F4EB0}" dt="2026-06-08T11:08:47.604" v="8" actId="20577"/>
      <pc:docMkLst>
        <pc:docMk/>
      </pc:docMkLst>
      <pc:sldChg chg="modSp mod">
        <pc:chgData name="Eveline van Leeuwen | A&amp;O fonds Gemeenten" userId="173a37a0-121e-414e-aa98-29718b2bd2ea" providerId="ADAL" clId="{FBB910C2-10BD-46D3-BC5D-C2D9217F4EB0}" dt="2026-06-08T11:08:47.604" v="8" actId="20577"/>
        <pc:sldMkLst>
          <pc:docMk/>
          <pc:sldMk cId="1615315110" sldId="273"/>
        </pc:sldMkLst>
        <pc:spChg chg="mod">
          <ac:chgData name="Eveline van Leeuwen | A&amp;O fonds Gemeenten" userId="173a37a0-121e-414e-aa98-29718b2bd2ea" providerId="ADAL" clId="{FBB910C2-10BD-46D3-BC5D-C2D9217F4EB0}" dt="2026-06-08T11:08:47.604" v="8" actId="20577"/>
          <ac:spMkLst>
            <pc:docMk/>
            <pc:sldMk cId="1615315110" sldId="273"/>
            <ac:spMk id="6" creationId="{AF8A5BEF-63AF-4440-9E1C-E159489208A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9.xlsb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0.xlsb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1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5.xlsb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6.xlsb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7.xlsb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8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627426936439812E-2"/>
          <c:y val="0.10431792128391287"/>
          <c:w val="0.97874514612712038"/>
          <c:h val="0.8219335116545663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211E5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504C-4E73-8C3F-E03BBE06E4D3}"/>
              </c:ext>
            </c:extLst>
          </c:dPt>
          <c:dPt>
            <c:idx val="3"/>
            <c:invertIfNegative val="0"/>
            <c:bubble3D val="0"/>
            <c:spPr>
              <a:solidFill>
                <a:srgbClr val="211E5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04C-4E73-8C3F-E03BBE06E4D3}"/>
              </c:ext>
            </c:extLst>
          </c:dPt>
          <c:dPt>
            <c:idx val="6"/>
            <c:invertIfNegative val="0"/>
            <c:bubble3D val="0"/>
            <c:spPr>
              <a:solidFill>
                <a:srgbClr val="211E5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04C-4E73-8C3F-E03BBE06E4D3}"/>
              </c:ext>
            </c:extLst>
          </c:dPt>
          <c:dPt>
            <c:idx val="9"/>
            <c:invertIfNegative val="0"/>
            <c:bubble3D val="0"/>
            <c:spPr>
              <a:solidFill>
                <a:srgbClr val="211E5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04C-4E73-8C3F-E03BBE06E4D3}"/>
              </c:ext>
            </c:extLst>
          </c:dPt>
          <c:dLbls>
            <c:dLbl>
              <c:idx val="0"/>
              <c:layout>
                <c:manualLayout>
                  <c:x val="0"/>
                  <c:y val="-0.40962934658005351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+mn-ea"/>
                      <a:cs typeface="+mn-cs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504C-4E73-8C3F-E03BBE06E4D3}"/>
                </c:ext>
              </c:extLst>
            </c:dLbl>
            <c:dLbl>
              <c:idx val="3"/>
              <c:layout>
                <c:manualLayout>
                  <c:x val="0"/>
                  <c:y val="-0.43293847917462741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04C-4E73-8C3F-E03BBE06E4D3}"/>
                </c:ext>
              </c:extLst>
            </c:dLbl>
            <c:dLbl>
              <c:idx val="6"/>
              <c:layout>
                <c:manualLayout>
                  <c:x val="0"/>
                  <c:y val="-0.4417271685135651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04C-4E73-8C3F-E03BBE06E4D3}"/>
                </c:ext>
              </c:extLst>
            </c:dLbl>
            <c:dLbl>
              <c:idx val="9"/>
              <c:layout>
                <c:manualLayout>
                  <c:x val="0"/>
                  <c:y val="-0.4375238823079862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504C-4E73-8C3F-E03BBE06E4D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Sheet1!$A$1:$J$1</c:f>
              <c:numCache>
                <c:formatCode>General</c:formatCode>
                <c:ptCount val="10"/>
                <c:pt idx="0">
                  <c:v>560</c:v>
                </c:pt>
                <c:pt idx="1">
                  <c:v>487</c:v>
                </c:pt>
                <c:pt idx="2">
                  <c:v>487</c:v>
                </c:pt>
                <c:pt idx="3">
                  <c:v>594</c:v>
                </c:pt>
                <c:pt idx="4">
                  <c:v>502</c:v>
                </c:pt>
                <c:pt idx="5">
                  <c:v>502</c:v>
                </c:pt>
                <c:pt idx="6">
                  <c:v>607</c:v>
                </c:pt>
                <c:pt idx="7">
                  <c:v>499</c:v>
                </c:pt>
                <c:pt idx="8">
                  <c:v>499</c:v>
                </c:pt>
                <c:pt idx="9">
                  <c:v>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4C-4E73-8C3F-E03BBE06E4D3}"/>
            </c:ext>
          </c:extLst>
        </c:ser>
        <c:ser>
          <c:idx val="1"/>
          <c:order val="1"/>
          <c:spPr>
            <a:solidFill>
              <a:srgbClr val="D24726"/>
            </a:solidFill>
            <a:ln>
              <a:noFill/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42F7A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04C-4E73-8C3F-E03BBE06E4D3}"/>
              </c:ext>
            </c:extLst>
          </c:dPt>
          <c:dPt>
            <c:idx val="5"/>
            <c:invertIfNegative val="0"/>
            <c:bubble3D val="0"/>
            <c:spPr>
              <a:solidFill>
                <a:srgbClr val="42F7A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04C-4E73-8C3F-E03BBE06E4D3}"/>
              </c:ext>
            </c:extLst>
          </c:dPt>
          <c:dPt>
            <c:idx val="8"/>
            <c:invertIfNegative val="0"/>
            <c:bubble3D val="0"/>
            <c:spPr>
              <a:solidFill>
                <a:srgbClr val="42F7A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504C-4E73-8C3F-E03BBE06E4D3}"/>
              </c:ext>
            </c:extLst>
          </c:dPt>
          <c:dLbls>
            <c:dLbl>
              <c:idx val="1"/>
              <c:layout>
                <c:manualLayout>
                  <c:x val="0"/>
                  <c:y val="-1.1463507833397019E-3"/>
                </c:manualLayout>
              </c:layout>
              <c:numFmt formatCode="#,##0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504C-4E73-8C3F-E03BBE06E4D3}"/>
                </c:ext>
              </c:extLst>
            </c:dLbl>
            <c:dLbl>
              <c:idx val="2"/>
              <c:layout>
                <c:manualLayout>
                  <c:x val="0"/>
                  <c:y val="-1.5284677111196026E-3"/>
                </c:manualLayout>
              </c:layout>
              <c:numFmt formatCode="#,##0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504C-4E73-8C3F-E03BBE06E4D3}"/>
                </c:ext>
              </c:extLst>
            </c:dLbl>
            <c:dLbl>
              <c:idx val="4"/>
              <c:layout>
                <c:manualLayout>
                  <c:x val="0"/>
                  <c:y val="-1.1463507833397019E-3"/>
                </c:manualLayout>
              </c:layout>
              <c:numFmt formatCode="#,##0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504C-4E73-8C3F-E03BBE06E4D3}"/>
                </c:ext>
              </c:extLst>
            </c:dLbl>
            <c:dLbl>
              <c:idx val="5"/>
              <c:layout>
                <c:manualLayout>
                  <c:x val="0"/>
                  <c:y val="-1.1463507833397019E-3"/>
                </c:manualLayout>
              </c:layout>
              <c:numFmt formatCode="#,##0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504C-4E73-8C3F-E03BBE06E4D3}"/>
                </c:ext>
              </c:extLst>
            </c:dLbl>
            <c:dLbl>
              <c:idx val="7"/>
              <c:layout>
                <c:manualLayout>
                  <c:x val="0"/>
                  <c:y val="-1.1463507833397019E-3"/>
                </c:manualLayout>
              </c:layout>
              <c:numFmt formatCode="#,##0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504C-4E73-8C3F-E03BBE06E4D3}"/>
                </c:ext>
              </c:extLst>
            </c:dLbl>
            <c:dLbl>
              <c:idx val="8"/>
              <c:layout>
                <c:manualLayout>
                  <c:x val="0"/>
                  <c:y val="-1.1463507833397019E-3"/>
                </c:manualLayout>
              </c:layout>
              <c:numFmt formatCode="#,##0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504C-4E73-8C3F-E03BBE06E4D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Sheet1!$A$2:$J$2</c:f>
              <c:numCache>
                <c:formatCode>General</c:formatCode>
                <c:ptCount val="10"/>
                <c:pt idx="1">
                  <c:v>73</c:v>
                </c:pt>
                <c:pt idx="2">
                  <c:v>107</c:v>
                </c:pt>
                <c:pt idx="4">
                  <c:v>92</c:v>
                </c:pt>
                <c:pt idx="5">
                  <c:v>105</c:v>
                </c:pt>
                <c:pt idx="7">
                  <c:v>108</c:v>
                </c:pt>
                <c:pt idx="8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04C-4E73-8C3F-E03BBE06E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94104079"/>
        <c:axId val="1"/>
      </c:barChart>
      <c:catAx>
        <c:axId val="394104079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607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394104079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564533053515218E-2"/>
          <c:y val="2.2937803264225849E-2"/>
          <c:w val="0.89087093389296956"/>
          <c:h val="0.9541243934715483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val>
            <c:numRef>
              <c:f>Sheet1!$A$1:$J$1</c:f>
              <c:numCache>
                <c:formatCode>General</c:formatCode>
                <c:ptCount val="10"/>
                <c:pt idx="0">
                  <c:v>19</c:v>
                </c:pt>
                <c:pt idx="1">
                  <c:v>17</c:v>
                </c:pt>
                <c:pt idx="2">
                  <c:v>16</c:v>
                </c:pt>
                <c:pt idx="3">
                  <c:v>19</c:v>
                </c:pt>
                <c:pt idx="4">
                  <c:v>18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  <c:pt idx="8">
                  <c:v>18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9-4D06-A3B0-8E56F453D9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19543056"/>
        <c:axId val="1"/>
      </c:barChart>
      <c:catAx>
        <c:axId val="201954305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9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1954305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86021505376344"/>
          <c:y val="7.3636016787485686E-2"/>
          <c:w val="0.58207885304659501"/>
          <c:h val="0.85272796642502857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20931899641577062"/>
                  <c:y val="1.144601297214803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D0E7-4461-A64C-B9B9C093C40B}"/>
                </c:ext>
              </c:extLst>
            </c:dLbl>
            <c:dLbl>
              <c:idx val="1"/>
              <c:layout>
                <c:manualLayout>
                  <c:x val="0.3039426523297491"/>
                  <c:y val="1.144601297214803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D0E7-4461-A64C-B9B9C093C40B}"/>
                </c:ext>
              </c:extLst>
            </c:dLbl>
            <c:dLbl>
              <c:idx val="2"/>
              <c:layout>
                <c:manualLayout>
                  <c:x val="0.23369175627240144"/>
                  <c:y val="1.144601297214803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D0E7-4461-A64C-B9B9C093C40B}"/>
                </c:ext>
              </c:extLst>
            </c:dLbl>
            <c:dLbl>
              <c:idx val="3"/>
              <c:layout>
                <c:manualLayout>
                  <c:x val="0.38064516129032255"/>
                  <c:y val="1.144601297214803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D0E7-4461-A64C-B9B9C093C40B}"/>
                </c:ext>
              </c:extLst>
            </c:dLbl>
            <c:dLbl>
              <c:idx val="4"/>
              <c:layout>
                <c:manualLayout>
                  <c:x val="0.31612903225806449"/>
                  <c:y val="1.144601297214803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D0E7-4461-A64C-B9B9C093C40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Sheet1!$A$1:$E$1</c:f>
              <c:numCache>
                <c:formatCode>General</c:formatCode>
                <c:ptCount val="5"/>
                <c:pt idx="0">
                  <c:v>82</c:v>
                </c:pt>
                <c:pt idx="1">
                  <c:v>124</c:v>
                </c:pt>
                <c:pt idx="2">
                  <c:v>96</c:v>
                </c:pt>
                <c:pt idx="3">
                  <c:v>168</c:v>
                </c:pt>
                <c:pt idx="4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0E7-4461-A64C-B9B9C093C4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11079231"/>
        <c:axId val="1"/>
      </c:barChart>
      <c:catAx>
        <c:axId val="2011079231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68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11079231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498442367601244E-2"/>
          <c:y val="2.2231722958529286E-2"/>
          <c:w val="0.9190031152647975"/>
          <c:h val="0.95553655408294147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val>
            <c:numRef>
              <c:f>Sheet1!$A$1:$E$1</c:f>
              <c:numCache>
                <c:formatCode>General</c:formatCode>
                <c:ptCount val="5"/>
                <c:pt idx="0">
                  <c:v>30.5</c:v>
                </c:pt>
                <c:pt idx="1">
                  <c:v>27.400000000000002</c:v>
                </c:pt>
                <c:pt idx="2">
                  <c:v>18.8</c:v>
                </c:pt>
                <c:pt idx="3">
                  <c:v>11.899999999999999</c:v>
                </c:pt>
                <c:pt idx="4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6A-4A4E-B8B5-FE7C2F003C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251744656"/>
        <c:axId val="1"/>
      </c:barChart>
      <c:catAx>
        <c:axId val="125174465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0.5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25174465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987012987012988E-2"/>
          <c:y val="2.8904947192884937E-2"/>
          <c:w val="0.97402597402597402"/>
          <c:h val="0.942190105614230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val>
            <c:numRef>
              <c:f>Sheet1!$A$1:$C$1</c:f>
              <c:numCache>
                <c:formatCode>General</c:formatCode>
                <c:ptCount val="3"/>
                <c:pt idx="0">
                  <c:v>12.2</c:v>
                </c:pt>
                <c:pt idx="1">
                  <c:v>15.2</c:v>
                </c:pt>
                <c:pt idx="2">
                  <c:v>17.899999999999999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D9-465B-B1CA-D9802991D462}"/>
            </c:ext>
          </c:extLst>
        </c:ser>
        <c:ser>
          <c:idx val="1"/>
          <c:order val="1"/>
          <c:spPr>
            <a:solidFill>
              <a:srgbClr val="42F7AC"/>
            </a:solidFill>
            <a:ln>
              <a:noFill/>
            </a:ln>
          </c:spPr>
          <c:invertIfNegative val="0"/>
          <c:val>
            <c:numRef>
              <c:f>Sheet1!$A$2:$C$2</c:f>
              <c:numCache>
                <c:formatCode>General</c:formatCode>
                <c:ptCount val="3"/>
                <c:pt idx="0">
                  <c:v>8.9</c:v>
                </c:pt>
                <c:pt idx="1">
                  <c:v>9</c:v>
                </c:pt>
                <c:pt idx="2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D9-465B-B1CA-D9802991D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007839631"/>
        <c:axId val="1"/>
      </c:barChart>
      <c:catAx>
        <c:axId val="2007839631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7.899999999999999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07839631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3548387096774196"/>
          <c:y val="8.2408198121263876E-2"/>
          <c:w val="0.32831541218637994"/>
          <c:h val="0.83518360375747225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11039426523297491"/>
                  <c:y val="1.2809564474807857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522C-4639-90D4-11FC5926B39C}"/>
                </c:ext>
              </c:extLst>
            </c:dLbl>
            <c:dLbl>
              <c:idx val="1"/>
              <c:layout>
                <c:manualLayout>
                  <c:x val="0.20931899641577062"/>
                  <c:y val="1.2809564474807857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22C-4639-90D4-11FC5926B39C}"/>
                </c:ext>
              </c:extLst>
            </c:dLbl>
            <c:dLbl>
              <c:idx val="2"/>
              <c:layout>
                <c:manualLayout>
                  <c:x val="0.24731182795698925"/>
                  <c:y val="1.2809564474807857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22C-4639-90D4-11FC5926B39C}"/>
                </c:ext>
              </c:extLst>
            </c:dLbl>
            <c:dLbl>
              <c:idx val="3"/>
              <c:layout>
                <c:manualLayout>
                  <c:x val="0.25376344086021507"/>
                  <c:y val="1.2809564474807857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522C-4639-90D4-11FC5926B39C}"/>
                </c:ext>
              </c:extLst>
            </c:dLbl>
            <c:dLbl>
              <c:idx val="4"/>
              <c:layout>
                <c:manualLayout>
                  <c:x val="0.19856630824372759"/>
                  <c:y val="1.2809564474807857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522C-4639-90D4-11FC5926B39C}"/>
                </c:ext>
              </c:extLst>
            </c:dLbl>
            <c:dLbl>
              <c:idx val="5"/>
              <c:layout>
                <c:manualLayout>
                  <c:x val="8.2437275985663083E-2"/>
                  <c:y val="1.2809564474807857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522C-4639-90D4-11FC5926B39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Sheet1!$A$1:$F$1</c:f>
              <c:numCache>
                <c:formatCode>General</c:formatCode>
                <c:ptCount val="6"/>
                <c:pt idx="0">
                  <c:v>42</c:v>
                </c:pt>
                <c:pt idx="1">
                  <c:v>118</c:v>
                </c:pt>
                <c:pt idx="2">
                  <c:v>156</c:v>
                </c:pt>
                <c:pt idx="3">
                  <c:v>162</c:v>
                </c:pt>
                <c:pt idx="4">
                  <c:v>108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2C-4639-90D4-11FC5926B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37655584"/>
        <c:axId val="1"/>
      </c:barChart>
      <c:catAx>
        <c:axId val="2037655584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62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3765558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09090909090909E-2"/>
          <c:y val="2.6422764227642278E-2"/>
          <c:w val="0.88181818181818183"/>
          <c:h val="0.9471544715447154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val>
            <c:numRef>
              <c:f>Sheet1!$A$1:$F$1</c:f>
              <c:numCache>
                <c:formatCode>General</c:formatCode>
                <c:ptCount val="6"/>
                <c:pt idx="0">
                  <c:v>26.200000000000003</c:v>
                </c:pt>
                <c:pt idx="1">
                  <c:v>26.3</c:v>
                </c:pt>
                <c:pt idx="2">
                  <c:v>15.4</c:v>
                </c:pt>
                <c:pt idx="3">
                  <c:v>13</c:v>
                </c:pt>
                <c:pt idx="4">
                  <c:v>13</c:v>
                </c:pt>
                <c:pt idx="5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F-4BBD-85A8-D06C5E0DA8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37694944"/>
        <c:axId val="1"/>
      </c:barChart>
      <c:catAx>
        <c:axId val="2037694944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26.3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3769494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759856630824374"/>
          <c:y val="0.12475759534583064"/>
          <c:w val="0.34408602150537637"/>
          <c:h val="0.7504848093083387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1.9392372333548805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626B-46D3-A1A9-658791EA271C}"/>
                </c:ext>
              </c:extLst>
            </c:dLbl>
            <c:dLbl>
              <c:idx val="1"/>
              <c:layout>
                <c:manualLayout>
                  <c:x val="0.14121863799283155"/>
                  <c:y val="1.9392372333548805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626B-46D3-A1A9-658791EA271C}"/>
                </c:ext>
              </c:extLst>
            </c:dLbl>
            <c:dLbl>
              <c:idx val="2"/>
              <c:layout>
                <c:manualLayout>
                  <c:x val="7.9569892473118284E-2"/>
                  <c:y val="1.9392372333548805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626B-46D3-A1A9-658791EA271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Sheet1!$A$1:$C$1</c:f>
              <c:numCache>
                <c:formatCode>General</c:formatCode>
                <c:ptCount val="3"/>
                <c:pt idx="0">
                  <c:v>438</c:v>
                </c:pt>
                <c:pt idx="1">
                  <c:v>131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6B-46D3-A1A9-658791EA2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37723744"/>
        <c:axId val="1"/>
      </c:barChart>
      <c:catAx>
        <c:axId val="2037723744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38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3772374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09090909090909E-2"/>
          <c:y val="4.1106719367588931E-2"/>
          <c:w val="0.88181818181818183"/>
          <c:h val="0.91778656126482216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val>
            <c:numRef>
              <c:f>Sheet1!$A$1:$C$1</c:f>
              <c:numCache>
                <c:formatCode>General</c:formatCode>
                <c:ptCount val="3"/>
                <c:pt idx="0">
                  <c:v>15.52511415525114</c:v>
                </c:pt>
                <c:pt idx="1">
                  <c:v>16.793893129770993</c:v>
                </c:pt>
                <c:pt idx="2">
                  <c:v>56.25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47-4FAD-8BFA-4D486D833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37477984"/>
        <c:axId val="1"/>
      </c:barChart>
      <c:catAx>
        <c:axId val="2037477984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56.25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3747798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142857142857141E-2"/>
          <c:y val="7.1614100185528759E-2"/>
          <c:w val="0.76221198156682024"/>
          <c:h val="0.85677179962894245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46728110599078343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E07-4E77-96FF-B440F5D0FBFF}"/>
                </c:ext>
              </c:extLst>
            </c:dLbl>
            <c:dLbl>
              <c:idx val="1"/>
              <c:layout>
                <c:manualLayout>
                  <c:x val="0.38156682027649769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E07-4E77-96FF-B440F5D0FBFF}"/>
                </c:ext>
              </c:extLst>
            </c:dLbl>
            <c:dLbl>
              <c:idx val="2"/>
              <c:layout>
                <c:manualLayout>
                  <c:x val="0.28387096774193549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AE07-4E77-96FF-B440F5D0FBFF}"/>
                </c:ext>
              </c:extLst>
            </c:dLbl>
            <c:dLbl>
              <c:idx val="3"/>
              <c:layout>
                <c:manualLayout>
                  <c:x val="0.25806451612903225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E07-4E77-96FF-B440F5D0FBFF}"/>
                </c:ext>
              </c:extLst>
            </c:dLbl>
            <c:dLbl>
              <c:idx val="4"/>
              <c:layout>
                <c:manualLayout>
                  <c:x val="0.22119815668202766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AE07-4E77-96FF-B440F5D0FBFF}"/>
                </c:ext>
              </c:extLst>
            </c:dLbl>
            <c:dLbl>
              <c:idx val="5"/>
              <c:layout>
                <c:manualLayout>
                  <c:x val="0.14470046082949309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E07-4E77-96FF-B440F5D0FBFF}"/>
                </c:ext>
              </c:extLst>
            </c:dLbl>
            <c:dLbl>
              <c:idx val="6"/>
              <c:layout>
                <c:manualLayout>
                  <c:x val="0.11889400921658987"/>
                  <c:y val="1.1131725417439704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AE07-4E77-96FF-B440F5D0FBF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Sheet1!$A$1:$G$1</c:f>
              <c:numCache>
                <c:formatCode>General</c:formatCode>
                <c:ptCount val="7"/>
                <c:pt idx="0">
                  <c:v>31</c:v>
                </c:pt>
                <c:pt idx="1">
                  <c:v>24</c:v>
                </c:pt>
                <c:pt idx="2">
                  <c:v>16</c:v>
                </c:pt>
                <c:pt idx="3">
                  <c:v>14</c:v>
                </c:pt>
                <c:pt idx="4">
                  <c:v>11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E07-4E77-96FF-B440F5D0F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247971856"/>
        <c:axId val="1"/>
      </c:barChart>
      <c:catAx>
        <c:axId val="124797185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1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24797185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89277899343545E-2"/>
          <c:y val="2.154993783671778E-2"/>
          <c:w val="0.88621444201312916"/>
          <c:h val="0.95690012432656446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val>
            <c:numRef>
              <c:f>Sheet1!$A$1:$G$1</c:f>
              <c:numCache>
                <c:formatCode>General</c:formatCode>
                <c:ptCount val="7"/>
                <c:pt idx="0">
                  <c:v>28.7</c:v>
                </c:pt>
                <c:pt idx="1">
                  <c:v>22.2</c:v>
                </c:pt>
                <c:pt idx="2">
                  <c:v>14.799999999999999</c:v>
                </c:pt>
                <c:pt idx="3">
                  <c:v>13</c:v>
                </c:pt>
                <c:pt idx="4">
                  <c:v>10.199999999999999</c:v>
                </c:pt>
                <c:pt idx="5">
                  <c:v>6.5</c:v>
                </c:pt>
                <c:pt idx="6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AB-42CC-9A6A-E6F9C6AEE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16859871"/>
        <c:axId val="1"/>
      </c:barChart>
      <c:catAx>
        <c:axId val="2016859871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28.7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16859871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278853601859024E-2"/>
          <c:y val="7.5715967045900348E-2"/>
          <c:w val="0.81642137877614251"/>
          <c:h val="0.84856806590819933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11E5B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48102246320681641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3496-42B4-98D5-A5E19B3FD1D0}"/>
                </c:ext>
              </c:extLst>
            </c:dLbl>
            <c:dLbl>
              <c:idx val="1"/>
              <c:layout>
                <c:manualLayout>
                  <c:x val="0.47095274980635166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3496-42B4-98D5-A5E19B3FD1D0}"/>
                </c:ext>
              </c:extLst>
            </c:dLbl>
            <c:dLbl>
              <c:idx val="2"/>
              <c:layout>
                <c:manualLayout>
                  <c:x val="0.4608830364058869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3496-42B4-98D5-A5E19B3FD1D0}"/>
                </c:ext>
              </c:extLst>
            </c:dLbl>
            <c:dLbl>
              <c:idx val="3"/>
              <c:layout>
                <c:manualLayout>
                  <c:x val="0.4407436096049574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3496-42B4-98D5-A5E19B3FD1D0}"/>
                </c:ext>
              </c:extLst>
            </c:dLbl>
            <c:dLbl>
              <c:idx val="4"/>
              <c:layout>
                <c:manualLayout>
                  <c:x val="0.42602633617350893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3496-42B4-98D5-A5E19B3FD1D0}"/>
                </c:ext>
              </c:extLst>
            </c:dLbl>
            <c:dLbl>
              <c:idx val="5"/>
              <c:layout>
                <c:manualLayout>
                  <c:x val="0.42060418280402789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3496-42B4-98D5-A5E19B3FD1D0}"/>
                </c:ext>
              </c:extLst>
            </c:dLbl>
            <c:dLbl>
              <c:idx val="6"/>
              <c:layout>
                <c:manualLayout>
                  <c:x val="0.39581719597211462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3496-42B4-98D5-A5E19B3FD1D0}"/>
                </c:ext>
              </c:extLst>
            </c:dLbl>
            <c:dLbl>
              <c:idx val="7"/>
              <c:layout>
                <c:manualLayout>
                  <c:x val="0.38032532920216888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3496-42B4-98D5-A5E19B3FD1D0}"/>
                </c:ext>
              </c:extLst>
            </c:dLbl>
            <c:dLbl>
              <c:idx val="8"/>
              <c:layout>
                <c:manualLayout>
                  <c:x val="0.36560805577072036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3496-42B4-98D5-A5E19B3FD1D0}"/>
                </c:ext>
              </c:extLst>
            </c:dLbl>
            <c:dLbl>
              <c:idx val="9"/>
              <c:layout>
                <c:manualLayout>
                  <c:x val="0.35011618900077457"/>
                  <c:y val="1.1769321302471558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defRPr>
                  </a:pPr>
                  <a:endParaRPr lang="en-N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3496-42B4-98D5-A5E19B3FD1D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Sheet1!$A$1:$J$1</c:f>
              <c:numCache>
                <c:formatCode>General</c:formatCode>
                <c:ptCount val="10"/>
                <c:pt idx="0">
                  <c:v>81</c:v>
                </c:pt>
                <c:pt idx="1">
                  <c:v>79</c:v>
                </c:pt>
                <c:pt idx="2">
                  <c:v>77</c:v>
                </c:pt>
                <c:pt idx="3">
                  <c:v>73</c:v>
                </c:pt>
                <c:pt idx="4">
                  <c:v>70</c:v>
                </c:pt>
                <c:pt idx="5">
                  <c:v>69</c:v>
                </c:pt>
                <c:pt idx="6">
                  <c:v>64</c:v>
                </c:pt>
                <c:pt idx="7">
                  <c:v>61</c:v>
                </c:pt>
                <c:pt idx="8">
                  <c:v>58</c:v>
                </c:pt>
                <c:pt idx="9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96-42B4-98D5-A5E19B3FD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498334368"/>
        <c:axId val="1"/>
      </c:barChart>
      <c:catAx>
        <c:axId val="1498334368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81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49833436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0FD8657-D98E-FC42-A24D-4BB1D2027C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0B05DA-186E-5B43-B6A0-1F5B3FA0AD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14E21-E0BF-6B4A-B09B-B61201E9ED3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A01889-75D2-6548-80A9-1D89E0B168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24D27C-45FB-334D-84F0-AFA6737860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FEC32-0455-DD4E-82B2-FD038F51DF3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5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55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D538EFE-4CD2-8946-93B1-24C2B5C2DF9D}"/>
              </a:ext>
            </a:extLst>
          </p:cNvPr>
          <p:cNvSpPr/>
          <p:nvPr userDrawn="1"/>
        </p:nvSpPr>
        <p:spPr>
          <a:xfrm rot="-600000">
            <a:off x="1611592" y="6043067"/>
            <a:ext cx="7535442" cy="1530910"/>
          </a:xfrm>
          <a:prstGeom prst="roundRect">
            <a:avLst>
              <a:gd name="adj" fmla="val 16358"/>
            </a:avLst>
          </a:prstGeom>
          <a:solidFill>
            <a:srgbClr val="42F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8689983-030D-DE43-9D36-9837FA95BF47}"/>
              </a:ext>
            </a:extLst>
          </p:cNvPr>
          <p:cNvSpPr/>
          <p:nvPr userDrawn="1"/>
        </p:nvSpPr>
        <p:spPr>
          <a:xfrm rot="-600000">
            <a:off x="8657286" y="4289825"/>
            <a:ext cx="4356933" cy="2989662"/>
          </a:xfrm>
          <a:prstGeom prst="roundRect">
            <a:avLst>
              <a:gd name="adj" fmla="val 77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105E6-EA8B-CB4D-83F1-EC6E1F6BDA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644" y="4699000"/>
            <a:ext cx="2781531" cy="161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07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9C85213-1537-52A7-4A0D-89E2F7C2D846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2217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9C85213-1537-52A7-4A0D-89E2F7C2D8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7457A10-85C0-D64B-8AB0-71DB922EDC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29" y="6245402"/>
            <a:ext cx="975241" cy="564613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C3826E1-5F03-8D45-9C4D-1E8510F0FCD8}"/>
              </a:ext>
            </a:extLst>
          </p:cNvPr>
          <p:cNvSpPr/>
          <p:nvPr userDrawn="1"/>
        </p:nvSpPr>
        <p:spPr>
          <a:xfrm rot="-600000">
            <a:off x="-684322" y="-996973"/>
            <a:ext cx="12352872" cy="2445812"/>
          </a:xfrm>
          <a:prstGeom prst="roundRect">
            <a:avLst>
              <a:gd name="adj" fmla="val 11674"/>
            </a:avLst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56" y="107254"/>
            <a:ext cx="11656195" cy="903399"/>
          </a:xfrm>
        </p:spPr>
        <p:txBody>
          <a:bodyPr vert="horz" lIns="0" tIns="0" rIns="0" bIns="0" anchor="t" anchorCtr="0">
            <a:noAutofit/>
          </a:bodyPr>
          <a:lstStyle>
            <a:lvl1pPr>
              <a:defRPr sz="3200" b="1" i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1DECD7B-4912-18DC-6444-3120EBF89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256" y="6356352"/>
            <a:ext cx="415223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3F253FE3-5F10-29CC-E36F-983955FEEB9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78933" y="6356352"/>
            <a:ext cx="10210799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457A10-85C0-D64B-8AB0-71DB922ED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10" y="5382437"/>
            <a:ext cx="2100934" cy="1216330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C3826E1-5F03-8D45-9C4D-1E8510F0FCD8}"/>
              </a:ext>
            </a:extLst>
          </p:cNvPr>
          <p:cNvSpPr/>
          <p:nvPr userDrawn="1"/>
        </p:nvSpPr>
        <p:spPr>
          <a:xfrm rot="-600000">
            <a:off x="-684322" y="-996973"/>
            <a:ext cx="12352872" cy="2445812"/>
          </a:xfrm>
          <a:prstGeom prst="roundRect">
            <a:avLst>
              <a:gd name="adj" fmla="val 11674"/>
            </a:avLst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6757"/>
            <a:ext cx="10290243" cy="1208868"/>
          </a:xfr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290242" cy="435133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13901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10198CF6-41DE-9BBD-9B38-D63B7515EBB0}"/>
              </a:ext>
            </a:extLst>
          </p:cNvPr>
          <p:cNvGraphicFramePr>
            <a:graphicFrameLocks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629247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4" imgH="384" progId="TCLayout.ActiveDocument.1">
                  <p:embed/>
                </p:oleObj>
              </mc:Choice>
              <mc:Fallback>
                <p:oleObj name="think-cell Slide" r:id="rId6" imgW="384" imgH="38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0198CF6-41DE-9BBD-9B38-D63B7515EB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l-NL"/>
              <a:t>‹#›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74" r:id="rId3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33.jpe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5.jpeg"/><Relationship Id="rId5" Type="http://schemas.openxmlformats.org/officeDocument/2006/relationships/image" Target="../media/image34.sv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38.jfi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39.png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webm"/><Relationship Id="rId7" Type="http://schemas.openxmlformats.org/officeDocument/2006/relationships/image" Target="../media/image40.png"/><Relationship Id="rId2" Type="http://schemas.microsoft.com/office/2007/relationships/media" Target="../media/media1.webm"/><Relationship Id="rId1" Type="http://schemas.openxmlformats.org/officeDocument/2006/relationships/tags" Target="../tags/tag20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3.emf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2.wdp"/><Relationship Id="rId18" Type="http://schemas.openxmlformats.org/officeDocument/2006/relationships/image" Target="../media/image16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1" Type="http://schemas.openxmlformats.org/officeDocument/2006/relationships/tags" Target="../tags/tag5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4.jpeg"/><Relationship Id="rId4" Type="http://schemas.openxmlformats.org/officeDocument/2006/relationships/image" Target="../media/image3.emf"/><Relationship Id="rId9" Type="http://schemas.microsoft.com/office/2007/relationships/hdphoto" Target="../media/hdphoto1.wdp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50.png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51.png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3.emf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63.png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3" Type="http://schemas.openxmlformats.org/officeDocument/2006/relationships/tags" Target="../tags/tag31.xml"/><Relationship Id="rId21" Type="http://schemas.openxmlformats.org/officeDocument/2006/relationships/tags" Target="../tags/tag49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chart" Target="../charts/chart1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0" Type="http://schemas.openxmlformats.org/officeDocument/2006/relationships/tags" Target="../tags/tag48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image" Target="../media/image1.emf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oleObject" Target="../embeddings/oleObject13.bin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tags" Target="../tags/tag62.xml"/><Relationship Id="rId18" Type="http://schemas.openxmlformats.org/officeDocument/2006/relationships/tags" Target="../tags/tag67.xml"/><Relationship Id="rId26" Type="http://schemas.openxmlformats.org/officeDocument/2006/relationships/image" Target="../media/image1.emf"/><Relationship Id="rId3" Type="http://schemas.openxmlformats.org/officeDocument/2006/relationships/tags" Target="../tags/tag52.xml"/><Relationship Id="rId21" Type="http://schemas.openxmlformats.org/officeDocument/2006/relationships/tags" Target="../tags/tag70.xml"/><Relationship Id="rId7" Type="http://schemas.openxmlformats.org/officeDocument/2006/relationships/tags" Target="../tags/tag56.xml"/><Relationship Id="rId12" Type="http://schemas.openxmlformats.org/officeDocument/2006/relationships/tags" Target="../tags/tag61.xml"/><Relationship Id="rId17" Type="http://schemas.openxmlformats.org/officeDocument/2006/relationships/tags" Target="../tags/tag66.xml"/><Relationship Id="rId25" Type="http://schemas.openxmlformats.org/officeDocument/2006/relationships/oleObject" Target="../embeddings/oleObject14.bin"/><Relationship Id="rId2" Type="http://schemas.openxmlformats.org/officeDocument/2006/relationships/tags" Target="../tags/tag51.xml"/><Relationship Id="rId16" Type="http://schemas.openxmlformats.org/officeDocument/2006/relationships/tags" Target="../tags/tag65.xml"/><Relationship Id="rId20" Type="http://schemas.openxmlformats.org/officeDocument/2006/relationships/tags" Target="../tags/tag69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tags" Target="../tags/tag60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54.xml"/><Relationship Id="rId15" Type="http://schemas.openxmlformats.org/officeDocument/2006/relationships/tags" Target="../tags/tag64.xml"/><Relationship Id="rId23" Type="http://schemas.openxmlformats.org/officeDocument/2006/relationships/tags" Target="../tags/tag72.xml"/><Relationship Id="rId10" Type="http://schemas.openxmlformats.org/officeDocument/2006/relationships/tags" Target="../tags/tag59.xml"/><Relationship Id="rId19" Type="http://schemas.openxmlformats.org/officeDocument/2006/relationships/tags" Target="../tags/tag68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tags" Target="../tags/tag63.xml"/><Relationship Id="rId22" Type="http://schemas.openxmlformats.org/officeDocument/2006/relationships/tags" Target="../tags/tag71.xml"/><Relationship Id="rId27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4" Type="http://schemas.openxmlformats.org/officeDocument/2006/relationships/image" Target="../media/image1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oleObject" Target="../embeddings/oleObject5.bin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3.emf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4" Type="http://schemas.openxmlformats.org/officeDocument/2006/relationships/image" Target="../media/image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4" Type="http://schemas.openxmlformats.org/officeDocument/2006/relationships/image" Target="../media/image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4" Type="http://schemas.openxmlformats.org/officeDocument/2006/relationships/image" Target="../media/image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oleObject" Target="../embeddings/oleObject20.bin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1.emf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tags" Target="../tags/tag104.xml"/><Relationship Id="rId39" Type="http://schemas.openxmlformats.org/officeDocument/2006/relationships/oleObject" Target="../embeddings/oleObject21.bin"/><Relationship Id="rId21" Type="http://schemas.openxmlformats.org/officeDocument/2006/relationships/tags" Target="../tags/tag99.xml"/><Relationship Id="rId34" Type="http://schemas.openxmlformats.org/officeDocument/2006/relationships/tags" Target="../tags/tag112.xml"/><Relationship Id="rId42" Type="http://schemas.openxmlformats.org/officeDocument/2006/relationships/chart" Target="../charts/chart4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0" Type="http://schemas.openxmlformats.org/officeDocument/2006/relationships/tags" Target="../tags/tag98.xml"/><Relationship Id="rId29" Type="http://schemas.openxmlformats.org/officeDocument/2006/relationships/tags" Target="../tags/tag107.xml"/><Relationship Id="rId41" Type="http://schemas.openxmlformats.org/officeDocument/2006/relationships/chart" Target="../charts/chart3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tags" Target="../tags/tag102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40" Type="http://schemas.openxmlformats.org/officeDocument/2006/relationships/image" Target="../media/image1.emf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tags" Target="../tags/tag109.xml"/><Relationship Id="rId44" Type="http://schemas.openxmlformats.org/officeDocument/2006/relationships/chart" Target="../charts/chart6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43" Type="http://schemas.openxmlformats.org/officeDocument/2006/relationships/chart" Target="../charts/chart5.xml"/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tags" Target="../tags/tag128.xml"/><Relationship Id="rId18" Type="http://schemas.openxmlformats.org/officeDocument/2006/relationships/tags" Target="../tags/tag133.xml"/><Relationship Id="rId3" Type="http://schemas.openxmlformats.org/officeDocument/2006/relationships/tags" Target="../tags/tag118.xml"/><Relationship Id="rId21" Type="http://schemas.openxmlformats.org/officeDocument/2006/relationships/oleObject" Target="../embeddings/oleObject22.bin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tags" Target="../tags/tag132.xml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24" Type="http://schemas.openxmlformats.org/officeDocument/2006/relationships/chart" Target="../charts/chart8.xml"/><Relationship Id="rId5" Type="http://schemas.openxmlformats.org/officeDocument/2006/relationships/tags" Target="../tags/tag120.xml"/><Relationship Id="rId15" Type="http://schemas.openxmlformats.org/officeDocument/2006/relationships/tags" Target="../tags/tag130.xml"/><Relationship Id="rId23" Type="http://schemas.openxmlformats.org/officeDocument/2006/relationships/chart" Target="../charts/chart7.xml"/><Relationship Id="rId10" Type="http://schemas.openxmlformats.org/officeDocument/2006/relationships/tags" Target="../tags/tag125.xml"/><Relationship Id="rId19" Type="http://schemas.openxmlformats.org/officeDocument/2006/relationships/tags" Target="../tags/tag134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Relationship Id="rId22" Type="http://schemas.openxmlformats.org/officeDocument/2006/relationships/image" Target="../media/image1.emf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26" Type="http://schemas.openxmlformats.org/officeDocument/2006/relationships/tags" Target="../tags/tag160.xml"/><Relationship Id="rId3" Type="http://schemas.openxmlformats.org/officeDocument/2006/relationships/tags" Target="../tags/tag137.xml"/><Relationship Id="rId21" Type="http://schemas.openxmlformats.org/officeDocument/2006/relationships/tags" Target="../tags/tag155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tags" Target="../tags/tag159.xml"/><Relationship Id="rId33" Type="http://schemas.openxmlformats.org/officeDocument/2006/relationships/chart" Target="../charts/chart10.xml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24" Type="http://schemas.openxmlformats.org/officeDocument/2006/relationships/tags" Target="../tags/tag158.xml"/><Relationship Id="rId32" Type="http://schemas.openxmlformats.org/officeDocument/2006/relationships/chart" Target="../charts/chart9.xml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28" Type="http://schemas.openxmlformats.org/officeDocument/2006/relationships/tags" Target="../tags/tag162.xml"/><Relationship Id="rId10" Type="http://schemas.openxmlformats.org/officeDocument/2006/relationships/tags" Target="../tags/tag144.xml"/><Relationship Id="rId19" Type="http://schemas.openxmlformats.org/officeDocument/2006/relationships/tags" Target="../tags/tag153.xml"/><Relationship Id="rId31" Type="http://schemas.openxmlformats.org/officeDocument/2006/relationships/image" Target="../media/image1.emf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tags" Target="../tags/tag156.xml"/><Relationship Id="rId27" Type="http://schemas.openxmlformats.org/officeDocument/2006/relationships/tags" Target="../tags/tag161.xml"/><Relationship Id="rId30" Type="http://schemas.openxmlformats.org/officeDocument/2006/relationships/oleObject" Target="../embeddings/oleObject23.bin"/><Relationship Id="rId8" Type="http://schemas.openxmlformats.org/officeDocument/2006/relationships/tags" Target="../tags/tag14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170.xml"/><Relationship Id="rId13" Type="http://schemas.openxmlformats.org/officeDocument/2006/relationships/tags" Target="../tags/tag175.xml"/><Relationship Id="rId18" Type="http://schemas.openxmlformats.org/officeDocument/2006/relationships/tags" Target="../tags/tag180.xml"/><Relationship Id="rId3" Type="http://schemas.openxmlformats.org/officeDocument/2006/relationships/tags" Target="../tags/tag165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69.xml"/><Relationship Id="rId12" Type="http://schemas.openxmlformats.org/officeDocument/2006/relationships/tags" Target="../tags/tag174.xml"/><Relationship Id="rId17" Type="http://schemas.openxmlformats.org/officeDocument/2006/relationships/tags" Target="../tags/tag179.xml"/><Relationship Id="rId25" Type="http://schemas.openxmlformats.org/officeDocument/2006/relationships/chart" Target="../charts/chart12.xml"/><Relationship Id="rId2" Type="http://schemas.openxmlformats.org/officeDocument/2006/relationships/tags" Target="../tags/tag164.xml"/><Relationship Id="rId16" Type="http://schemas.openxmlformats.org/officeDocument/2006/relationships/tags" Target="../tags/tag178.xml"/><Relationship Id="rId20" Type="http://schemas.openxmlformats.org/officeDocument/2006/relationships/tags" Target="../tags/tag182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tags" Target="../tags/tag173.xml"/><Relationship Id="rId24" Type="http://schemas.openxmlformats.org/officeDocument/2006/relationships/chart" Target="../charts/chart11.xml"/><Relationship Id="rId5" Type="http://schemas.openxmlformats.org/officeDocument/2006/relationships/tags" Target="../tags/tag167.xml"/><Relationship Id="rId15" Type="http://schemas.openxmlformats.org/officeDocument/2006/relationships/tags" Target="../tags/tag177.xml"/><Relationship Id="rId23" Type="http://schemas.openxmlformats.org/officeDocument/2006/relationships/image" Target="../media/image1.emf"/><Relationship Id="rId10" Type="http://schemas.openxmlformats.org/officeDocument/2006/relationships/tags" Target="../tags/tag172.xml"/><Relationship Id="rId19" Type="http://schemas.openxmlformats.org/officeDocument/2006/relationships/tags" Target="../tags/tag181.xml"/><Relationship Id="rId4" Type="http://schemas.openxmlformats.org/officeDocument/2006/relationships/tags" Target="../tags/tag166.xml"/><Relationship Id="rId9" Type="http://schemas.openxmlformats.org/officeDocument/2006/relationships/tags" Target="../tags/tag171.xml"/><Relationship Id="rId14" Type="http://schemas.openxmlformats.org/officeDocument/2006/relationships/tags" Target="../tags/tag176.xml"/><Relationship Id="rId22" Type="http://schemas.openxmlformats.org/officeDocument/2006/relationships/oleObject" Target="../embeddings/oleObject24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3.xml"/><Relationship Id="rId4" Type="http://schemas.openxmlformats.org/officeDocument/2006/relationships/image" Target="../media/image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4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3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5.xml"/><Relationship Id="rId4" Type="http://schemas.openxmlformats.org/officeDocument/2006/relationships/image" Target="../media/image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6.xml"/><Relationship Id="rId4" Type="http://schemas.openxmlformats.org/officeDocument/2006/relationships/image" Target="../media/image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8.xml"/><Relationship Id="rId4" Type="http://schemas.openxmlformats.org/officeDocument/2006/relationships/image" Target="../media/image1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oleObject" Target="../embeddings/oleObject28.bin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9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1.emf"/><Relationship Id="rId9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0.xml"/><Relationship Id="rId4" Type="http://schemas.openxmlformats.org/officeDocument/2006/relationships/image" Target="../media/image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1.xml"/><Relationship Id="rId5" Type="http://schemas.openxmlformats.org/officeDocument/2006/relationships/image" Target="../media/image75.png"/><Relationship Id="rId4" Type="http://schemas.openxmlformats.org/officeDocument/2006/relationships/image" Target="../media/image1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2.xml"/><Relationship Id="rId4" Type="http://schemas.openxmlformats.org/officeDocument/2006/relationships/image" Target="../media/image3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3.xml"/><Relationship Id="rId4" Type="http://schemas.openxmlformats.org/officeDocument/2006/relationships/image" Target="../media/image3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emf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32.jpe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A273427-001D-F5B2-0D21-CC0DBB66F81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42917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273427-001D-F5B2-0D21-CC0DBB66F8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 rot="21000000">
            <a:off x="920346" y="726756"/>
            <a:ext cx="8249503" cy="2782615"/>
          </a:xfrm>
        </p:spPr>
        <p:txBody>
          <a:bodyPr vert="horz" lIns="0" tIns="0" rIns="0" bIns="0" anchor="t" anchorCtr="0">
            <a:normAutofit fontScale="90000"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Van HR-vraag naar impact met data!</a:t>
            </a:r>
            <a:endParaRPr lang="en-US" sz="72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34B572-BABB-1840-BC17-8CA1353D8906}"/>
              </a:ext>
            </a:extLst>
          </p:cNvPr>
          <p:cNvSpPr txBox="1"/>
          <p:nvPr/>
        </p:nvSpPr>
        <p:spPr>
          <a:xfrm>
            <a:off x="4974336" y="881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8A5BEF-63AF-4440-9E1C-E159489208A5}"/>
              </a:ext>
            </a:extLst>
          </p:cNvPr>
          <p:cNvSpPr txBox="1">
            <a:spLocks/>
          </p:cNvSpPr>
          <p:nvPr/>
        </p:nvSpPr>
        <p:spPr>
          <a:xfrm rot="21025233">
            <a:off x="1369055" y="3493219"/>
            <a:ext cx="7112178" cy="202248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b="1" dirty="0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HR </a:t>
            </a:r>
            <a:r>
              <a:rPr lang="en-US" sz="4600" b="1" dirty="0" err="1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Inspirdatiedag</a:t>
            </a:r>
            <a:endParaRPr lang="en-US" sz="4600" b="1" dirty="0">
              <a:solidFill>
                <a:srgbClr val="42F7AC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nl-NL" sz="2200" b="1" dirty="0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11 juni 2026 | HR aan zet</a:t>
            </a:r>
          </a:p>
          <a:p>
            <a:r>
              <a:rPr lang="nl-NL" sz="2200" b="1" dirty="0" err="1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Labsessie</a:t>
            </a:r>
            <a:r>
              <a:rPr lang="nl-NL" sz="2200" b="1" dirty="0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BAYZ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3A7C51A-58A2-1194-D213-0E1F13F19790}"/>
              </a:ext>
            </a:extLst>
          </p:cNvPr>
          <p:cNvGrpSpPr/>
          <p:nvPr/>
        </p:nvGrpSpPr>
        <p:grpSpPr>
          <a:xfrm>
            <a:off x="10167313" y="208001"/>
            <a:ext cx="1735654" cy="543926"/>
            <a:chOff x="8896778" y="236877"/>
            <a:chExt cx="1735654" cy="54392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8847F0C-0E11-F8E2-6D4E-71A524B858E1}"/>
                </a:ext>
              </a:extLst>
            </p:cNvPr>
            <p:cNvSpPr/>
            <p:nvPr/>
          </p:nvSpPr>
          <p:spPr>
            <a:xfrm>
              <a:off x="9733645" y="238199"/>
              <a:ext cx="441129" cy="542355"/>
            </a:xfrm>
            <a:custGeom>
              <a:avLst/>
              <a:gdLst>
                <a:gd name="csX0" fmla="*/ 521 w 441129"/>
                <a:gd name="csY0" fmla="*/ 5655 h 542355"/>
                <a:gd name="csX1" fmla="*/ 160386 w 441129"/>
                <a:gd name="csY1" fmla="*/ 282148 h 542355"/>
                <a:gd name="csX2" fmla="*/ 160386 w 441129"/>
                <a:gd name="csY2" fmla="*/ 282148 h 542355"/>
                <a:gd name="csX3" fmla="*/ 160386 w 441129"/>
                <a:gd name="csY3" fmla="*/ 541336 h 542355"/>
                <a:gd name="csX4" fmla="*/ 160386 w 441129"/>
                <a:gd name="csY4" fmla="*/ 542356 h 542355"/>
                <a:gd name="csX5" fmla="*/ 279483 w 441129"/>
                <a:gd name="csY5" fmla="*/ 542356 h 542355"/>
                <a:gd name="csX6" fmla="*/ 279483 w 441129"/>
                <a:gd name="csY6" fmla="*/ 541354 h 542355"/>
                <a:gd name="csX7" fmla="*/ 279483 w 441129"/>
                <a:gd name="csY7" fmla="*/ 282148 h 542355"/>
                <a:gd name="csX8" fmla="*/ 279483 w 441129"/>
                <a:gd name="csY8" fmla="*/ 282148 h 542355"/>
                <a:gd name="csX9" fmla="*/ 440601 w 441129"/>
                <a:gd name="csY9" fmla="*/ 5673 h 542355"/>
                <a:gd name="csX10" fmla="*/ 437362 w 441129"/>
                <a:gd name="csY10" fmla="*/ 0 h 542355"/>
                <a:gd name="csX11" fmla="*/ 3760 w 441129"/>
                <a:gd name="csY11" fmla="*/ 0 h 542355"/>
                <a:gd name="csX12" fmla="*/ 521 w 441129"/>
                <a:gd name="csY12" fmla="*/ 5655 h 5423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441129" h="542355">
                  <a:moveTo>
                    <a:pt x="521" y="5655"/>
                  </a:moveTo>
                  <a:lnTo>
                    <a:pt x="160386" y="282148"/>
                  </a:lnTo>
                  <a:cubicBezTo>
                    <a:pt x="160726" y="282721"/>
                    <a:pt x="160386" y="281486"/>
                    <a:pt x="160386" y="282148"/>
                  </a:cubicBezTo>
                  <a:lnTo>
                    <a:pt x="160386" y="541336"/>
                  </a:lnTo>
                  <a:cubicBezTo>
                    <a:pt x="160386" y="541890"/>
                    <a:pt x="160386" y="542356"/>
                    <a:pt x="160386" y="542356"/>
                  </a:cubicBezTo>
                  <a:lnTo>
                    <a:pt x="279483" y="542356"/>
                  </a:lnTo>
                  <a:cubicBezTo>
                    <a:pt x="279483" y="542356"/>
                    <a:pt x="279483" y="541908"/>
                    <a:pt x="279483" y="541354"/>
                  </a:cubicBezTo>
                  <a:lnTo>
                    <a:pt x="279483" y="282148"/>
                  </a:lnTo>
                  <a:cubicBezTo>
                    <a:pt x="279483" y="281468"/>
                    <a:pt x="279143" y="282721"/>
                    <a:pt x="279483" y="282148"/>
                  </a:cubicBezTo>
                  <a:lnTo>
                    <a:pt x="440601" y="5673"/>
                  </a:lnTo>
                  <a:cubicBezTo>
                    <a:pt x="442086" y="3168"/>
                    <a:pt x="440261" y="0"/>
                    <a:pt x="437362" y="0"/>
                  </a:cubicBezTo>
                  <a:lnTo>
                    <a:pt x="3760" y="0"/>
                  </a:lnTo>
                  <a:cubicBezTo>
                    <a:pt x="861" y="-18"/>
                    <a:pt x="-946" y="3150"/>
                    <a:pt x="521" y="5655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B27439-792A-686D-ED38-ACF7AFF60281}"/>
                </a:ext>
              </a:extLst>
            </p:cNvPr>
            <p:cNvSpPr/>
            <p:nvPr/>
          </p:nvSpPr>
          <p:spPr>
            <a:xfrm>
              <a:off x="8896778" y="238343"/>
              <a:ext cx="115393" cy="541568"/>
            </a:xfrm>
            <a:custGeom>
              <a:avLst/>
              <a:gdLst>
                <a:gd name="csX0" fmla="*/ 111975 w 115393"/>
                <a:gd name="csY0" fmla="*/ 541568 h 541568"/>
                <a:gd name="csX1" fmla="*/ 3436 w 115393"/>
                <a:gd name="csY1" fmla="*/ 541568 h 541568"/>
                <a:gd name="csX2" fmla="*/ 18 w 115393"/>
                <a:gd name="csY2" fmla="*/ 538150 h 541568"/>
                <a:gd name="csX3" fmla="*/ 0 w 115393"/>
                <a:gd name="csY3" fmla="*/ 3418 h 541568"/>
                <a:gd name="csX4" fmla="*/ 3418 w 115393"/>
                <a:gd name="csY4" fmla="*/ 0 h 541568"/>
                <a:gd name="csX5" fmla="*/ 111957 w 115393"/>
                <a:gd name="csY5" fmla="*/ 0 h 541568"/>
                <a:gd name="csX6" fmla="*/ 115375 w 115393"/>
                <a:gd name="csY6" fmla="*/ 3418 h 541568"/>
                <a:gd name="csX7" fmla="*/ 115393 w 115393"/>
                <a:gd name="csY7" fmla="*/ 538150 h 541568"/>
                <a:gd name="csX8" fmla="*/ 111975 w 115393"/>
                <a:gd name="csY8" fmla="*/ 541568 h 5415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15393" h="541568">
                  <a:moveTo>
                    <a:pt x="111975" y="541568"/>
                  </a:moveTo>
                  <a:lnTo>
                    <a:pt x="3436" y="541568"/>
                  </a:lnTo>
                  <a:cubicBezTo>
                    <a:pt x="1539" y="541568"/>
                    <a:pt x="18" y="540029"/>
                    <a:pt x="18" y="538150"/>
                  </a:cubicBezTo>
                  <a:lnTo>
                    <a:pt x="0" y="3418"/>
                  </a:lnTo>
                  <a:cubicBezTo>
                    <a:pt x="0" y="1521"/>
                    <a:pt x="1539" y="0"/>
                    <a:pt x="3418" y="0"/>
                  </a:cubicBezTo>
                  <a:lnTo>
                    <a:pt x="111957" y="0"/>
                  </a:lnTo>
                  <a:cubicBezTo>
                    <a:pt x="113854" y="0"/>
                    <a:pt x="115375" y="1539"/>
                    <a:pt x="115375" y="3418"/>
                  </a:cubicBezTo>
                  <a:lnTo>
                    <a:pt x="115393" y="538150"/>
                  </a:lnTo>
                  <a:cubicBezTo>
                    <a:pt x="115411" y="540047"/>
                    <a:pt x="113872" y="541568"/>
                    <a:pt x="111975" y="541568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5843B87-E2DB-B9E0-611A-1D9C3BEF81B7}"/>
                </a:ext>
              </a:extLst>
            </p:cNvPr>
            <p:cNvSpPr/>
            <p:nvPr/>
          </p:nvSpPr>
          <p:spPr>
            <a:xfrm>
              <a:off x="10212925" y="236877"/>
              <a:ext cx="419507" cy="543926"/>
            </a:xfrm>
            <a:custGeom>
              <a:avLst/>
              <a:gdLst>
                <a:gd name="csX0" fmla="*/ 418385 w 419507"/>
                <a:gd name="csY0" fmla="*/ 357 h 543926"/>
                <a:gd name="csX1" fmla="*/ 419369 w 419507"/>
                <a:gd name="csY1" fmla="*/ 2003 h 543926"/>
                <a:gd name="csX2" fmla="*/ 328618 w 419507"/>
                <a:gd name="csY2" fmla="*/ 169026 h 543926"/>
                <a:gd name="csX3" fmla="*/ 133141 w 419507"/>
                <a:gd name="csY3" fmla="*/ 529917 h 543926"/>
                <a:gd name="csX4" fmla="*/ 110269 w 419507"/>
                <a:gd name="csY4" fmla="*/ 543911 h 543926"/>
                <a:gd name="csX5" fmla="*/ 1122 w 419507"/>
                <a:gd name="csY5" fmla="*/ 543571 h 543926"/>
                <a:gd name="csX6" fmla="*/ 102 w 419507"/>
                <a:gd name="csY6" fmla="*/ 541979 h 543926"/>
                <a:gd name="csX7" fmla="*/ 6544 w 419507"/>
                <a:gd name="csY7" fmla="*/ 528163 h 543926"/>
                <a:gd name="csX8" fmla="*/ 285256 w 419507"/>
                <a:gd name="csY8" fmla="*/ 14029 h 543926"/>
                <a:gd name="csX9" fmla="*/ 308127 w 419507"/>
                <a:gd name="csY9" fmla="*/ 17 h 543926"/>
                <a:gd name="csX10" fmla="*/ 418385 w 419507"/>
                <a:gd name="csY10" fmla="*/ 357 h 5439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419507" h="543926">
                  <a:moveTo>
                    <a:pt x="418385" y="357"/>
                  </a:moveTo>
                  <a:cubicBezTo>
                    <a:pt x="419226" y="357"/>
                    <a:pt x="419780" y="1269"/>
                    <a:pt x="419369" y="2003"/>
                  </a:cubicBezTo>
                  <a:cubicBezTo>
                    <a:pt x="387979" y="59789"/>
                    <a:pt x="358254" y="114390"/>
                    <a:pt x="328618" y="169026"/>
                  </a:cubicBezTo>
                  <a:cubicBezTo>
                    <a:pt x="263370" y="289269"/>
                    <a:pt x="198049" y="409495"/>
                    <a:pt x="133141" y="529917"/>
                  </a:cubicBezTo>
                  <a:cubicBezTo>
                    <a:pt x="127790" y="539849"/>
                    <a:pt x="122170" y="544216"/>
                    <a:pt x="110269" y="543911"/>
                  </a:cubicBezTo>
                  <a:cubicBezTo>
                    <a:pt x="74531" y="542981"/>
                    <a:pt x="38739" y="543553"/>
                    <a:pt x="1122" y="543571"/>
                  </a:cubicBezTo>
                  <a:cubicBezTo>
                    <a:pt x="317" y="543571"/>
                    <a:pt x="-238" y="542712"/>
                    <a:pt x="102" y="541979"/>
                  </a:cubicBezTo>
                  <a:cubicBezTo>
                    <a:pt x="2589" y="536502"/>
                    <a:pt x="4343" y="532207"/>
                    <a:pt x="6544" y="528163"/>
                  </a:cubicBezTo>
                  <a:cubicBezTo>
                    <a:pt x="99496" y="356809"/>
                    <a:pt x="192573" y="185526"/>
                    <a:pt x="285256" y="14029"/>
                  </a:cubicBezTo>
                  <a:cubicBezTo>
                    <a:pt x="290661" y="4043"/>
                    <a:pt x="296227" y="-306"/>
                    <a:pt x="308127" y="17"/>
                  </a:cubicBezTo>
                  <a:cubicBezTo>
                    <a:pt x="343848" y="929"/>
                    <a:pt x="379604" y="375"/>
                    <a:pt x="418385" y="357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6CAA659-6E66-3933-0A1F-F36CDD55AEC8}"/>
                </a:ext>
              </a:extLst>
            </p:cNvPr>
            <p:cNvSpPr/>
            <p:nvPr/>
          </p:nvSpPr>
          <p:spPr>
            <a:xfrm>
              <a:off x="10458660" y="650719"/>
              <a:ext cx="154324" cy="129263"/>
            </a:xfrm>
            <a:custGeom>
              <a:avLst/>
              <a:gdLst>
                <a:gd name="csX0" fmla="*/ 152535 w 154324"/>
                <a:gd name="csY0" fmla="*/ 129264 h 129263"/>
                <a:gd name="csX1" fmla="*/ 1797 w 154324"/>
                <a:gd name="csY1" fmla="*/ 129264 h 129263"/>
                <a:gd name="csX2" fmla="*/ 43 w 154324"/>
                <a:gd name="csY2" fmla="*/ 127116 h 129263"/>
                <a:gd name="csX3" fmla="*/ 152499 w 154324"/>
                <a:gd name="csY3" fmla="*/ 1 h 129263"/>
                <a:gd name="csX4" fmla="*/ 154324 w 154324"/>
                <a:gd name="csY4" fmla="*/ 1791 h 129263"/>
                <a:gd name="csX5" fmla="*/ 154324 w 154324"/>
                <a:gd name="csY5" fmla="*/ 127492 h 129263"/>
                <a:gd name="csX6" fmla="*/ 152535 w 154324"/>
                <a:gd name="csY6" fmla="*/ 129264 h 1292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4324" h="129263">
                  <a:moveTo>
                    <a:pt x="152535" y="129264"/>
                  </a:moveTo>
                  <a:lnTo>
                    <a:pt x="1797" y="129264"/>
                  </a:lnTo>
                  <a:cubicBezTo>
                    <a:pt x="669" y="129264"/>
                    <a:pt x="-208" y="128226"/>
                    <a:pt x="43" y="127116"/>
                  </a:cubicBezTo>
                  <a:cubicBezTo>
                    <a:pt x="13071" y="69098"/>
                    <a:pt x="93353" y="1773"/>
                    <a:pt x="152499" y="1"/>
                  </a:cubicBezTo>
                  <a:cubicBezTo>
                    <a:pt x="153501" y="-35"/>
                    <a:pt x="154324" y="789"/>
                    <a:pt x="154324" y="1791"/>
                  </a:cubicBezTo>
                  <a:lnTo>
                    <a:pt x="154324" y="127492"/>
                  </a:lnTo>
                  <a:cubicBezTo>
                    <a:pt x="154306" y="128459"/>
                    <a:pt x="153519" y="129264"/>
                    <a:pt x="152535" y="129264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539F76-E891-2E88-BB13-26229C5355A5}"/>
                </a:ext>
              </a:extLst>
            </p:cNvPr>
            <p:cNvSpPr/>
            <p:nvPr/>
          </p:nvSpPr>
          <p:spPr>
            <a:xfrm>
              <a:off x="10269900" y="238182"/>
              <a:ext cx="154534" cy="129426"/>
            </a:xfrm>
            <a:custGeom>
              <a:avLst/>
              <a:gdLst>
                <a:gd name="csX0" fmla="*/ 0 w 154534"/>
                <a:gd name="csY0" fmla="*/ 128762 h 129426"/>
                <a:gd name="csX1" fmla="*/ 0 w 154534"/>
                <a:gd name="csY1" fmla="*/ 662 h 129426"/>
                <a:gd name="csX2" fmla="*/ 662 w 154534"/>
                <a:gd name="csY2" fmla="*/ 0 h 129426"/>
                <a:gd name="csX3" fmla="*/ 153870 w 154534"/>
                <a:gd name="csY3" fmla="*/ 0 h 129426"/>
                <a:gd name="csX4" fmla="*/ 154514 w 154534"/>
                <a:gd name="csY4" fmla="*/ 823 h 129426"/>
                <a:gd name="csX5" fmla="*/ 716 w 154534"/>
                <a:gd name="csY5" fmla="*/ 129424 h 129426"/>
                <a:gd name="csX6" fmla="*/ 0 w 154534"/>
                <a:gd name="csY6" fmla="*/ 128762 h 1294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4534" h="129426">
                  <a:moveTo>
                    <a:pt x="0" y="128762"/>
                  </a:moveTo>
                  <a:lnTo>
                    <a:pt x="0" y="662"/>
                  </a:lnTo>
                  <a:cubicBezTo>
                    <a:pt x="0" y="304"/>
                    <a:pt x="286" y="0"/>
                    <a:pt x="662" y="0"/>
                  </a:cubicBezTo>
                  <a:lnTo>
                    <a:pt x="153870" y="0"/>
                  </a:lnTo>
                  <a:cubicBezTo>
                    <a:pt x="154299" y="0"/>
                    <a:pt x="154621" y="412"/>
                    <a:pt x="154514" y="823"/>
                  </a:cubicBezTo>
                  <a:cubicBezTo>
                    <a:pt x="139052" y="61133"/>
                    <a:pt x="63441" y="124699"/>
                    <a:pt x="716" y="129424"/>
                  </a:cubicBezTo>
                  <a:cubicBezTo>
                    <a:pt x="340" y="129460"/>
                    <a:pt x="0" y="129155"/>
                    <a:pt x="0" y="128762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39A4A41-C7F3-CF9B-ECD0-3835161216FB}"/>
                </a:ext>
              </a:extLst>
            </p:cNvPr>
            <p:cNvSpPr/>
            <p:nvPr/>
          </p:nvSpPr>
          <p:spPr>
            <a:xfrm>
              <a:off x="9363376" y="629658"/>
              <a:ext cx="127811" cy="149805"/>
            </a:xfrm>
            <a:custGeom>
              <a:avLst/>
              <a:gdLst>
                <a:gd name="csX0" fmla="*/ 125168 w 127811"/>
                <a:gd name="csY0" fmla="*/ 149805 h 149805"/>
                <a:gd name="csX1" fmla="*/ 1668 w 127811"/>
                <a:gd name="csY1" fmla="*/ 149805 h 149805"/>
                <a:gd name="csX2" fmla="*/ 93 w 127811"/>
                <a:gd name="csY2" fmla="*/ 147586 h 149805"/>
                <a:gd name="csX3" fmla="*/ 50202 w 127811"/>
                <a:gd name="csY3" fmla="*/ 1591 h 149805"/>
                <a:gd name="csX4" fmla="*/ 53513 w 127811"/>
                <a:gd name="csY4" fmla="*/ 284 h 149805"/>
                <a:gd name="csX5" fmla="*/ 127477 w 127811"/>
                <a:gd name="csY5" fmla="*/ 147694 h 149805"/>
                <a:gd name="csX6" fmla="*/ 125168 w 127811"/>
                <a:gd name="csY6" fmla="*/ 149805 h 1498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27811" h="149805">
                  <a:moveTo>
                    <a:pt x="125168" y="149805"/>
                  </a:moveTo>
                  <a:lnTo>
                    <a:pt x="1668" y="149805"/>
                  </a:lnTo>
                  <a:cubicBezTo>
                    <a:pt x="523" y="149805"/>
                    <a:pt x="-282" y="148660"/>
                    <a:pt x="93" y="147586"/>
                  </a:cubicBezTo>
                  <a:cubicBezTo>
                    <a:pt x="17059" y="98157"/>
                    <a:pt x="33613" y="49946"/>
                    <a:pt x="50202" y="1591"/>
                  </a:cubicBezTo>
                  <a:cubicBezTo>
                    <a:pt x="50667" y="231"/>
                    <a:pt x="52260" y="-414"/>
                    <a:pt x="53513" y="284"/>
                  </a:cubicBezTo>
                  <a:cubicBezTo>
                    <a:pt x="96553" y="24247"/>
                    <a:pt x="131629" y="94328"/>
                    <a:pt x="127477" y="147694"/>
                  </a:cubicBezTo>
                  <a:cubicBezTo>
                    <a:pt x="127387" y="148893"/>
                    <a:pt x="126367" y="149805"/>
                    <a:pt x="125168" y="149805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CE8749C-3E9C-2F4C-B1E8-A004A44E2A2D}"/>
                </a:ext>
              </a:extLst>
            </p:cNvPr>
            <p:cNvSpPr/>
            <p:nvPr/>
          </p:nvSpPr>
          <p:spPr>
            <a:xfrm>
              <a:off x="9069461" y="237445"/>
              <a:ext cx="235882" cy="543327"/>
            </a:xfrm>
            <a:custGeom>
              <a:avLst/>
              <a:gdLst>
                <a:gd name="csX0" fmla="*/ 203580 w 235882"/>
                <a:gd name="csY0" fmla="*/ 302588 h 543327"/>
                <a:gd name="csX1" fmla="*/ 142429 w 235882"/>
                <a:gd name="csY1" fmla="*/ 260031 h 543327"/>
                <a:gd name="csX2" fmla="*/ 127433 w 235882"/>
                <a:gd name="csY2" fmla="*/ 256971 h 543327"/>
                <a:gd name="csX3" fmla="*/ 140175 w 235882"/>
                <a:gd name="csY3" fmla="*/ 251513 h 543327"/>
                <a:gd name="csX4" fmla="*/ 190516 w 235882"/>
                <a:gd name="csY4" fmla="*/ 213806 h 543327"/>
                <a:gd name="csX5" fmla="*/ 217414 w 235882"/>
                <a:gd name="csY5" fmla="*/ 129623 h 543327"/>
                <a:gd name="csX6" fmla="*/ 175913 w 235882"/>
                <a:gd name="csY6" fmla="*/ 38389 h 543327"/>
                <a:gd name="csX7" fmla="*/ 94665 w 235882"/>
                <a:gd name="csY7" fmla="*/ 3367 h 543327"/>
                <a:gd name="csX8" fmla="*/ 4201 w 235882"/>
                <a:gd name="csY8" fmla="*/ 593 h 543327"/>
                <a:gd name="csX9" fmla="*/ 3825 w 235882"/>
                <a:gd name="csY9" fmla="*/ 2239 h 543327"/>
                <a:gd name="csX10" fmla="*/ 90334 w 235882"/>
                <a:gd name="csY10" fmla="*/ 124165 h 543327"/>
                <a:gd name="csX11" fmla="*/ 2465 w 235882"/>
                <a:gd name="csY11" fmla="*/ 261499 h 543327"/>
                <a:gd name="csX12" fmla="*/ 2411 w 235882"/>
                <a:gd name="csY12" fmla="*/ 264290 h 543327"/>
                <a:gd name="csX13" fmla="*/ 102844 w 235882"/>
                <a:gd name="csY13" fmla="*/ 404291 h 543327"/>
                <a:gd name="csX14" fmla="*/ 711 w 235882"/>
                <a:gd name="csY14" fmla="*/ 540246 h 543327"/>
                <a:gd name="csX15" fmla="*/ 1033 w 235882"/>
                <a:gd name="csY15" fmla="*/ 542304 h 543327"/>
                <a:gd name="csX16" fmla="*/ 136076 w 235882"/>
                <a:gd name="csY16" fmla="*/ 542304 h 543327"/>
                <a:gd name="csX17" fmla="*/ 172530 w 235882"/>
                <a:gd name="csY17" fmla="*/ 529670 h 543327"/>
                <a:gd name="csX18" fmla="*/ 202775 w 235882"/>
                <a:gd name="csY18" fmla="*/ 503864 h 543327"/>
                <a:gd name="csX19" fmla="*/ 235882 w 235882"/>
                <a:gd name="csY19" fmla="*/ 400407 h 543327"/>
                <a:gd name="csX20" fmla="*/ 203580 w 235882"/>
                <a:gd name="csY20" fmla="*/ 302588 h 5433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35882" h="543327">
                  <a:moveTo>
                    <a:pt x="203580" y="302588"/>
                  </a:moveTo>
                  <a:cubicBezTo>
                    <a:pt x="187366" y="281148"/>
                    <a:pt x="158894" y="264630"/>
                    <a:pt x="142429" y="260031"/>
                  </a:cubicBezTo>
                  <a:cubicBezTo>
                    <a:pt x="133804" y="257633"/>
                    <a:pt x="132605" y="257740"/>
                    <a:pt x="127433" y="256971"/>
                  </a:cubicBezTo>
                  <a:cubicBezTo>
                    <a:pt x="139226" y="252103"/>
                    <a:pt x="132068" y="255682"/>
                    <a:pt x="140175" y="251513"/>
                  </a:cubicBezTo>
                  <a:cubicBezTo>
                    <a:pt x="162115" y="240220"/>
                    <a:pt x="177040" y="229608"/>
                    <a:pt x="190516" y="213806"/>
                  </a:cubicBezTo>
                  <a:cubicBezTo>
                    <a:pt x="208448" y="192760"/>
                    <a:pt x="215033" y="167008"/>
                    <a:pt x="217414" y="129623"/>
                  </a:cubicBezTo>
                  <a:cubicBezTo>
                    <a:pt x="219758" y="92847"/>
                    <a:pt x="198784" y="59435"/>
                    <a:pt x="175913" y="38389"/>
                  </a:cubicBezTo>
                  <a:cubicBezTo>
                    <a:pt x="155332" y="19455"/>
                    <a:pt x="119541" y="6928"/>
                    <a:pt x="94665" y="3367"/>
                  </a:cubicBezTo>
                  <a:cubicBezTo>
                    <a:pt x="51912" y="-2789"/>
                    <a:pt x="28253" y="1577"/>
                    <a:pt x="4201" y="593"/>
                  </a:cubicBezTo>
                  <a:cubicBezTo>
                    <a:pt x="3253" y="557"/>
                    <a:pt x="2948" y="1864"/>
                    <a:pt x="3825" y="2239"/>
                  </a:cubicBezTo>
                  <a:cubicBezTo>
                    <a:pt x="58462" y="25647"/>
                    <a:pt x="90513" y="69761"/>
                    <a:pt x="90334" y="124165"/>
                  </a:cubicBezTo>
                  <a:cubicBezTo>
                    <a:pt x="90120" y="188769"/>
                    <a:pt x="60090" y="242511"/>
                    <a:pt x="2465" y="261499"/>
                  </a:cubicBezTo>
                  <a:cubicBezTo>
                    <a:pt x="1141" y="261928"/>
                    <a:pt x="1123" y="263771"/>
                    <a:pt x="2411" y="264290"/>
                  </a:cubicBezTo>
                  <a:cubicBezTo>
                    <a:pt x="65513" y="289434"/>
                    <a:pt x="103130" y="335015"/>
                    <a:pt x="102844" y="404291"/>
                  </a:cubicBezTo>
                  <a:cubicBezTo>
                    <a:pt x="102557" y="472904"/>
                    <a:pt x="65298" y="517465"/>
                    <a:pt x="711" y="540246"/>
                  </a:cubicBezTo>
                  <a:cubicBezTo>
                    <a:pt x="-398" y="540640"/>
                    <a:pt x="-148" y="542269"/>
                    <a:pt x="1033" y="542304"/>
                  </a:cubicBezTo>
                  <a:cubicBezTo>
                    <a:pt x="25962" y="542985"/>
                    <a:pt x="123853" y="544219"/>
                    <a:pt x="136076" y="542304"/>
                  </a:cubicBezTo>
                  <a:cubicBezTo>
                    <a:pt x="148872" y="540300"/>
                    <a:pt x="161292" y="536130"/>
                    <a:pt x="172530" y="529670"/>
                  </a:cubicBezTo>
                  <a:cubicBezTo>
                    <a:pt x="183733" y="523245"/>
                    <a:pt x="193827" y="514673"/>
                    <a:pt x="202775" y="503864"/>
                  </a:cubicBezTo>
                  <a:cubicBezTo>
                    <a:pt x="224840" y="477217"/>
                    <a:pt x="235882" y="442731"/>
                    <a:pt x="235882" y="400407"/>
                  </a:cubicBezTo>
                  <a:cubicBezTo>
                    <a:pt x="235864" y="360499"/>
                    <a:pt x="222711" y="327893"/>
                    <a:pt x="203580" y="302588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9CB714-7ECF-7475-7369-4810A6A68B34}"/>
                </a:ext>
              </a:extLst>
            </p:cNvPr>
            <p:cNvSpPr/>
            <p:nvPr/>
          </p:nvSpPr>
          <p:spPr>
            <a:xfrm>
              <a:off x="9462981" y="237341"/>
              <a:ext cx="324677" cy="543214"/>
            </a:xfrm>
            <a:custGeom>
              <a:avLst/>
              <a:gdLst>
                <a:gd name="csX0" fmla="*/ 324444 w 324677"/>
                <a:gd name="csY0" fmla="*/ 536504 h 543214"/>
                <a:gd name="csX1" fmla="*/ 283194 w 324677"/>
                <a:gd name="csY1" fmla="*/ 404915 h 543214"/>
                <a:gd name="csX2" fmla="*/ 161788 w 324677"/>
                <a:gd name="csY2" fmla="*/ 16965 h 543214"/>
                <a:gd name="csX3" fmla="*/ 150012 w 324677"/>
                <a:gd name="csY3" fmla="*/ 734 h 543214"/>
                <a:gd name="csX4" fmla="*/ 45643 w 324677"/>
                <a:gd name="csY4" fmla="*/ 0 h 543214"/>
                <a:gd name="csX5" fmla="*/ 40292 w 324677"/>
                <a:gd name="csY5" fmla="*/ 7266 h 543214"/>
                <a:gd name="csX6" fmla="*/ 126067 w 324677"/>
                <a:gd name="csY6" fmla="*/ 281933 h 543214"/>
                <a:gd name="csX7" fmla="*/ 122989 w 324677"/>
                <a:gd name="csY7" fmla="*/ 286139 h 543214"/>
                <a:gd name="csX8" fmla="*/ 110480 w 324677"/>
                <a:gd name="csY8" fmla="*/ 286139 h 543214"/>
                <a:gd name="csX9" fmla="*/ 110480 w 324677"/>
                <a:gd name="csY9" fmla="*/ 286139 h 543214"/>
                <a:gd name="csX10" fmla="*/ 3229 w 324677"/>
                <a:gd name="csY10" fmla="*/ 286139 h 543214"/>
                <a:gd name="csX11" fmla="*/ 437 w 324677"/>
                <a:gd name="csY11" fmla="*/ 290720 h 543214"/>
                <a:gd name="csX12" fmla="*/ 98239 w 324677"/>
                <a:gd name="csY12" fmla="*/ 371628 h 543214"/>
                <a:gd name="csX13" fmla="*/ 144249 w 324677"/>
                <a:gd name="csY13" fmla="*/ 387126 h 543214"/>
                <a:gd name="csX14" fmla="*/ 165152 w 324677"/>
                <a:gd name="csY14" fmla="*/ 406471 h 543214"/>
                <a:gd name="csX15" fmla="*/ 204452 w 324677"/>
                <a:gd name="csY15" fmla="*/ 530616 h 543214"/>
                <a:gd name="csX16" fmla="*/ 217533 w 324677"/>
                <a:gd name="csY16" fmla="*/ 542570 h 543214"/>
                <a:gd name="csX17" fmla="*/ 319594 w 324677"/>
                <a:gd name="csY17" fmla="*/ 543125 h 543214"/>
                <a:gd name="csX18" fmla="*/ 324444 w 324677"/>
                <a:gd name="csY18" fmla="*/ 536504 h 5432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324677" h="543214">
                  <a:moveTo>
                    <a:pt x="324444" y="536504"/>
                  </a:moveTo>
                  <a:cubicBezTo>
                    <a:pt x="310235" y="491191"/>
                    <a:pt x="296670" y="448080"/>
                    <a:pt x="283194" y="404915"/>
                  </a:cubicBezTo>
                  <a:cubicBezTo>
                    <a:pt x="242785" y="275580"/>
                    <a:pt x="202501" y="146192"/>
                    <a:pt x="161788" y="16965"/>
                  </a:cubicBezTo>
                  <a:cubicBezTo>
                    <a:pt x="159819" y="10702"/>
                    <a:pt x="159103" y="734"/>
                    <a:pt x="150012" y="734"/>
                  </a:cubicBezTo>
                  <a:cubicBezTo>
                    <a:pt x="115759" y="734"/>
                    <a:pt x="81470" y="89"/>
                    <a:pt x="45643" y="0"/>
                  </a:cubicBezTo>
                  <a:cubicBezTo>
                    <a:pt x="41867" y="0"/>
                    <a:pt x="39164" y="3669"/>
                    <a:pt x="40292" y="7266"/>
                  </a:cubicBezTo>
                  <a:cubicBezTo>
                    <a:pt x="69068" y="99376"/>
                    <a:pt x="97147" y="189304"/>
                    <a:pt x="126067" y="281933"/>
                  </a:cubicBezTo>
                  <a:cubicBezTo>
                    <a:pt x="126711" y="284009"/>
                    <a:pt x="125172" y="286139"/>
                    <a:pt x="122989" y="286139"/>
                  </a:cubicBezTo>
                  <a:lnTo>
                    <a:pt x="110480" y="286139"/>
                  </a:lnTo>
                  <a:cubicBezTo>
                    <a:pt x="110480" y="286139"/>
                    <a:pt x="110480" y="286139"/>
                    <a:pt x="110480" y="286139"/>
                  </a:cubicBezTo>
                  <a:lnTo>
                    <a:pt x="3229" y="286139"/>
                  </a:lnTo>
                  <a:cubicBezTo>
                    <a:pt x="724" y="286139"/>
                    <a:pt x="-797" y="288680"/>
                    <a:pt x="437" y="290720"/>
                  </a:cubicBezTo>
                  <a:cubicBezTo>
                    <a:pt x="24633" y="330235"/>
                    <a:pt x="57347" y="356560"/>
                    <a:pt x="98239" y="371628"/>
                  </a:cubicBezTo>
                  <a:cubicBezTo>
                    <a:pt x="112502" y="378375"/>
                    <a:pt x="127839" y="383511"/>
                    <a:pt x="144249" y="387126"/>
                  </a:cubicBezTo>
                  <a:cubicBezTo>
                    <a:pt x="156830" y="389900"/>
                    <a:pt x="161752" y="395215"/>
                    <a:pt x="165152" y="406471"/>
                  </a:cubicBezTo>
                  <a:cubicBezTo>
                    <a:pt x="177679" y="448026"/>
                    <a:pt x="190743" y="489437"/>
                    <a:pt x="204452" y="530616"/>
                  </a:cubicBezTo>
                  <a:cubicBezTo>
                    <a:pt x="206134" y="535681"/>
                    <a:pt x="212934" y="542445"/>
                    <a:pt x="217533" y="542570"/>
                  </a:cubicBezTo>
                  <a:cubicBezTo>
                    <a:pt x="250605" y="543501"/>
                    <a:pt x="283713" y="543161"/>
                    <a:pt x="319594" y="543125"/>
                  </a:cubicBezTo>
                  <a:cubicBezTo>
                    <a:pt x="323012" y="543107"/>
                    <a:pt x="325464" y="539779"/>
                    <a:pt x="324444" y="536504"/>
                  </a:cubicBezTo>
                  <a:close/>
                </a:path>
              </a:pathLst>
            </a:custGeom>
            <a:solidFill>
              <a:srgbClr val="FFFFFF"/>
            </a:solidFill>
            <a:ln w="1785" cap="flat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1531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C041E-92E1-995A-A14F-1DDBC5596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F9A49CDE-D324-91E3-3E54-25888CC98BD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9A49CDE-D324-91E3-3E54-25888CC98B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2AEC6D-4C38-48E7-21CC-7DD942FA7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De juiste vraag scherp krijgen</a:t>
            </a:r>
            <a:br>
              <a:rPr lang="nl-NL" dirty="0"/>
            </a:br>
            <a:r>
              <a:rPr lang="nl-NL" sz="2000" b="0" dirty="0"/>
              <a:t>Een goede oplossing start met het formuleren van het juiste probleem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F595BB-608B-6CDC-A091-81603AEA2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68A1D5CC-6D5A-BB5E-26D0-A6E5BC5EB61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5EAEA7A-ED11-4F8B-028E-63476D8BAE15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1</a:t>
            </a:r>
          </a:p>
        </p:txBody>
      </p:sp>
      <p:pic>
        <p:nvPicPr>
          <p:cNvPr id="4" name="Picture 2" descr="RIM – Blackberry Curve 9320 – Qwerty – monoblock – WLAN/Bluetooth/camera –  zwart : Amazon.nl: Elektronica">
            <a:extLst>
              <a:ext uri="{FF2B5EF4-FFF2-40B4-BE49-F238E27FC236}">
                <a16:creationId xmlns:a16="http://schemas.microsoft.com/office/drawing/2014/main" id="{948B90EA-E904-AB1D-FFB2-9D85ADFFF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714" y="2101733"/>
            <a:ext cx="2469162" cy="3547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F4F37D-414F-0026-658A-49F91280969C}"/>
              </a:ext>
            </a:extLst>
          </p:cNvPr>
          <p:cNvSpPr txBox="1"/>
          <p:nvPr/>
        </p:nvSpPr>
        <p:spPr>
          <a:xfrm>
            <a:off x="5079205" y="2444229"/>
            <a:ext cx="62007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chemeClr val="tx2"/>
              </a:buClr>
            </a:pP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BlackBerry zag dat steeds meer zakelijke gebruikers hun toestellen gebruikten voor o.a. 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mailen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.</a:t>
            </a:r>
          </a:p>
          <a:p>
            <a:pPr algn="l">
              <a:buClr>
                <a:schemeClr val="tx2"/>
              </a:buClr>
            </a:pPr>
            <a:endParaRPr lang="nl-NL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algn="l">
              <a:buClr>
                <a:schemeClr val="tx2"/>
              </a:buClr>
            </a:pP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De inzet kwam te liggen op het 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verbeteren van het toetsenbord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 om sneller en makkelijke e-mails te kunnen schrijven.</a:t>
            </a:r>
          </a:p>
          <a:p>
            <a:pPr algn="l">
              <a:buClr>
                <a:schemeClr val="tx2"/>
              </a:buClr>
            </a:pPr>
            <a:endParaRPr lang="nl-NL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algn="l">
              <a:buClr>
                <a:schemeClr val="tx2"/>
              </a:buClr>
            </a:pP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De competitie begreep dat het probleem niet te maken had met het toetsenbord, maar het uitblijven van een 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groot interactief scherm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60976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9F017-E0EE-15F3-D272-E2659C5D9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1D7312A4-B6CF-C680-C102-540376271B6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D7312A4-B6CF-C680-C102-540376271B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0F0CCB6-E91C-AAE7-9B7A-AE069F8D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De juiste vraag scherp krijgen</a:t>
            </a:r>
            <a:br>
              <a:rPr lang="nl-NL" dirty="0"/>
            </a:br>
            <a:r>
              <a:rPr lang="nl-NL" sz="2000" b="0" dirty="0"/>
              <a:t>Een goed begrip van het probleem, start bij de vraag achter de vraag…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4424B8-75C3-EE4A-59A3-875384BE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462200D9-1209-11D4-DBC1-50E9B2F8F8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7E1E0C6-38E4-0144-3059-638F6F7AD065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1</a:t>
            </a:r>
          </a:p>
        </p:txBody>
      </p:sp>
      <p:sp>
        <p:nvSpPr>
          <p:cNvPr id="6" name="Tekstvak 3">
            <a:extLst>
              <a:ext uri="{FF2B5EF4-FFF2-40B4-BE49-F238E27FC236}">
                <a16:creationId xmlns:a16="http://schemas.microsoft.com/office/drawing/2014/main" id="{A8B69B55-0498-CB42-A9F9-827A91F86ED7}"/>
              </a:ext>
            </a:extLst>
          </p:cNvPr>
          <p:cNvSpPr txBox="1"/>
          <p:nvPr/>
        </p:nvSpPr>
        <p:spPr>
          <a:xfrm>
            <a:off x="980236" y="1905567"/>
            <a:ext cx="10342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11E5B"/>
                </a:solidFill>
                <a:latin typeface="Century Gothic" panose="020B0502020202020204" pitchFamily="34" charset="0"/>
              </a:rPr>
              <a:t>Hoe verlagen we het ziekteverzuim?</a:t>
            </a:r>
          </a:p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11E5B"/>
                </a:solidFill>
                <a:latin typeface="Century Gothic" panose="020B0502020202020204" pitchFamily="34" charset="0"/>
              </a:rPr>
              <a:t>Welke medewerkers vertrekken het snelst?</a:t>
            </a:r>
          </a:p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11E5B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Hoe vergroten we de instroom van jong talent?</a:t>
            </a:r>
          </a:p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211E5B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211E5B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11E5B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 verhogen we het MTO-cijfer?</a:t>
            </a:r>
            <a:endParaRPr lang="en-NL" sz="2000" dirty="0">
              <a:solidFill>
                <a:srgbClr val="211E5B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E28D3F8-546D-ABB5-5B40-94F6C310768B}"/>
              </a:ext>
            </a:extLst>
          </p:cNvPr>
          <p:cNvSpPr/>
          <p:nvPr/>
        </p:nvSpPr>
        <p:spPr>
          <a:xfrm>
            <a:off x="1524137" y="4659191"/>
            <a:ext cx="9593042" cy="905790"/>
          </a:xfrm>
          <a:prstGeom prst="roundRect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Century Gothic" panose="020B0502020202020204" pitchFamily="34" charset="0"/>
              </a:rPr>
              <a:t>Om het vraagstuk scherp te krijgen, maken we gebruik van het S-C-Q </a:t>
            </a:r>
            <a:r>
              <a:rPr lang="nl-NL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framework</a:t>
            </a:r>
            <a:r>
              <a:rPr lang="nl-NL" b="1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algn="ctr"/>
            <a:r>
              <a:rPr lang="nl-NL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</a:t>
            </a:r>
            <a:r>
              <a:rPr lang="nl-NL" dirty="0">
                <a:solidFill>
                  <a:schemeClr val="bg1"/>
                </a:solidFill>
                <a:latin typeface="Century Gothic" panose="020B0502020202020204" pitchFamily="34" charset="0"/>
              </a:rPr>
              <a:t>ituatie, </a:t>
            </a:r>
            <a:r>
              <a:rPr lang="nl-NL" u="sng" dirty="0">
                <a:solidFill>
                  <a:schemeClr val="bg1"/>
                </a:solidFill>
                <a:latin typeface="Century Gothic" panose="020B0502020202020204" pitchFamily="34" charset="0"/>
              </a:rPr>
              <a:t>C</a:t>
            </a:r>
            <a:r>
              <a:rPr lang="nl-NL" dirty="0">
                <a:solidFill>
                  <a:schemeClr val="bg1"/>
                </a:solidFill>
                <a:latin typeface="Century Gothic" panose="020B0502020202020204" pitchFamily="34" charset="0"/>
              </a:rPr>
              <a:t>omplicatie en </a:t>
            </a:r>
            <a:r>
              <a:rPr lang="nl-NL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Key</a:t>
            </a:r>
            <a:r>
              <a:rPr lang="nl-NL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nl-NL" u="sng" dirty="0">
                <a:solidFill>
                  <a:schemeClr val="bg1"/>
                </a:solidFill>
                <a:latin typeface="Century Gothic" panose="020B0502020202020204" pitchFamily="34" charset="0"/>
              </a:rPr>
              <a:t>Q</a:t>
            </a:r>
            <a:r>
              <a:rPr lang="nl-NL" dirty="0">
                <a:solidFill>
                  <a:schemeClr val="bg1"/>
                </a:solidFill>
                <a:latin typeface="Century Gothic" panose="020B0502020202020204" pitchFamily="34" charset="0"/>
              </a:rPr>
              <a:t>uestion.</a:t>
            </a:r>
          </a:p>
        </p:txBody>
      </p:sp>
    </p:spTree>
    <p:extLst>
      <p:ext uri="{BB962C8B-B14F-4D97-AF65-F5344CB8AC3E}">
        <p14:creationId xmlns:p14="http://schemas.microsoft.com/office/powerpoint/2010/main" val="407902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48245-5C80-A4E4-5C0D-71D644A2F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6195139B-6F54-6F66-03A7-561CE2CFBEB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95139B-6F54-6F66-03A7-561CE2CFBE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A5D4B64-1635-5EED-4D37-2C9E1E08F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Probleemoplossing</a:t>
            </a:r>
            <a:br>
              <a:rPr lang="nl-NL" dirty="0"/>
            </a:br>
            <a:r>
              <a:rPr lang="nl-NL" sz="2000" b="0" dirty="0"/>
              <a:t>Een klein gedachte-experiment om te benadrukken waarom probleemoplossing belangrijk is.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16A6D0-0999-59A4-1246-DE2EB02D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37BC278D-065C-D737-18C1-1021AD649F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D87F51-F8AF-FE75-E64C-D74668681B4F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F7A6C0-7A98-CC59-2B5C-B7F4DF7DBED7}"/>
              </a:ext>
            </a:extLst>
          </p:cNvPr>
          <p:cNvSpPr/>
          <p:nvPr/>
        </p:nvSpPr>
        <p:spPr>
          <a:xfrm>
            <a:off x="3793788" y="2515259"/>
            <a:ext cx="5593403" cy="2023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594F"/>
              </a:buClr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‘The bat-</a:t>
            </a:r>
            <a:r>
              <a:rPr kumimoji="0" lang="nl-N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and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-</a:t>
            </a:r>
            <a:r>
              <a:rPr kumimoji="0" lang="nl-N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ball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 </a:t>
            </a:r>
            <a:r>
              <a:rPr kumimoji="0" lang="nl-N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problem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594F"/>
              </a:buClr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Een baseball knuppel en bal kosten samen €1,10.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De knuppel kost €1,- meer dan de bal.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Hoeveel kost de bal?</a:t>
            </a:r>
          </a:p>
        </p:txBody>
      </p:sp>
      <p:pic>
        <p:nvPicPr>
          <p:cNvPr id="6" name="Graphic 5" descr="Baseball bat and ball with solid fill">
            <a:extLst>
              <a:ext uri="{FF2B5EF4-FFF2-40B4-BE49-F238E27FC236}">
                <a16:creationId xmlns:a16="http://schemas.microsoft.com/office/drawing/2014/main" id="{0C06E58A-A96B-3CCD-8290-0E053CD2D8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8215" y="2225050"/>
            <a:ext cx="2399490" cy="239949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D23A624-3AF8-96A0-EFA5-BB95CC4EE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963" y="1790548"/>
            <a:ext cx="2362672" cy="362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28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A8958-D7DA-2694-007B-465C9410F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73BE8F0F-9721-7126-932F-11F241C646C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BE8F0F-9721-7126-932F-11F241C646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F4F898-9AC5-89F7-1817-B34C543A8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Probleemoplossing</a:t>
            </a:r>
            <a:br>
              <a:rPr lang="nl-NL" dirty="0"/>
            </a:br>
            <a:r>
              <a:rPr lang="nl-NL" sz="2000" b="0" dirty="0"/>
              <a:t>Met probleemoplossing proberen we te voorkomen dat we in 2 valkuilen stappen…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4AC15C-412F-EF69-EA04-1CF36AB9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519F7E39-4E57-F463-C08A-8673E8781C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8296CAE-66C0-B6F4-B482-9DBD6D93D27E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B0DCEC-792F-B92B-A5EC-E84092DDC358}"/>
              </a:ext>
            </a:extLst>
          </p:cNvPr>
          <p:cNvSpPr/>
          <p:nvPr/>
        </p:nvSpPr>
        <p:spPr>
          <a:xfrm>
            <a:off x="1423873" y="1628773"/>
            <a:ext cx="4007643" cy="45507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nl-NL" b="1" dirty="0">
                <a:solidFill>
                  <a:srgbClr val="211E5B"/>
                </a:solidFill>
              </a:rPr>
              <a:t>‘</a:t>
            </a:r>
            <a:r>
              <a:rPr lang="nl-NL" b="1" dirty="0" err="1">
                <a:solidFill>
                  <a:srgbClr val="211E5B"/>
                </a:solidFill>
              </a:rPr>
              <a:t>Confirmation</a:t>
            </a:r>
            <a:r>
              <a:rPr lang="nl-NL" b="1" dirty="0">
                <a:solidFill>
                  <a:srgbClr val="211E5B"/>
                </a:solidFill>
              </a:rPr>
              <a:t> trap’</a:t>
            </a:r>
          </a:p>
          <a:p>
            <a:pPr algn="ctr"/>
            <a:endParaRPr lang="nl-NL" b="1" u="sng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endParaRPr lang="nl-NL" sz="1600" dirty="0">
              <a:solidFill>
                <a:srgbClr val="211E5B"/>
              </a:solidFill>
            </a:endParaRPr>
          </a:p>
          <a:p>
            <a:pPr algn="ctr"/>
            <a:r>
              <a:rPr lang="nl-NL" sz="1600" dirty="0">
                <a:solidFill>
                  <a:srgbClr val="211E5B"/>
                </a:solidFill>
              </a:rPr>
              <a:t>De ‘</a:t>
            </a:r>
            <a:r>
              <a:rPr lang="nl-NL" sz="1600" dirty="0" err="1">
                <a:solidFill>
                  <a:srgbClr val="211E5B"/>
                </a:solidFill>
              </a:rPr>
              <a:t>confirmation</a:t>
            </a:r>
            <a:r>
              <a:rPr lang="nl-NL" sz="1600" dirty="0">
                <a:solidFill>
                  <a:srgbClr val="211E5B"/>
                </a:solidFill>
              </a:rPr>
              <a:t> trap’ verwijst naar de neiging om informatie of overtuigingen zodanig te interpreteren dat bestaande hypothesen voor waarheid worden aangezien.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8A75E1-A953-0856-FCB5-1F2E37E3F675}"/>
              </a:ext>
            </a:extLst>
          </p:cNvPr>
          <p:cNvSpPr/>
          <p:nvPr/>
        </p:nvSpPr>
        <p:spPr>
          <a:xfrm>
            <a:off x="7360330" y="1628773"/>
            <a:ext cx="4007643" cy="45507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nl-NL" b="1" dirty="0">
                <a:solidFill>
                  <a:srgbClr val="211E5B"/>
                </a:solidFill>
              </a:rPr>
              <a:t>‘</a:t>
            </a:r>
            <a:r>
              <a:rPr lang="nl-NL" b="1" dirty="0" err="1">
                <a:solidFill>
                  <a:srgbClr val="211E5B"/>
                </a:solidFill>
              </a:rPr>
              <a:t>Overconfidence</a:t>
            </a:r>
            <a:r>
              <a:rPr lang="nl-NL" b="1" dirty="0">
                <a:solidFill>
                  <a:srgbClr val="211E5B"/>
                </a:solidFill>
              </a:rPr>
              <a:t> trap’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 dirty="0">
              <a:solidFill>
                <a:srgbClr val="211E5B"/>
              </a:solidFill>
              <a:latin typeface="Overpas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 dirty="0">
              <a:solidFill>
                <a:srgbClr val="211E5B"/>
              </a:solidFill>
              <a:latin typeface="Overpas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 dirty="0">
              <a:solidFill>
                <a:srgbClr val="211E5B"/>
              </a:solidFill>
              <a:latin typeface="Overpas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 dirty="0">
              <a:solidFill>
                <a:srgbClr val="211E5B"/>
              </a:solidFill>
              <a:latin typeface="Overpas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De ‘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overconfidence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 trap’ verwijst naar de neiging om de kwaliteit van besluiten te overschatten (door overschatting van beschikbare info of door eerder behaalde resultaten).</a:t>
            </a:r>
          </a:p>
          <a:p>
            <a:pPr algn="ctr"/>
            <a:endParaRPr lang="nl-NL" b="1" u="sng" dirty="0">
              <a:solidFill>
                <a:srgbClr val="211E5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1C52811-3D10-F573-1EF7-CC409F2F35EF}"/>
              </a:ext>
            </a:extLst>
          </p:cNvPr>
          <p:cNvSpPr/>
          <p:nvPr/>
        </p:nvSpPr>
        <p:spPr>
          <a:xfrm>
            <a:off x="1423873" y="1628773"/>
            <a:ext cx="385762" cy="385762"/>
          </a:xfrm>
          <a:prstGeom prst="ellips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49BA6A-C7AF-8629-5AA6-2A1A4FFEC9E8}"/>
              </a:ext>
            </a:extLst>
          </p:cNvPr>
          <p:cNvSpPr/>
          <p:nvPr/>
        </p:nvSpPr>
        <p:spPr>
          <a:xfrm>
            <a:off x="7360330" y="1628773"/>
            <a:ext cx="385762" cy="385762"/>
          </a:xfrm>
          <a:prstGeom prst="ellips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096127-3738-0A62-3F04-A2407FD3C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99" y="2562861"/>
            <a:ext cx="2657704" cy="1732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GeenStijl: Aan de basis van iedere crisis staat Henk Kamp">
            <a:extLst>
              <a:ext uri="{FF2B5EF4-FFF2-40B4-BE49-F238E27FC236}">
                <a16:creationId xmlns:a16="http://schemas.microsoft.com/office/drawing/2014/main" id="{7F3B8A8A-3DCF-2E65-2214-02228DDC2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47" y="2562861"/>
            <a:ext cx="3079606" cy="1732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95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95817-A9FE-21D7-F849-7989A71F5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73CA0491-3905-6A56-319A-36513BEB354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CA0491-3905-6A56-319A-36513BEB35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E0726A7-F109-1708-BEA8-DFC763A2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Data-exploratie</a:t>
            </a:r>
            <a:br>
              <a:rPr lang="nl-NL" dirty="0"/>
            </a:br>
            <a:r>
              <a:rPr lang="nl-NL" sz="2000" b="0" dirty="0"/>
              <a:t>Gaat over het vinden van verbanden in de data: correlatie of causaliteit?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A0856C-6EE6-2066-55EF-31BD201A2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D007276A-546E-A587-07BE-86DBE421876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FCF2B8-62A4-C63C-F782-AB2C6BCC1F1E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3</a:t>
            </a:r>
          </a:p>
        </p:txBody>
      </p:sp>
      <p:pic>
        <p:nvPicPr>
          <p:cNvPr id="7" name="Picture 6" descr="A picture containing text, cement&#10;&#10;Description automatically generated">
            <a:extLst>
              <a:ext uri="{FF2B5EF4-FFF2-40B4-BE49-F238E27FC236}">
                <a16:creationId xmlns:a16="http://schemas.microsoft.com/office/drawing/2014/main" id="{A0595405-C677-1C1A-177D-CEC852E055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4" b="14691"/>
          <a:stretch/>
        </p:blipFill>
        <p:spPr>
          <a:xfrm>
            <a:off x="3867572" y="1517010"/>
            <a:ext cx="4456856" cy="4851798"/>
          </a:xfrm>
          <a:prstGeom prst="rect">
            <a:avLst/>
          </a:prstGeom>
          <a:solidFill>
            <a:srgbClr val="282851"/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886104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C61DE-9776-C53C-4F54-B235ED00B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BE2A2F28-721C-4B9A-3FDC-62ECC013142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2A2F28-721C-4B9A-3FDC-62ECC01314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8737FA-86E9-AE55-7031-33F172CC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Data-exploratie</a:t>
            </a:r>
            <a:br>
              <a:rPr lang="nl-NL" dirty="0"/>
            </a:br>
            <a:r>
              <a:rPr lang="nl-NL" sz="2000" b="0" dirty="0"/>
              <a:t>We zien een duidelijk verband tussen leeftijd en inkomen, is dit verband causaal?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E376C1-F905-B6A7-62EC-4F39FC0C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47B8613F-20AB-5777-76AE-A7C3D3C75F3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1F409A-17FF-F1E5-FB1D-44CB66DAB6AA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CCAA2F-7BE4-9F6F-7B4C-0034F4457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1148" y="1138739"/>
            <a:ext cx="8069704" cy="508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78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85C09-10ED-97BE-CEC8-398C676A4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C5C5E14D-6A17-35C8-42C1-B31238AB5F0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C5E14D-6A17-35C8-42C1-B31238AB5F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8B60B61-296B-0943-64B9-F674D70B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Data-exploratie</a:t>
            </a:r>
            <a:br>
              <a:rPr lang="nl-NL" dirty="0"/>
            </a:br>
            <a:r>
              <a:rPr lang="nl-NL" sz="2000" b="0" dirty="0"/>
              <a:t>Het verband tussen leeftijd en inkomen bestaat, maar dit verband is niet causaal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11C946-B841-BBEE-1EA6-5FD40725D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9F13324B-C48F-C791-052E-998EAEC5771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FA9982-0661-2A91-171E-934BB10C52A9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3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1CFDC8-E7F8-AD79-B4FE-8BD145856C10}"/>
              </a:ext>
            </a:extLst>
          </p:cNvPr>
          <p:cNvSpPr/>
          <p:nvPr/>
        </p:nvSpPr>
        <p:spPr>
          <a:xfrm>
            <a:off x="1394691" y="1595463"/>
            <a:ext cx="1293091" cy="66501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Leeftijd</a:t>
            </a:r>
            <a:endParaRPr lang="nl-NL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5EC3552-2A2A-28BA-CC22-7F114D700044}"/>
              </a:ext>
            </a:extLst>
          </p:cNvPr>
          <p:cNvSpPr/>
          <p:nvPr/>
        </p:nvSpPr>
        <p:spPr>
          <a:xfrm>
            <a:off x="5261810" y="1595463"/>
            <a:ext cx="1668380" cy="66501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Werkervaring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A42947-D7D6-8468-1EB8-4F4F91776584}"/>
              </a:ext>
            </a:extLst>
          </p:cNvPr>
          <p:cNvSpPr/>
          <p:nvPr/>
        </p:nvSpPr>
        <p:spPr>
          <a:xfrm>
            <a:off x="5261810" y="3657661"/>
            <a:ext cx="1668380" cy="66501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Salaris</a:t>
            </a:r>
            <a:endParaRPr lang="nl-NL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E1D69A6-875C-20FA-5541-4BA2E2893DFE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2687782" y="1927972"/>
            <a:ext cx="25740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41B44E-6E43-83BB-5D65-636BCACA0A61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95999" y="2260481"/>
            <a:ext cx="1" cy="1434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DFCFDA88-25BC-4BC8-9F81-0243820AFBCF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 rot="16200000" flipH="1">
            <a:off x="2786679" y="1515038"/>
            <a:ext cx="1729689" cy="3220573"/>
          </a:xfrm>
          <a:prstGeom prst="bentConnector2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1A8B087-20B2-B012-BC79-3FE36251F079}"/>
              </a:ext>
            </a:extLst>
          </p:cNvPr>
          <p:cNvSpPr txBox="1"/>
          <p:nvPr/>
        </p:nvSpPr>
        <p:spPr>
          <a:xfrm>
            <a:off x="3719804" y="1701812"/>
            <a:ext cx="906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i="1">
                <a:latin typeface="Century Gothic" panose="020B0502020202020204" pitchFamily="34" charset="0"/>
              </a:rPr>
              <a:t>Causaliteit</a:t>
            </a:r>
            <a:endParaRPr lang="nl-NL" sz="1100" i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138152-FED9-58C3-A5E7-4A39B0CE84FA}"/>
              </a:ext>
            </a:extLst>
          </p:cNvPr>
          <p:cNvSpPr txBox="1"/>
          <p:nvPr/>
        </p:nvSpPr>
        <p:spPr>
          <a:xfrm>
            <a:off x="6095999" y="2716133"/>
            <a:ext cx="906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i="1">
                <a:latin typeface="Century Gothic" panose="020B0502020202020204" pitchFamily="34" charset="0"/>
              </a:rPr>
              <a:t>Causaliteit</a:t>
            </a:r>
            <a:endParaRPr lang="nl-NL" sz="1100" i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75E1CF-79E1-7538-DE96-DB02EA3D7B99}"/>
              </a:ext>
            </a:extLst>
          </p:cNvPr>
          <p:cNvSpPr txBox="1"/>
          <p:nvPr/>
        </p:nvSpPr>
        <p:spPr>
          <a:xfrm>
            <a:off x="3112654" y="3755802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i="1">
                <a:latin typeface="Century Gothic" panose="020B0502020202020204" pitchFamily="34" charset="0"/>
              </a:rPr>
              <a:t>Correlatie</a:t>
            </a:r>
            <a:endParaRPr lang="nl-NL" sz="1100" i="1" dirty="0">
              <a:latin typeface="Century Gothic" panose="020B0502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468F24-59BB-A1A4-83D8-FC6993D1C36C}"/>
              </a:ext>
            </a:extLst>
          </p:cNvPr>
          <p:cNvSpPr/>
          <p:nvPr/>
        </p:nvSpPr>
        <p:spPr>
          <a:xfrm>
            <a:off x="8414336" y="2364309"/>
            <a:ext cx="1911911" cy="5949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Opleidingsniveau</a:t>
            </a:r>
            <a:endParaRPr lang="nl-NL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50917EF-6B3C-345C-9A11-5F0C9EE43F3A}"/>
              </a:ext>
            </a:extLst>
          </p:cNvPr>
          <p:cNvSpPr/>
          <p:nvPr/>
        </p:nvSpPr>
        <p:spPr>
          <a:xfrm>
            <a:off x="8414336" y="3054572"/>
            <a:ext cx="1911911" cy="5949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Onderhandel</a:t>
            </a:r>
          </a:p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vaardigheden</a:t>
            </a:r>
            <a:endParaRPr lang="nl-NL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F1F4A61-B032-CF4F-5AF1-B9474EF672EB}"/>
              </a:ext>
            </a:extLst>
          </p:cNvPr>
          <p:cNvSpPr/>
          <p:nvPr/>
        </p:nvSpPr>
        <p:spPr>
          <a:xfrm>
            <a:off x="8414336" y="3695005"/>
            <a:ext cx="1911911" cy="5949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Type werkervaring</a:t>
            </a:r>
            <a:endParaRPr lang="nl-NL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844D78-2863-2734-FE19-E5C3F8DA6B42}"/>
              </a:ext>
            </a:extLst>
          </p:cNvPr>
          <p:cNvSpPr/>
          <p:nvPr/>
        </p:nvSpPr>
        <p:spPr>
          <a:xfrm>
            <a:off x="8414336" y="4360353"/>
            <a:ext cx="1911911" cy="5949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…</a:t>
            </a:r>
            <a:endParaRPr lang="nl-NL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0A88A54-1186-2B84-C762-6E248FF048CF}"/>
              </a:ext>
            </a:extLst>
          </p:cNvPr>
          <p:cNvCxnSpPr>
            <a:stCxn id="15" idx="1"/>
            <a:endCxn id="18" idx="1"/>
          </p:cNvCxnSpPr>
          <p:nvPr/>
        </p:nvCxnSpPr>
        <p:spPr>
          <a:xfrm rot="10800000" flipV="1">
            <a:off x="8414336" y="2661801"/>
            <a:ext cx="12700" cy="199604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33E4DB0-05DB-05C4-A810-181BB27BA8D6}"/>
              </a:ext>
            </a:extLst>
          </p:cNvPr>
          <p:cNvCxnSpPr>
            <a:cxnSpLocks/>
            <a:stCxn id="17" idx="1"/>
            <a:endCxn id="8" idx="3"/>
          </p:cNvCxnSpPr>
          <p:nvPr/>
        </p:nvCxnSpPr>
        <p:spPr>
          <a:xfrm flipH="1" flipV="1">
            <a:off x="6930190" y="3990170"/>
            <a:ext cx="1484146" cy="2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CE0625E-B067-32E2-C08C-6FED9DB73CC9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8201025" y="3352064"/>
            <a:ext cx="2133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D5FE302-91D3-371F-B87F-76A8DB952BA9}"/>
              </a:ext>
            </a:extLst>
          </p:cNvPr>
          <p:cNvSpPr txBox="1"/>
          <p:nvPr/>
        </p:nvSpPr>
        <p:spPr>
          <a:xfrm>
            <a:off x="7114696" y="3778794"/>
            <a:ext cx="906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i="1">
                <a:latin typeface="Century Gothic" panose="020B0502020202020204" pitchFamily="34" charset="0"/>
              </a:rPr>
              <a:t>Causaliteit</a:t>
            </a:r>
            <a:endParaRPr lang="nl-NL" sz="1100" i="1" dirty="0">
              <a:latin typeface="Century Gothic" panose="020B0502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55F53E-2C01-F61B-F8F7-DFCC8488B9B5}"/>
              </a:ext>
            </a:extLst>
          </p:cNvPr>
          <p:cNvSpPr/>
          <p:nvPr/>
        </p:nvSpPr>
        <p:spPr>
          <a:xfrm>
            <a:off x="1555699" y="5293292"/>
            <a:ext cx="9080602" cy="758613"/>
          </a:xfrm>
          <a:prstGeom prst="rect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nl-NL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Wees kritisch over relaties die je vindt: hoe sterk is dit verband en is er sprake van causaliteit? Denk bij een correlatie na over mogelijke verklaringen hiervoor.</a:t>
            </a:r>
          </a:p>
        </p:txBody>
      </p:sp>
    </p:spTree>
    <p:extLst>
      <p:ext uri="{BB962C8B-B14F-4D97-AF65-F5344CB8AC3E}">
        <p14:creationId xmlns:p14="http://schemas.microsoft.com/office/powerpoint/2010/main" val="56345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22" grpId="0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C1A00-5987-971E-B7B5-44C3F26AE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989B7EB8-E26B-4D92-3199-03CBE21F1F6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03" imgH="503" progId="TCLayout.ActiveDocument.1">
                  <p:embed/>
                </p:oleObj>
              </mc:Choice>
              <mc:Fallback>
                <p:oleObj name="think-cell Slide" r:id="rId5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89B7EB8-E26B-4D92-3199-03CBE21F1F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8F19B75-0591-2B6E-1635-E9F141B1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Verhaallijnen maken en slides schrijven</a:t>
            </a:r>
            <a:br>
              <a:rPr lang="nl-NL" dirty="0"/>
            </a:br>
            <a:r>
              <a:rPr lang="nl-NL" sz="2000" b="0" dirty="0"/>
              <a:t>Je onderzoek zit erop en je hebt mooie inzichten: hoe zorg je ervoor dat dit goed landt?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44461D-7C6B-7BAC-3443-65AB20CDB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21155E3F-2957-E73F-106E-5B9E6F3FEC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8CF7C0-65F5-DE84-7021-69F78C08E42E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4</a:t>
            </a:r>
          </a:p>
        </p:txBody>
      </p:sp>
      <p:pic>
        <p:nvPicPr>
          <p:cNvPr id="4" name="1391975248_cat_jumping_off_table_fail">
            <a:hlinkClick r:id="" action="ppaction://media"/>
            <a:extLst>
              <a:ext uri="{FF2B5EF4-FFF2-40B4-BE49-F238E27FC236}">
                <a16:creationId xmlns:a16="http://schemas.microsoft.com/office/drawing/2014/main" id="{62B81DBE-C625-1E49-410C-853EA2781AC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99632" y="1678406"/>
            <a:ext cx="6242050" cy="429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8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1823404-1995-4AD1-213D-8B20EDA07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35CE03F6-C14A-AAAB-439E-E97A341B850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3" imgH="503" progId="TCLayout.ActiveDocument.1">
                  <p:embed/>
                </p:oleObj>
              </mc:Choice>
              <mc:Fallback>
                <p:oleObj name="think-cell Slide" r:id="rId4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5CE03F6-C14A-AAAB-439E-E97A341B85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26DAD70-C5CE-753B-46F7-BEF73DFF9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Verhaallijnen maken en slides schrijven</a:t>
            </a:r>
            <a:br>
              <a:rPr lang="nl-NL" dirty="0"/>
            </a:br>
            <a:r>
              <a:rPr lang="nl-NL" sz="2000" b="0" dirty="0"/>
              <a:t>Typische valkuilen in de communicatie van resultaten uit analyses en onderzoeken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EBC930-168E-D9B3-BA13-AFC0F50D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E8BCF800-A0EA-C1D3-DC56-BEDB5DDAE36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23F5D2-85D5-25AE-FEAF-58C41E679610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4</a:t>
            </a:r>
          </a:p>
        </p:txBody>
      </p:sp>
      <p:sp>
        <p:nvSpPr>
          <p:cNvPr id="6" name="Tijdelijke aanduiding voor inhoud 6">
            <a:extLst>
              <a:ext uri="{FF2B5EF4-FFF2-40B4-BE49-F238E27FC236}">
                <a16:creationId xmlns:a16="http://schemas.microsoft.com/office/drawing/2014/main" id="{07B8ED56-09FC-25F8-8DC4-E1F9574BB1C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93566" y="1783419"/>
            <a:ext cx="10831375" cy="393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Geen structuur of duidelijke verhaallijn, maar alleen een reeks losse analyses.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Geen duidelijke conclusies of boodschap voor het publiek: ‘</a:t>
            </a:r>
            <a:r>
              <a:rPr lang="nl-NL" sz="2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so</a:t>
            </a: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nl-NL" sz="2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what</a:t>
            </a: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?’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Te veel sheets en conclusies op het eind van het document.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Irrelevante inzichten, die de hoofdboodschap niet ondersteunen.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Inconsistenties tussen verschillende onderdelen van de output.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Teveel focus op statistische onderbouwing of technische details en </a:t>
            </a:r>
            <a:r>
              <a:rPr lang="nl-NL" sz="2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disclaimers</a:t>
            </a: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Output alleen in cijfers in plaats van grafieken of visualisaties.</a:t>
            </a:r>
          </a:p>
          <a:p>
            <a:pPr marL="214313" indent="-214313" defTabSz="685800">
              <a:spcBef>
                <a:spcPts val="1800"/>
              </a:spcBef>
            </a:pPr>
            <a:r>
              <a:rPr lang="nl-NL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Teveel tekst</a:t>
            </a:r>
          </a:p>
        </p:txBody>
      </p:sp>
    </p:spTree>
    <p:extLst>
      <p:ext uri="{BB962C8B-B14F-4D97-AF65-F5344CB8AC3E}">
        <p14:creationId xmlns:p14="http://schemas.microsoft.com/office/powerpoint/2010/main" val="366121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3443C-5C05-7F2C-E1BE-3B4979D47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F111C58F-CA32-226F-996A-ACE0F9032F1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11C58F-CA32-226F-996A-ACE0F9032F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9B8C81-C570-32ED-E797-1CE245881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Verhaallijnen maken en slides schrijven</a:t>
            </a:r>
            <a:br>
              <a:rPr lang="nl-NL" dirty="0"/>
            </a:br>
            <a:r>
              <a:rPr lang="nl-NL" sz="2000" b="0" dirty="0"/>
              <a:t>Met ‘</a:t>
            </a:r>
            <a:r>
              <a:rPr lang="nl-NL" sz="2000" b="0" dirty="0" err="1"/>
              <a:t>storylining</a:t>
            </a:r>
            <a:r>
              <a:rPr lang="nl-NL" sz="2000" b="0" dirty="0"/>
              <a:t>’ bouwen we aan goede </a:t>
            </a:r>
            <a:r>
              <a:rPr lang="nl-NL" sz="2000" b="0" dirty="0" err="1"/>
              <a:t>verhaalijn</a:t>
            </a:r>
            <a:r>
              <a:rPr lang="nl-NL" sz="2000" b="0" dirty="0"/>
              <a:t> en datavisualisatie en ‘slide </a:t>
            </a:r>
            <a:r>
              <a:rPr lang="nl-NL" sz="2000" b="0" dirty="0" err="1"/>
              <a:t>writing</a:t>
            </a:r>
            <a:r>
              <a:rPr lang="nl-NL" sz="2000" b="0" dirty="0"/>
              <a:t>’ aan goede presentaties in PowerPoint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7761E4-058E-C689-9D3F-C855BD126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67210793-56FF-D7F0-5BAB-38C449FB45B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F7677BE-EBBD-DA9F-C593-C10A99799F81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2DEF9E-A0CC-6BCC-6E3A-17F713C6C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3757" y="2033764"/>
            <a:ext cx="1790062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70C573-5760-9531-8A3B-CED6000CA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5145" y="2033765"/>
            <a:ext cx="1790062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1DF71D-FD6A-BFCD-F202-9CE4517234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3757" y="3120880"/>
            <a:ext cx="1790062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201D38-4985-3E8D-0253-1BBF5FB31D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5144" y="3120880"/>
            <a:ext cx="1790062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0C8894-FB14-B1F9-BBCF-F7E716BC16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3757" y="4207995"/>
            <a:ext cx="1790062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1E0430-F098-45FD-18C0-5F0B2A9EC2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15145" y="4207995"/>
            <a:ext cx="1790064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1FB625-0D1F-51F8-A144-3C97DA73E8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3757" y="5295110"/>
            <a:ext cx="1790064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8F799B-FB2B-7165-AD4E-68834A9433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15144" y="5295110"/>
            <a:ext cx="1790064" cy="100691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5" name="TextBox 83">
            <a:extLst>
              <a:ext uri="{FF2B5EF4-FFF2-40B4-BE49-F238E27FC236}">
                <a16:creationId xmlns:a16="http://schemas.microsoft.com/office/drawing/2014/main" id="{FB73A450-65FA-3515-E9FC-CD7E04492C78}"/>
              </a:ext>
            </a:extLst>
          </p:cNvPr>
          <p:cNvSpPr txBox="1"/>
          <p:nvPr/>
        </p:nvSpPr>
        <p:spPr>
          <a:xfrm>
            <a:off x="806677" y="1327808"/>
            <a:ext cx="5225823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1600" b="1" dirty="0">
                <a:latin typeface="Century Gothic" panose="020B0502020202020204" pitchFamily="34" charset="0"/>
              </a:rPr>
              <a:t>Verhaallijnen bouwen we op aan de hand van het ‘</a:t>
            </a:r>
            <a:r>
              <a:rPr lang="nl-NL" sz="1600" b="1" dirty="0" err="1">
                <a:latin typeface="Century Gothic" panose="020B0502020202020204" pitchFamily="34" charset="0"/>
              </a:rPr>
              <a:t>Pyramid</a:t>
            </a:r>
            <a:r>
              <a:rPr lang="nl-NL" sz="1600" b="1" dirty="0">
                <a:latin typeface="Century Gothic" panose="020B0502020202020204" pitchFamily="34" charset="0"/>
              </a:rPr>
              <a:t> </a:t>
            </a:r>
            <a:r>
              <a:rPr lang="nl-NL" sz="1600" b="1" dirty="0" err="1">
                <a:latin typeface="Century Gothic" panose="020B0502020202020204" pitchFamily="34" charset="0"/>
              </a:rPr>
              <a:t>Principle</a:t>
            </a:r>
            <a:r>
              <a:rPr lang="nl-NL" sz="1600" b="1" dirty="0">
                <a:latin typeface="Century Gothic" panose="020B0502020202020204" pitchFamily="34" charset="0"/>
              </a:rPr>
              <a:t>’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559176-E9F0-E74F-D267-83CFD5ABEA5A}"/>
              </a:ext>
            </a:extLst>
          </p:cNvPr>
          <p:cNvCxnSpPr>
            <a:cxnSpLocks/>
          </p:cNvCxnSpPr>
          <p:nvPr/>
        </p:nvCxnSpPr>
        <p:spPr>
          <a:xfrm>
            <a:off x="806677" y="1890999"/>
            <a:ext cx="52258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83">
            <a:extLst>
              <a:ext uri="{FF2B5EF4-FFF2-40B4-BE49-F238E27FC236}">
                <a16:creationId xmlns:a16="http://schemas.microsoft.com/office/drawing/2014/main" id="{BEAB5EA8-9974-CE90-8A38-9E62946BA472}"/>
              </a:ext>
            </a:extLst>
          </p:cNvPr>
          <p:cNvSpPr txBox="1"/>
          <p:nvPr/>
        </p:nvSpPr>
        <p:spPr>
          <a:xfrm>
            <a:off x="6477227" y="1327808"/>
            <a:ext cx="5225823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nl-NL" sz="1600" b="1" dirty="0">
                <a:latin typeface="Century Gothic" panose="020B0502020202020204" pitchFamily="34" charset="0"/>
              </a:rPr>
              <a:t>Gevolgd door een PowerPoint met juiste visualisaties en toepassing slide design principes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459BCB-5732-115D-8F6F-98459B166756}"/>
              </a:ext>
            </a:extLst>
          </p:cNvPr>
          <p:cNvCxnSpPr>
            <a:cxnSpLocks/>
          </p:cNvCxnSpPr>
          <p:nvPr/>
        </p:nvCxnSpPr>
        <p:spPr>
          <a:xfrm>
            <a:off x="6477227" y="1890999"/>
            <a:ext cx="52258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8E6060A-CA04-0396-AD80-1EC7398845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8495" y="2139101"/>
            <a:ext cx="4137788" cy="413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0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790EC1F-0D69-F9DF-B4E8-602DB6604DB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41234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90EC1F-0D69-F9DF-B4E8-602DB6604D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7127C14-2A56-5E5F-8662-0F2CDD03A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Even voorstellen: BAYZ helpt organisaties om datagedreven te werken</a:t>
            </a:r>
            <a:endParaRPr lang="en-US" dirty="0"/>
          </a:p>
        </p:txBody>
      </p:sp>
      <p:sp>
        <p:nvSpPr>
          <p:cNvPr id="5" name="Tekstvak 14">
            <a:extLst>
              <a:ext uri="{FF2B5EF4-FFF2-40B4-BE49-F238E27FC236}">
                <a16:creationId xmlns:a16="http://schemas.microsoft.com/office/drawing/2014/main" id="{9D5E6954-BCA6-BB74-9E8E-8AC4AD827E77}"/>
              </a:ext>
            </a:extLst>
          </p:cNvPr>
          <p:cNvSpPr txBox="1"/>
          <p:nvPr/>
        </p:nvSpPr>
        <p:spPr>
          <a:xfrm>
            <a:off x="2055145" y="4067874"/>
            <a:ext cx="3671239" cy="178510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defTabSz="912754">
              <a:defRPr/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Natasha Walk </a:t>
            </a:r>
            <a:endParaRPr lang="en-US" sz="1000" i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defTabSz="912754">
              <a:defRPr/>
            </a:pPr>
            <a:r>
              <a:rPr lang="en-US" sz="1400" dirty="0">
                <a:latin typeface="Century Gothic" panose="020B0502020202020204" pitchFamily="34" charset="0"/>
              </a:rPr>
              <a:t>+ 25 </a:t>
            </a:r>
            <a:r>
              <a:rPr lang="en-US" sz="1400" dirty="0" err="1">
                <a:latin typeface="Century Gothic" panose="020B0502020202020204" pitchFamily="34" charset="0"/>
              </a:rPr>
              <a:t>jaar</a:t>
            </a:r>
            <a:r>
              <a:rPr lang="en-US" sz="1400" dirty="0">
                <a:latin typeface="Century Gothic" panose="020B0502020202020204" pitchFamily="34" charset="0"/>
              </a:rPr>
              <a:t> </a:t>
            </a:r>
            <a:r>
              <a:rPr lang="en-US" sz="1400" dirty="0" err="1">
                <a:latin typeface="Century Gothic" panose="020B0502020202020204" pitchFamily="34" charset="0"/>
              </a:rPr>
              <a:t>evaring</a:t>
            </a:r>
            <a:r>
              <a:rPr lang="en-US" sz="1400" dirty="0">
                <a:latin typeface="Century Gothic" panose="020B0502020202020204" pitchFamily="34" charset="0"/>
              </a:rPr>
              <a:t> in het </a:t>
            </a:r>
            <a:r>
              <a:rPr lang="en-US" sz="1400" dirty="0" err="1">
                <a:latin typeface="Century Gothic" panose="020B0502020202020204" pitchFamily="34" charset="0"/>
              </a:rPr>
              <a:t>werkveld</a:t>
            </a:r>
            <a:endParaRPr lang="en-US" sz="1400" dirty="0">
              <a:latin typeface="Century Gothic" panose="020B0502020202020204" pitchFamily="34" charset="0"/>
            </a:endParaRPr>
          </a:p>
          <a:p>
            <a:pPr defTabSz="912754">
              <a:defRPr/>
            </a:pPr>
            <a:endParaRPr lang="en-US" sz="1400" dirty="0">
              <a:latin typeface="Century Gothic" panose="020B0502020202020204" pitchFamily="34" charset="0"/>
            </a:endParaRPr>
          </a:p>
          <a:p>
            <a:pPr defTabSz="912754">
              <a:defRPr/>
            </a:pPr>
            <a:r>
              <a:rPr lang="en-US" sz="1400" dirty="0" err="1">
                <a:latin typeface="Century Gothic" panose="020B0502020202020204" pitchFamily="34" charset="0"/>
              </a:rPr>
              <a:t>Vorige</a:t>
            </a:r>
            <a:r>
              <a:rPr lang="en-US" sz="1400" dirty="0">
                <a:latin typeface="Century Gothic" panose="020B0502020202020204" pitchFamily="34" charset="0"/>
              </a:rPr>
              <a:t> </a:t>
            </a:r>
            <a:r>
              <a:rPr lang="en-US" sz="1400" dirty="0" err="1">
                <a:latin typeface="Century Gothic" panose="020B0502020202020204" pitchFamily="34" charset="0"/>
              </a:rPr>
              <a:t>ervaring</a:t>
            </a:r>
            <a:r>
              <a:rPr lang="en-US" sz="1400" dirty="0">
                <a:latin typeface="Century Gothic" panose="020B0502020202020204" pitchFamily="34" charset="0"/>
              </a:rPr>
              <a:t>: Rewire (</a:t>
            </a:r>
            <a:r>
              <a:rPr lang="en-US" sz="1400" dirty="0" err="1">
                <a:latin typeface="Century Gothic" panose="020B0502020202020204" pitchFamily="34" charset="0"/>
              </a:rPr>
              <a:t>voorheen</a:t>
            </a:r>
            <a:r>
              <a:rPr lang="en-US" sz="1400" dirty="0">
                <a:latin typeface="Century Gothic" panose="020B0502020202020204" pitchFamily="34" charset="0"/>
              </a:rPr>
              <a:t> </a:t>
            </a:r>
            <a:r>
              <a:rPr lang="en-US" sz="1400" dirty="0" err="1">
                <a:latin typeface="Century Gothic" panose="020B0502020202020204" pitchFamily="34" charset="0"/>
              </a:rPr>
              <a:t>MIcompany</a:t>
            </a:r>
            <a:r>
              <a:rPr lang="en-US" sz="1400" dirty="0">
                <a:latin typeface="Century Gothic" panose="020B0502020202020204" pitchFamily="34" charset="0"/>
              </a:rPr>
              <a:t>), EY VODW</a:t>
            </a:r>
          </a:p>
          <a:p>
            <a:pPr defTabSz="912754">
              <a:defRPr/>
            </a:pPr>
            <a:endParaRPr lang="en-US" sz="1400" dirty="0">
              <a:latin typeface="Century Gothic" panose="020B0502020202020204" pitchFamily="34" charset="0"/>
            </a:endParaRPr>
          </a:p>
          <a:p>
            <a:pPr defTabSz="912754">
              <a:defRPr/>
            </a:pPr>
            <a:r>
              <a:rPr lang="en-US" sz="1200" dirty="0">
                <a:latin typeface="Century Gothic" panose="020B0502020202020204" pitchFamily="34" charset="0"/>
              </a:rPr>
              <a:t>Co-auteur van ‘</a:t>
            </a:r>
            <a:r>
              <a:rPr lang="en-US" sz="1200" b="0" i="0" dirty="0">
                <a:effectLst/>
                <a:latin typeface="Century Gothic" panose="020B0502020202020204" pitchFamily="34" charset="0"/>
              </a:rPr>
              <a:t>Creating Value with Data Analytics in Marketing – Mastering Data Science’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6" name="Tekstvak 15">
            <a:extLst>
              <a:ext uri="{FF2B5EF4-FFF2-40B4-BE49-F238E27FC236}">
                <a16:creationId xmlns:a16="http://schemas.microsoft.com/office/drawing/2014/main" id="{A4EAE5F1-01BA-4DA7-CDDF-05212FFAC33C}"/>
              </a:ext>
            </a:extLst>
          </p:cNvPr>
          <p:cNvSpPr txBox="1"/>
          <p:nvPr/>
        </p:nvSpPr>
        <p:spPr>
          <a:xfrm>
            <a:off x="2055145" y="2317813"/>
            <a:ext cx="3671239" cy="141577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defTabSz="912754">
              <a:defRPr/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Abdel Ichou</a:t>
            </a:r>
            <a:endParaRPr lang="en-US" sz="1600" i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defTabSz="912754">
              <a:defRPr/>
            </a:pP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+ 15 </a:t>
            </a: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jaar</a:t>
            </a: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ervaring</a:t>
            </a: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in het </a:t>
            </a: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werkveld</a:t>
            </a:r>
            <a:endParaRPr lang="en-US" sz="1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defTabSz="912754">
              <a:defRPr/>
            </a:pPr>
            <a:endParaRPr lang="en-US" sz="1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defTabSz="912754">
              <a:defRPr/>
            </a:pP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Vorige</a:t>
            </a: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ervaring</a:t>
            </a: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: The Boston Consulting Group (BCG), Rewire (</a:t>
            </a: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voorheen</a:t>
            </a: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MIcompany</a:t>
            </a:r>
            <a:r>
              <a:rPr lang="en-US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675372-A1DD-F205-BF0C-C303E0F30AF0}"/>
              </a:ext>
            </a:extLst>
          </p:cNvPr>
          <p:cNvSpPr/>
          <p:nvPr/>
        </p:nvSpPr>
        <p:spPr>
          <a:xfrm>
            <a:off x="453688" y="1615899"/>
            <a:ext cx="5272697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1DC676-0040-85B3-E40A-9E029D1869CE}"/>
              </a:ext>
            </a:extLst>
          </p:cNvPr>
          <p:cNvSpPr/>
          <p:nvPr/>
        </p:nvSpPr>
        <p:spPr>
          <a:xfrm>
            <a:off x="453688" y="4152994"/>
            <a:ext cx="5272697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F9F85BB-6D61-D435-40C6-FED6366273AA}"/>
              </a:ext>
            </a:extLst>
          </p:cNvPr>
          <p:cNvSpPr/>
          <p:nvPr/>
        </p:nvSpPr>
        <p:spPr>
          <a:xfrm>
            <a:off x="453688" y="1215849"/>
            <a:ext cx="5473250" cy="4949472"/>
          </a:xfrm>
          <a:prstGeom prst="roundRect">
            <a:avLst>
              <a:gd name="adj" fmla="val 4411"/>
            </a:avLst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BAYZ is in 2019 opgericht door </a:t>
            </a:r>
          </a:p>
          <a:p>
            <a:pPr marL="0" marR="0" lvl="0" indent="0" algn="ctr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Abdel &amp; Natasha</a:t>
            </a:r>
          </a:p>
        </p:txBody>
      </p:sp>
      <p:pic>
        <p:nvPicPr>
          <p:cNvPr id="10" name="Picture 9" descr="A picture containing person, clothing, posing&#10;&#10;Description automatically generated">
            <a:extLst>
              <a:ext uri="{FF2B5EF4-FFF2-40B4-BE49-F238E27FC236}">
                <a16:creationId xmlns:a16="http://schemas.microsoft.com/office/drawing/2014/main" id="{10083C9C-7463-7AD1-7BEC-7411960D87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6" y="4067874"/>
            <a:ext cx="1090804" cy="163620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Picture 10" descr="A person with his arms crossed&#10;&#10;Description automatically generated with medium confidence">
            <a:extLst>
              <a:ext uri="{FF2B5EF4-FFF2-40B4-BE49-F238E27FC236}">
                <a16:creationId xmlns:a16="http://schemas.microsoft.com/office/drawing/2014/main" id="{437BD32C-4F7D-F96D-5416-68D065B3B3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6" y="2228386"/>
            <a:ext cx="1090694" cy="163620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233E04-F209-E428-6CCB-A69FFDB3BCA9}"/>
              </a:ext>
            </a:extLst>
          </p:cNvPr>
          <p:cNvSpPr/>
          <p:nvPr/>
        </p:nvSpPr>
        <p:spPr>
          <a:xfrm>
            <a:off x="6269576" y="1215849"/>
            <a:ext cx="5473250" cy="4949472"/>
          </a:xfrm>
          <a:prstGeom prst="roundRect">
            <a:avLst>
              <a:gd name="adj" fmla="val 4411"/>
            </a:avLst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b="1" noProof="0" dirty="0">
                <a:solidFill>
                  <a:srgbClr val="211E5B"/>
                </a:solidFill>
                <a:latin typeface="Century Gothic" panose="020B0502020202020204" pitchFamily="34" charset="0"/>
              </a:rPr>
              <a:t>Impact die telt: meer dan 1500 medewerkers van deze bedrijven zijn getraind door BAYZ</a:t>
            </a:r>
            <a:endParaRPr kumimoji="0" lang="nl-NL" b="1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200CD1-BAE1-EB5E-53D7-8FF7AAEDD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9883" y="2917977"/>
            <a:ext cx="950360" cy="628996"/>
          </a:xfrm>
          <a:prstGeom prst="rect">
            <a:avLst/>
          </a:prstGeom>
        </p:spPr>
      </p:pic>
      <p:pic>
        <p:nvPicPr>
          <p:cNvPr id="14" name="Afbeelding 74">
            <a:extLst>
              <a:ext uri="{FF2B5EF4-FFF2-40B4-BE49-F238E27FC236}">
                <a16:creationId xmlns:a16="http://schemas.microsoft.com/office/drawing/2014/main" id="{5F980F3E-0988-4822-EDB5-441A40A0DD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7120" y="2895236"/>
            <a:ext cx="1163370" cy="446402"/>
          </a:xfrm>
          <a:prstGeom prst="rect">
            <a:avLst/>
          </a:prstGeom>
        </p:spPr>
      </p:pic>
      <p:pic>
        <p:nvPicPr>
          <p:cNvPr id="15" name="Afbeelding 76">
            <a:extLst>
              <a:ext uri="{FF2B5EF4-FFF2-40B4-BE49-F238E27FC236}">
                <a16:creationId xmlns:a16="http://schemas.microsoft.com/office/drawing/2014/main" id="{1CFD73ED-2F16-DE6A-A879-A8F5F747522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619" t="37567" r="22491" b="35918"/>
          <a:stretch/>
        </p:blipFill>
        <p:spPr>
          <a:xfrm>
            <a:off x="9439754" y="4032289"/>
            <a:ext cx="2067330" cy="555524"/>
          </a:xfrm>
          <a:prstGeom prst="rect">
            <a:avLst/>
          </a:prstGeom>
        </p:spPr>
      </p:pic>
      <p:pic>
        <p:nvPicPr>
          <p:cNvPr id="16" name="Afbeelding 77">
            <a:extLst>
              <a:ext uri="{FF2B5EF4-FFF2-40B4-BE49-F238E27FC236}">
                <a16:creationId xmlns:a16="http://schemas.microsoft.com/office/drawing/2014/main" id="{BF5449EF-594A-C427-1C25-34CB52F83B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4166" y="2223819"/>
            <a:ext cx="1919214" cy="351708"/>
          </a:xfrm>
          <a:prstGeom prst="rect">
            <a:avLst/>
          </a:prstGeom>
        </p:spPr>
      </p:pic>
      <p:pic>
        <p:nvPicPr>
          <p:cNvPr id="17" name="Afbeelding 79">
            <a:extLst>
              <a:ext uri="{FF2B5EF4-FFF2-40B4-BE49-F238E27FC236}">
                <a16:creationId xmlns:a16="http://schemas.microsoft.com/office/drawing/2014/main" id="{ADA37956-6F78-888C-1FF3-6450F1B6A1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2297" y="2630205"/>
            <a:ext cx="1324860" cy="576304"/>
          </a:xfrm>
          <a:prstGeom prst="rect">
            <a:avLst/>
          </a:prstGeom>
        </p:spPr>
      </p:pic>
      <p:pic>
        <p:nvPicPr>
          <p:cNvPr id="18" name="Picture 6" descr="Probability &amp; Partners | Experts in risk management &amp; modelling">
            <a:extLst>
              <a:ext uri="{FF2B5EF4-FFF2-40B4-BE49-F238E27FC236}">
                <a16:creationId xmlns:a16="http://schemas.microsoft.com/office/drawing/2014/main" id="{27BD3A56-9755-7ACB-6523-C503E5383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11" y="3462488"/>
            <a:ext cx="1640560" cy="55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BF1DD4-F35E-8AC6-89BC-86672D75FD9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84306" y="2223819"/>
            <a:ext cx="1524588" cy="3129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43658D5-F47B-DB2E-E340-8289A122A42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45466" y="4113632"/>
            <a:ext cx="1838754" cy="44364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B591474-4B66-F16C-8397-B5CA5ED822EA}"/>
              </a:ext>
            </a:extLst>
          </p:cNvPr>
          <p:cNvSpPr/>
          <p:nvPr/>
        </p:nvSpPr>
        <p:spPr>
          <a:xfrm>
            <a:off x="9071742" y="4741686"/>
            <a:ext cx="2549716" cy="1229457"/>
          </a:xfrm>
          <a:prstGeom prst="roundRect">
            <a:avLst>
              <a:gd name="adj" fmla="val 1045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numCol="1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B3868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“Mooi dat je werkt aan je eigen business case. Zo levert de opleiding direct waarde op voor jezelf én je organisatie!”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1" i="1" u="none" strike="noStrike" kern="1200" cap="none" spc="0" normalizeH="0" baseline="0" noProof="0" dirty="0">
              <a:ln>
                <a:noFill/>
              </a:ln>
              <a:solidFill>
                <a:srgbClr val="0B3868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1" u="none" strike="noStrike" kern="1200" cap="none" spc="0" normalizeH="0" baseline="0" noProof="0" dirty="0">
                <a:ln>
                  <a:noFill/>
                </a:ln>
                <a:solidFill>
                  <a:srgbClr val="0B3868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HR manager bij Achmea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7A19D1-B29D-DA25-F703-7071C0DDB3ED}"/>
              </a:ext>
            </a:extLst>
          </p:cNvPr>
          <p:cNvGrpSpPr/>
          <p:nvPr/>
        </p:nvGrpSpPr>
        <p:grpSpPr>
          <a:xfrm>
            <a:off x="10811608" y="5564189"/>
            <a:ext cx="768725" cy="132902"/>
            <a:chOff x="5168147" y="5314184"/>
            <a:chExt cx="1085380" cy="187647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1C2A17E6-9DBD-853A-CFCD-719D16FF5C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168147" y="5314184"/>
              <a:ext cx="643885" cy="18764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F393A6B5-A937-34F4-D7D6-D77BA86C6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t="1" r="33472" b="-1"/>
            <a:stretch/>
          </p:blipFill>
          <p:spPr>
            <a:xfrm>
              <a:off x="5825160" y="5314184"/>
              <a:ext cx="428367" cy="187647"/>
            </a:xfrm>
            <a:prstGeom prst="rect">
              <a:avLst/>
            </a:prstGeom>
          </p:spPr>
        </p:pic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DC89CB7-141E-5166-607E-B8873A54598E}"/>
              </a:ext>
            </a:extLst>
          </p:cNvPr>
          <p:cNvSpPr/>
          <p:nvPr/>
        </p:nvSpPr>
        <p:spPr>
          <a:xfrm>
            <a:off x="6400658" y="4749165"/>
            <a:ext cx="2549716" cy="1229457"/>
          </a:xfrm>
          <a:prstGeom prst="roundRect">
            <a:avLst>
              <a:gd name="adj" fmla="val 1045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6000" numCol="1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B3868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8</a:t>
            </a:r>
            <a:r>
              <a:rPr lang="nl-NL" sz="2800" b="1" dirty="0">
                <a:solidFill>
                  <a:srgbClr val="0B3868"/>
                </a:solidFill>
                <a:latin typeface="Overpass"/>
              </a:rPr>
              <a:t>,7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B3868"/>
              </a:solidFill>
              <a:effectLst/>
              <a:uLnTx/>
              <a:uFillTx/>
              <a:latin typeface="Overpass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E58218-764E-486B-74D3-879295039671}"/>
              </a:ext>
            </a:extLst>
          </p:cNvPr>
          <p:cNvSpPr txBox="1"/>
          <p:nvPr/>
        </p:nvSpPr>
        <p:spPr>
          <a:xfrm>
            <a:off x="7732986" y="4899704"/>
            <a:ext cx="1137920" cy="92837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66AD"/>
              </a:buClr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B3868"/>
                </a:solidFill>
                <a:effectLst/>
                <a:uLnTx/>
                <a:uFillTx/>
                <a:latin typeface="Overpass"/>
                <a:ea typeface="+mn-ea"/>
                <a:cs typeface="+mn-cs"/>
              </a:rPr>
              <a:t>Score voor aanbevelen aan collega’s.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33C6BEB-6011-2C24-F783-34E014E331C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855" y="4667456"/>
            <a:ext cx="1537436" cy="1537436"/>
          </a:xfrm>
          <a:prstGeom prst="rect">
            <a:avLst/>
          </a:prstGeo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C203955-F2B1-78DA-F4AB-FFF168183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5BB5B51-CB17-64DB-DBFC-89E646B08AF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15" y="3507325"/>
            <a:ext cx="975241" cy="564613"/>
          </a:xfrm>
          <a:prstGeom prst="rect">
            <a:avLst/>
          </a:prstGeom>
        </p:spPr>
      </p:pic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BBB7DB5-4F85-F90C-155F-9179B0E4618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473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F508-93FE-32E7-0D44-0AA09C3BE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422DE291-5B35-7F66-CD12-E1BA9EBDB93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22DE291-5B35-7F66-CD12-E1BA9EBDB9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943337-695A-9026-F140-76074CEBA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Verhaallijnen maken en slides schrijven</a:t>
            </a:r>
            <a:br>
              <a:rPr lang="nl-NL" dirty="0"/>
            </a:br>
            <a:r>
              <a:rPr lang="nl-NL" sz="2000" b="0" dirty="0"/>
              <a:t>Wat kan er verbeterd worden aan deze slide?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7D5C4F-B64E-8741-1355-C54D7FD93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1464F7F2-DA61-55E9-B083-363D22D91BA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A8D17E8-5AEF-9AD8-CDF5-06C9867C2897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4</a:t>
            </a:r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31798749-D8F6-8E39-466A-30D799B56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984" y="1047558"/>
            <a:ext cx="9399463" cy="526516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34F802D8-07EE-871C-18ED-4FB5C9202D2F}"/>
              </a:ext>
            </a:extLst>
          </p:cNvPr>
          <p:cNvSpPr/>
          <p:nvPr/>
        </p:nvSpPr>
        <p:spPr>
          <a:xfrm>
            <a:off x="5697258" y="272213"/>
            <a:ext cx="2009121" cy="821995"/>
          </a:xfrm>
          <a:prstGeom prst="wedgeRectCallout">
            <a:avLst>
              <a:gd name="adj1" fmla="val -48064"/>
              <a:gd name="adj2" fmla="val 76739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1"/>
                </a:solidFill>
              </a:rPr>
              <a:t>Titel is niet informatief.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1"/>
                </a:solidFill>
              </a:rPr>
              <a:t>Wat is de boodschap?</a:t>
            </a: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8911C52E-E500-F556-39EF-8348A0F29629}"/>
              </a:ext>
            </a:extLst>
          </p:cNvPr>
          <p:cNvSpPr/>
          <p:nvPr/>
        </p:nvSpPr>
        <p:spPr>
          <a:xfrm>
            <a:off x="5209237" y="4041438"/>
            <a:ext cx="1772958" cy="821995"/>
          </a:xfrm>
          <a:prstGeom prst="wedgeRectCallout">
            <a:avLst>
              <a:gd name="adj1" fmla="val -48064"/>
              <a:gd name="adj2" fmla="val 76739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1"/>
                </a:solidFill>
              </a:rPr>
              <a:t>As is niet leesbaar.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1"/>
                </a:solidFill>
              </a:rPr>
              <a:t>Wat tellen we hier?</a:t>
            </a:r>
          </a:p>
        </p:txBody>
      </p: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9033C009-D680-1D7F-2C00-B10E977D8F05}"/>
              </a:ext>
            </a:extLst>
          </p:cNvPr>
          <p:cNvSpPr/>
          <p:nvPr/>
        </p:nvSpPr>
        <p:spPr>
          <a:xfrm>
            <a:off x="233926" y="4978303"/>
            <a:ext cx="1772958" cy="821995"/>
          </a:xfrm>
          <a:prstGeom prst="wedgeRectCallout">
            <a:avLst>
              <a:gd name="adj1" fmla="val 57951"/>
              <a:gd name="adj2" fmla="val 71331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>
                <a:solidFill>
                  <a:schemeClr val="tx1"/>
                </a:solidFill>
              </a:rPr>
              <a:t>Wat is de toegevoegde waarde van dit blok?</a:t>
            </a:r>
          </a:p>
        </p:txBody>
      </p:sp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B9308CEC-B4E6-D68E-3152-53CDA74DB575}"/>
              </a:ext>
            </a:extLst>
          </p:cNvPr>
          <p:cNvSpPr/>
          <p:nvPr/>
        </p:nvSpPr>
        <p:spPr>
          <a:xfrm>
            <a:off x="383679" y="2134327"/>
            <a:ext cx="1772958" cy="821995"/>
          </a:xfrm>
          <a:prstGeom prst="wedgeRectCallout">
            <a:avLst>
              <a:gd name="adj1" fmla="val 80157"/>
              <a:gd name="adj2" fmla="val 31161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>
                <a:solidFill>
                  <a:schemeClr val="tx1"/>
                </a:solidFill>
              </a:rPr>
              <a:t>Wat zou ik uit deze grafiek moeten halen?</a:t>
            </a:r>
          </a:p>
        </p:txBody>
      </p:sp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E441CD98-4021-C778-3512-C83FE7260447}"/>
              </a:ext>
            </a:extLst>
          </p:cNvPr>
          <p:cNvSpPr/>
          <p:nvPr/>
        </p:nvSpPr>
        <p:spPr>
          <a:xfrm>
            <a:off x="10184549" y="4483341"/>
            <a:ext cx="1772958" cy="821995"/>
          </a:xfrm>
          <a:prstGeom prst="wedgeRectCallout">
            <a:avLst>
              <a:gd name="adj1" fmla="val -65490"/>
              <a:gd name="adj2" fmla="val 18702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1"/>
                </a:solidFill>
              </a:rPr>
              <a:t>Wat zou ik uit deze tabel moeten halen?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1"/>
                </a:solidFill>
              </a:rPr>
              <a:t>Is dit de beste visualisatie?</a:t>
            </a:r>
          </a:p>
        </p:txBody>
      </p:sp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2E5BB6CE-838A-4D79-F026-B0B93C1BF12E}"/>
              </a:ext>
            </a:extLst>
          </p:cNvPr>
          <p:cNvSpPr/>
          <p:nvPr/>
        </p:nvSpPr>
        <p:spPr>
          <a:xfrm>
            <a:off x="7813328" y="1025930"/>
            <a:ext cx="1772958" cy="821995"/>
          </a:xfrm>
          <a:prstGeom prst="wedgeRectCallout">
            <a:avLst>
              <a:gd name="adj1" fmla="val -91071"/>
              <a:gd name="adj2" fmla="val 67648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>
                <a:solidFill>
                  <a:schemeClr val="tx1"/>
                </a:solidFill>
              </a:rPr>
              <a:t>Waar vind ik die 40% terug?</a:t>
            </a:r>
          </a:p>
        </p:txBody>
      </p:sp>
      <p:sp>
        <p:nvSpPr>
          <p:cNvPr id="25" name="Speech Bubble: Rectangle 24">
            <a:extLst>
              <a:ext uri="{FF2B5EF4-FFF2-40B4-BE49-F238E27FC236}">
                <a16:creationId xmlns:a16="http://schemas.microsoft.com/office/drawing/2014/main" id="{265450F6-6221-DCD4-96F5-33F09170E4E8}"/>
              </a:ext>
            </a:extLst>
          </p:cNvPr>
          <p:cNvSpPr/>
          <p:nvPr/>
        </p:nvSpPr>
        <p:spPr>
          <a:xfrm>
            <a:off x="10174611" y="2858147"/>
            <a:ext cx="1772958" cy="821995"/>
          </a:xfrm>
          <a:prstGeom prst="wedgeRectCallout">
            <a:avLst>
              <a:gd name="adj1" fmla="val -149749"/>
              <a:gd name="adj2" fmla="val -46681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>
                <a:solidFill>
                  <a:schemeClr val="tx1"/>
                </a:solidFill>
              </a:rPr>
              <a:t>Waar vind ik die 25% terug?</a:t>
            </a: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3A9E7BD0-8E4F-01CF-1A58-B305561B1C13}"/>
              </a:ext>
            </a:extLst>
          </p:cNvPr>
          <p:cNvSpPr/>
          <p:nvPr/>
        </p:nvSpPr>
        <p:spPr>
          <a:xfrm>
            <a:off x="10184547" y="378019"/>
            <a:ext cx="1772958" cy="821995"/>
          </a:xfrm>
          <a:prstGeom prst="wedgeRectCallout">
            <a:avLst>
              <a:gd name="adj1" fmla="val -69204"/>
              <a:gd name="adj2" fmla="val 8277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>
                <a:solidFill>
                  <a:schemeClr val="tx1"/>
                </a:solidFill>
              </a:rPr>
              <a:t>In welke volgorde loop ik überhaupt door deze slide?</a:t>
            </a:r>
          </a:p>
        </p:txBody>
      </p:sp>
    </p:spTree>
    <p:extLst>
      <p:ext uri="{BB962C8B-B14F-4D97-AF65-F5344CB8AC3E}">
        <p14:creationId xmlns:p14="http://schemas.microsoft.com/office/powerpoint/2010/main" val="60246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F5508-D076-51FA-663C-C0C071F8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26AA35FD-1B2E-5F4E-09AA-BD30BB60871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6AA35FD-1B2E-5F4E-09AA-BD30BB6087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32EDD5A-17D6-B009-4B36-D5B1D676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Verhaallijnen maken en slides schrijven</a:t>
            </a:r>
            <a:br>
              <a:rPr lang="nl-NL" dirty="0"/>
            </a:br>
            <a:r>
              <a:rPr lang="nl-NL" sz="2000" b="0" dirty="0"/>
              <a:t>Alternatieve opzet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152DF7-8B32-BD42-EA32-70C717AC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7722B434-E119-10FA-7838-906E6E5C71C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77FAACD-2AF4-FAFD-2BDD-F194261F8907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77F962-A458-B902-4188-7F8E1994CD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455" y="943276"/>
            <a:ext cx="9407090" cy="5291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8951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0DD897C5-DBBC-F2C3-81AC-A86AF4E2857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4196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D897C5-DBBC-F2C3-81AC-A86AF4E285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3F2BC4-9366-FFF8-FBAE-9174AD224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Voorbeelden van cases die conform deze methodiek zijn uitgewerkt bij gemeenten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161017-5871-08C1-86C0-3CA9A63C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F0A81D-ED14-DFCF-AE9C-A7220A13A72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pic>
        <p:nvPicPr>
          <p:cNvPr id="5" name="Afbeelding 2">
            <a:extLst>
              <a:ext uri="{FF2B5EF4-FFF2-40B4-BE49-F238E27FC236}">
                <a16:creationId xmlns:a16="http://schemas.microsoft.com/office/drawing/2014/main" id="{A93C0F78-55F7-8532-C6B1-5B5E82768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160" y="5095687"/>
            <a:ext cx="2666523" cy="1499919"/>
          </a:xfrm>
          <a:prstGeom prst="rect">
            <a:avLst/>
          </a:prstGeom>
        </p:spPr>
      </p:pic>
      <p:pic>
        <p:nvPicPr>
          <p:cNvPr id="6" name="Afbeelding 4">
            <a:extLst>
              <a:ext uri="{FF2B5EF4-FFF2-40B4-BE49-F238E27FC236}">
                <a16:creationId xmlns:a16="http://schemas.microsoft.com/office/drawing/2014/main" id="{F60C7608-1332-991B-7FAE-4EB34A45B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66" y="3213845"/>
            <a:ext cx="2666524" cy="149992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FF0186F-D6BE-F3E6-38FA-AC16354542FE}"/>
              </a:ext>
            </a:extLst>
          </p:cNvPr>
          <p:cNvSpPr txBox="1"/>
          <p:nvPr/>
        </p:nvSpPr>
        <p:spPr>
          <a:xfrm>
            <a:off x="483075" y="2978587"/>
            <a:ext cx="266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Jan-Willem Reesink</a:t>
            </a:r>
          </a:p>
          <a:p>
            <a:pPr algn="ctr">
              <a:buClr>
                <a:schemeClr val="tx2"/>
              </a:buClr>
            </a:pPr>
            <a:endParaRPr lang="en-US" sz="1400" b="1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11BFBCD-4C1D-A4B7-1DBD-70C71AB726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6798" y="3213845"/>
            <a:ext cx="2666523" cy="1499919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A08D068-F7A7-8349-5A00-2AC5AA22223E}"/>
              </a:ext>
            </a:extLst>
          </p:cNvPr>
          <p:cNvSpPr txBox="1"/>
          <p:nvPr/>
        </p:nvSpPr>
        <p:spPr>
          <a:xfrm>
            <a:off x="6147344" y="1096746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Atik Birnes</a:t>
            </a:r>
          </a:p>
        </p:txBody>
      </p:sp>
      <p:sp>
        <p:nvSpPr>
          <p:cNvPr id="10" name="Rechthoek 10">
            <a:extLst>
              <a:ext uri="{FF2B5EF4-FFF2-40B4-BE49-F238E27FC236}">
                <a16:creationId xmlns:a16="http://schemas.microsoft.com/office/drawing/2014/main" id="{BF30987C-9933-A61F-99A4-23F987158663}"/>
              </a:ext>
            </a:extLst>
          </p:cNvPr>
          <p:cNvSpPr/>
          <p:nvPr/>
        </p:nvSpPr>
        <p:spPr>
          <a:xfrm>
            <a:off x="8979682" y="1332005"/>
            <a:ext cx="2666523" cy="1499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kstvak 11">
            <a:extLst>
              <a:ext uri="{FF2B5EF4-FFF2-40B4-BE49-F238E27FC236}">
                <a16:creationId xmlns:a16="http://schemas.microsoft.com/office/drawing/2014/main" id="{EAEDED6F-8A64-898C-0116-2D5DB89A3879}"/>
              </a:ext>
            </a:extLst>
          </p:cNvPr>
          <p:cNvSpPr txBox="1"/>
          <p:nvPr/>
        </p:nvSpPr>
        <p:spPr>
          <a:xfrm>
            <a:off x="8979682" y="1096746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Maartje </a:t>
            </a:r>
            <a:r>
              <a:rPr lang="en-US" sz="1400" b="1" dirty="0" err="1"/>
              <a:t>Leerkes</a:t>
            </a:r>
            <a:endParaRPr lang="en-US" sz="1400" b="1" dirty="0"/>
          </a:p>
        </p:txBody>
      </p:sp>
      <p:sp>
        <p:nvSpPr>
          <p:cNvPr id="12" name="Tekstvak 12">
            <a:extLst>
              <a:ext uri="{FF2B5EF4-FFF2-40B4-BE49-F238E27FC236}">
                <a16:creationId xmlns:a16="http://schemas.microsoft.com/office/drawing/2014/main" id="{2C2958AA-9D15-CED4-2175-67F975A2DBCC}"/>
              </a:ext>
            </a:extLst>
          </p:cNvPr>
          <p:cNvSpPr txBox="1"/>
          <p:nvPr/>
        </p:nvSpPr>
        <p:spPr>
          <a:xfrm>
            <a:off x="6147344" y="2978587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Lisette Gerritsen</a:t>
            </a:r>
          </a:p>
        </p:txBody>
      </p:sp>
      <p:sp>
        <p:nvSpPr>
          <p:cNvPr id="13" name="Rechthoek 13">
            <a:extLst>
              <a:ext uri="{FF2B5EF4-FFF2-40B4-BE49-F238E27FC236}">
                <a16:creationId xmlns:a16="http://schemas.microsoft.com/office/drawing/2014/main" id="{95C4FEFC-5C81-2459-BD18-616BC7A1EF96}"/>
              </a:ext>
            </a:extLst>
          </p:cNvPr>
          <p:cNvSpPr/>
          <p:nvPr/>
        </p:nvSpPr>
        <p:spPr>
          <a:xfrm>
            <a:off x="8979682" y="3213846"/>
            <a:ext cx="2666523" cy="1499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kstvak 15">
            <a:extLst>
              <a:ext uri="{FF2B5EF4-FFF2-40B4-BE49-F238E27FC236}">
                <a16:creationId xmlns:a16="http://schemas.microsoft.com/office/drawing/2014/main" id="{5D15B9A8-FBAA-80BC-DF7B-E03294FE04DD}"/>
              </a:ext>
            </a:extLst>
          </p:cNvPr>
          <p:cNvSpPr txBox="1"/>
          <p:nvPr/>
        </p:nvSpPr>
        <p:spPr>
          <a:xfrm>
            <a:off x="8979682" y="2978587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Elles </a:t>
            </a:r>
            <a:r>
              <a:rPr lang="en-US" sz="1400" b="1" dirty="0" err="1"/>
              <a:t>Zwinkels</a:t>
            </a:r>
            <a:endParaRPr lang="en-US" sz="1400" b="1" dirty="0"/>
          </a:p>
        </p:txBody>
      </p:sp>
      <p:sp>
        <p:nvSpPr>
          <p:cNvPr id="15" name="Tekstvak 21">
            <a:extLst>
              <a:ext uri="{FF2B5EF4-FFF2-40B4-BE49-F238E27FC236}">
                <a16:creationId xmlns:a16="http://schemas.microsoft.com/office/drawing/2014/main" id="{BC4F3F45-2C99-2EF7-1599-DED8C7AFA120}"/>
              </a:ext>
            </a:extLst>
          </p:cNvPr>
          <p:cNvSpPr txBox="1"/>
          <p:nvPr/>
        </p:nvSpPr>
        <p:spPr>
          <a:xfrm>
            <a:off x="6147344" y="4860428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Shelby Mailo</a:t>
            </a:r>
          </a:p>
        </p:txBody>
      </p:sp>
      <p:sp>
        <p:nvSpPr>
          <p:cNvPr id="16" name="Tekstvak 22">
            <a:extLst>
              <a:ext uri="{FF2B5EF4-FFF2-40B4-BE49-F238E27FC236}">
                <a16:creationId xmlns:a16="http://schemas.microsoft.com/office/drawing/2014/main" id="{492AB19E-42A9-2BE9-561B-7392D060AFB7}"/>
              </a:ext>
            </a:extLst>
          </p:cNvPr>
          <p:cNvSpPr txBox="1"/>
          <p:nvPr/>
        </p:nvSpPr>
        <p:spPr>
          <a:xfrm>
            <a:off x="483076" y="2978587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…</a:t>
            </a:r>
          </a:p>
        </p:txBody>
      </p:sp>
      <p:sp>
        <p:nvSpPr>
          <p:cNvPr id="17" name="Tekstvak 29">
            <a:extLst>
              <a:ext uri="{FF2B5EF4-FFF2-40B4-BE49-F238E27FC236}">
                <a16:creationId xmlns:a16="http://schemas.microsoft.com/office/drawing/2014/main" id="{419637BD-DA56-D0A3-777F-44DD37B425A3}"/>
              </a:ext>
            </a:extLst>
          </p:cNvPr>
          <p:cNvSpPr txBox="1"/>
          <p:nvPr/>
        </p:nvSpPr>
        <p:spPr>
          <a:xfrm>
            <a:off x="483076" y="4847728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Stephano Bel</a:t>
            </a:r>
          </a:p>
        </p:txBody>
      </p:sp>
      <p:sp>
        <p:nvSpPr>
          <p:cNvPr id="18" name="Tekstvak 32">
            <a:extLst>
              <a:ext uri="{FF2B5EF4-FFF2-40B4-BE49-F238E27FC236}">
                <a16:creationId xmlns:a16="http://schemas.microsoft.com/office/drawing/2014/main" id="{F7779EBE-8909-23DA-8EEC-CBABC7FC4A20}"/>
              </a:ext>
            </a:extLst>
          </p:cNvPr>
          <p:cNvSpPr txBox="1"/>
          <p:nvPr/>
        </p:nvSpPr>
        <p:spPr>
          <a:xfrm>
            <a:off x="3315414" y="4860428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Daisy Kooij</a:t>
            </a:r>
          </a:p>
        </p:txBody>
      </p:sp>
      <p:sp>
        <p:nvSpPr>
          <p:cNvPr id="19" name="Rechthoek 33">
            <a:extLst>
              <a:ext uri="{FF2B5EF4-FFF2-40B4-BE49-F238E27FC236}">
                <a16:creationId xmlns:a16="http://schemas.microsoft.com/office/drawing/2014/main" id="{24607A42-4C3C-3673-8437-57572DA60E0F}"/>
              </a:ext>
            </a:extLst>
          </p:cNvPr>
          <p:cNvSpPr/>
          <p:nvPr/>
        </p:nvSpPr>
        <p:spPr>
          <a:xfrm>
            <a:off x="483213" y="1332005"/>
            <a:ext cx="2666523" cy="1499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kstvak 34">
            <a:extLst>
              <a:ext uri="{FF2B5EF4-FFF2-40B4-BE49-F238E27FC236}">
                <a16:creationId xmlns:a16="http://schemas.microsoft.com/office/drawing/2014/main" id="{DE92C54F-D11E-DDEA-90D9-06F63B63FF86}"/>
              </a:ext>
            </a:extLst>
          </p:cNvPr>
          <p:cNvSpPr txBox="1"/>
          <p:nvPr/>
        </p:nvSpPr>
        <p:spPr>
          <a:xfrm>
            <a:off x="483076" y="1096746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Charlotte Bons</a:t>
            </a:r>
          </a:p>
        </p:txBody>
      </p:sp>
      <p:sp>
        <p:nvSpPr>
          <p:cNvPr id="21" name="Rechthoek 35">
            <a:extLst>
              <a:ext uri="{FF2B5EF4-FFF2-40B4-BE49-F238E27FC236}">
                <a16:creationId xmlns:a16="http://schemas.microsoft.com/office/drawing/2014/main" id="{3364F354-BEF2-2680-7FDF-50AF125244DA}"/>
              </a:ext>
            </a:extLst>
          </p:cNvPr>
          <p:cNvSpPr/>
          <p:nvPr/>
        </p:nvSpPr>
        <p:spPr>
          <a:xfrm>
            <a:off x="3315414" y="1332005"/>
            <a:ext cx="2666523" cy="1499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kstvak 36">
            <a:extLst>
              <a:ext uri="{FF2B5EF4-FFF2-40B4-BE49-F238E27FC236}">
                <a16:creationId xmlns:a16="http://schemas.microsoft.com/office/drawing/2014/main" id="{AE903990-62C9-2036-F1D1-AEA47D9D52CE}"/>
              </a:ext>
            </a:extLst>
          </p:cNvPr>
          <p:cNvSpPr txBox="1"/>
          <p:nvPr/>
        </p:nvSpPr>
        <p:spPr>
          <a:xfrm>
            <a:off x="3315414" y="1096746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Kim van de Ven</a:t>
            </a:r>
          </a:p>
        </p:txBody>
      </p:sp>
      <p:pic>
        <p:nvPicPr>
          <p:cNvPr id="23" name="Afbeelding 37">
            <a:extLst>
              <a:ext uri="{FF2B5EF4-FFF2-40B4-BE49-F238E27FC236}">
                <a16:creationId xmlns:a16="http://schemas.microsoft.com/office/drawing/2014/main" id="{FF81166A-B954-C4BF-8EAF-AB1B651CB7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8182" y="1332005"/>
            <a:ext cx="2666523" cy="1499919"/>
          </a:xfrm>
          <a:prstGeom prst="rect">
            <a:avLst/>
          </a:prstGeom>
        </p:spPr>
      </p:pic>
      <p:pic>
        <p:nvPicPr>
          <p:cNvPr id="24" name="Afbeelding 38">
            <a:extLst>
              <a:ext uri="{FF2B5EF4-FFF2-40B4-BE49-F238E27FC236}">
                <a16:creationId xmlns:a16="http://schemas.microsoft.com/office/drawing/2014/main" id="{DF9F572E-126F-E6B2-326F-FAAD1F6D39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076" y="5085894"/>
            <a:ext cx="2666523" cy="149991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5" name="Afbeelding 39">
            <a:extLst>
              <a:ext uri="{FF2B5EF4-FFF2-40B4-BE49-F238E27FC236}">
                <a16:creationId xmlns:a16="http://schemas.microsoft.com/office/drawing/2014/main" id="{EBFEE944-8CCF-0EBF-3D02-E343C4C581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78181" y="3210815"/>
            <a:ext cx="2666523" cy="1502949"/>
          </a:xfrm>
          <a:prstGeom prst="rect">
            <a:avLst/>
          </a:prstGeom>
        </p:spPr>
      </p:pic>
      <p:pic>
        <p:nvPicPr>
          <p:cNvPr id="26" name="Afbeelding 41">
            <a:extLst>
              <a:ext uri="{FF2B5EF4-FFF2-40B4-BE49-F238E27FC236}">
                <a16:creationId xmlns:a16="http://schemas.microsoft.com/office/drawing/2014/main" id="{0642AE84-0ECF-811B-D598-6EFC69B52F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576" y="1343285"/>
            <a:ext cx="2666524" cy="1502950"/>
          </a:xfrm>
          <a:prstGeom prst="rect">
            <a:avLst/>
          </a:prstGeom>
        </p:spPr>
      </p:pic>
      <p:pic>
        <p:nvPicPr>
          <p:cNvPr id="27" name="Afbeelding 42">
            <a:extLst>
              <a:ext uri="{FF2B5EF4-FFF2-40B4-BE49-F238E27FC236}">
                <a16:creationId xmlns:a16="http://schemas.microsoft.com/office/drawing/2014/main" id="{F844FD63-A37D-55AE-4EF4-4ECA5C8D5E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6798" y="1343285"/>
            <a:ext cx="2666523" cy="149991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8" name="Rechthoek 43">
            <a:extLst>
              <a:ext uri="{FF2B5EF4-FFF2-40B4-BE49-F238E27FC236}">
                <a16:creationId xmlns:a16="http://schemas.microsoft.com/office/drawing/2014/main" id="{8DCCD43E-10F6-EE1C-40D9-F00D07406076}"/>
              </a:ext>
            </a:extLst>
          </p:cNvPr>
          <p:cNvSpPr/>
          <p:nvPr/>
        </p:nvSpPr>
        <p:spPr>
          <a:xfrm>
            <a:off x="3314460" y="3213846"/>
            <a:ext cx="2666523" cy="1499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Tekstvak 45">
            <a:extLst>
              <a:ext uri="{FF2B5EF4-FFF2-40B4-BE49-F238E27FC236}">
                <a16:creationId xmlns:a16="http://schemas.microsoft.com/office/drawing/2014/main" id="{B55C13D0-37A4-072F-9E00-E57A31E36CDA}"/>
              </a:ext>
            </a:extLst>
          </p:cNvPr>
          <p:cNvSpPr txBox="1"/>
          <p:nvPr/>
        </p:nvSpPr>
        <p:spPr>
          <a:xfrm>
            <a:off x="3314323" y="2978587"/>
            <a:ext cx="266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400" b="1" dirty="0"/>
              <a:t>Suzanne Rademaker</a:t>
            </a:r>
          </a:p>
        </p:txBody>
      </p:sp>
      <p:pic>
        <p:nvPicPr>
          <p:cNvPr id="30" name="Afbeelding 52">
            <a:extLst>
              <a:ext uri="{FF2B5EF4-FFF2-40B4-BE49-F238E27FC236}">
                <a16:creationId xmlns:a16="http://schemas.microsoft.com/office/drawing/2014/main" id="{6EBB4B6D-50CD-005A-613F-2640356AC2C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3294" b="11705"/>
          <a:stretch>
            <a:fillRect/>
          </a:stretch>
        </p:blipFill>
        <p:spPr>
          <a:xfrm>
            <a:off x="3314323" y="3213844"/>
            <a:ext cx="2666523" cy="1499920"/>
          </a:xfrm>
          <a:prstGeom prst="rect">
            <a:avLst/>
          </a:prstGeom>
        </p:spPr>
      </p:pic>
      <p:pic>
        <p:nvPicPr>
          <p:cNvPr id="31" name="Afbeelding 56">
            <a:extLst>
              <a:ext uri="{FF2B5EF4-FFF2-40B4-BE49-F238E27FC236}">
                <a16:creationId xmlns:a16="http://schemas.microsoft.com/office/drawing/2014/main" id="{50A3D96D-8966-3242-96BF-19C1DC80F2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14323" y="5082863"/>
            <a:ext cx="2666523" cy="1502949"/>
          </a:xfrm>
          <a:prstGeom prst="rect">
            <a:avLst/>
          </a:prstGeom>
        </p:spPr>
      </p:pic>
      <p:pic>
        <p:nvPicPr>
          <p:cNvPr id="32" name="Afbeelding 57">
            <a:extLst>
              <a:ext uri="{FF2B5EF4-FFF2-40B4-BE49-F238E27FC236}">
                <a16:creationId xmlns:a16="http://schemas.microsoft.com/office/drawing/2014/main" id="{434CF1D9-20A0-8265-E3B0-19922F192D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14323" y="1354146"/>
            <a:ext cx="2661147" cy="149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38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A1FA6-9EA7-A895-70AC-61ED5B3C8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D06F3AA-E431-51E8-B788-975ACCFC920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06F3AA-E431-51E8-B788-975ACCFC92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6C6C484-7FB8-CB98-C3D4-898203FFE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Agenda voor deze sessie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5409A8-FA0C-FFB1-E2F4-0EB8EF363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022A0A-D462-E6A1-AD80-1C0026E015E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9D9440-9F66-9ECA-E92D-45684A911152}"/>
              </a:ext>
            </a:extLst>
          </p:cNvPr>
          <p:cNvSpPr/>
          <p:nvPr/>
        </p:nvSpPr>
        <p:spPr>
          <a:xfrm>
            <a:off x="2493220" y="2493221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>
                <a:solidFill>
                  <a:srgbClr val="211E5B"/>
                </a:solidFill>
                <a:latin typeface="Century Gothic" panose="020B0502020202020204" pitchFamily="34" charset="0"/>
              </a:rPr>
              <a:t>Van 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HR-vraag </a:t>
            </a:r>
            <a:r>
              <a:rPr lang="nl-NL" b="1">
                <a:solidFill>
                  <a:srgbClr val="211E5B"/>
                </a:solidFill>
                <a:latin typeface="Century Gothic" panose="020B0502020202020204" pitchFamily="34" charset="0"/>
              </a:rPr>
              <a:t>naar datagedreven advies</a:t>
            </a:r>
            <a:endParaRPr lang="nl-NL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B120D7-23F3-B0FE-2CC3-43166C0BA136}"/>
              </a:ext>
            </a:extLst>
          </p:cNvPr>
          <p:cNvSpPr/>
          <p:nvPr/>
        </p:nvSpPr>
        <p:spPr>
          <a:xfrm>
            <a:off x="2493220" y="3374729"/>
            <a:ext cx="6308701" cy="710469"/>
          </a:xfrm>
          <a:prstGeom prst="rect">
            <a:avLst/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Zelf aan de slag </a:t>
            </a:r>
            <a:r>
              <a:rPr lang="nl-NL" b="1">
                <a:solidFill>
                  <a:srgbClr val="211E5B"/>
                </a:solidFill>
                <a:latin typeface="Century Gothic" panose="020B0502020202020204" pitchFamily="34" charset="0"/>
              </a:rPr>
              <a:t>met een oefencase</a:t>
            </a:r>
            <a:endParaRPr lang="nl-NL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C7A65B-E5DA-D333-A605-F71D08FF68C8}"/>
              </a:ext>
            </a:extLst>
          </p:cNvPr>
          <p:cNvSpPr/>
          <p:nvPr/>
        </p:nvSpPr>
        <p:spPr>
          <a:xfrm>
            <a:off x="2493220" y="4256237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Presentatie praktijkcase van een deelnemer uit het  Leernetwerk HR Analytics voor gemeenten</a:t>
            </a:r>
          </a:p>
        </p:txBody>
      </p:sp>
    </p:spTree>
    <p:extLst>
      <p:ext uri="{BB962C8B-B14F-4D97-AF65-F5344CB8AC3E}">
        <p14:creationId xmlns:p14="http://schemas.microsoft.com/office/powerpoint/2010/main" val="3277619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26DDE-E1FF-3E04-026B-0F3AEC9AC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E2F5FE8E-CAF9-BB2F-4828-7EAABA0BAFB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2F5FE8E-CAF9-BB2F-4828-7EAABA0BAF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FED45F11-80E8-D35C-4F98-EB91B41A9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16" y="2250565"/>
            <a:ext cx="6360207" cy="4242901"/>
          </a:xfrm>
          <a:prstGeom prst="rect">
            <a:avLst/>
          </a:prstGeom>
        </p:spPr>
      </p:pic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95115A55-C0AE-1798-8174-AAC7E2CAB58E}"/>
              </a:ext>
            </a:extLst>
          </p:cNvPr>
          <p:cNvSpPr/>
          <p:nvPr/>
        </p:nvSpPr>
        <p:spPr>
          <a:xfrm rot="-600000">
            <a:off x="-684322" y="-996973"/>
            <a:ext cx="12352872" cy="2445812"/>
          </a:xfrm>
          <a:prstGeom prst="roundRect">
            <a:avLst>
              <a:gd name="adj" fmla="val 11674"/>
            </a:avLst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11BAAF-0741-EB44-6D2C-6C52B699D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Autofit/>
          </a:bodyPr>
          <a:lstStyle/>
          <a:p>
            <a:r>
              <a:rPr lang="en-US" dirty="0" err="1"/>
              <a:t>Oefencase</a:t>
            </a:r>
            <a:br>
              <a:rPr lang="en-US" sz="4400" dirty="0"/>
            </a:br>
            <a:r>
              <a:rPr lang="nl-NL" sz="2400" kern="0" dirty="0"/>
              <a:t>Hoe kan Gemeente </a:t>
            </a:r>
            <a:r>
              <a:rPr lang="nl-NL" sz="2400" kern="0" dirty="0" err="1"/>
              <a:t>Nederstad</a:t>
            </a:r>
            <a:r>
              <a:rPr lang="nl-NL" sz="2400" kern="0" dirty="0"/>
              <a:t> de uitstroom in het komende jaar structureel terugbrengen?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98F4A-3417-CBFA-715A-879B56D4B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A32CAE56-E684-D0AD-00BE-57A164BB0A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57849" y="2484438"/>
            <a:ext cx="4508937" cy="3756025"/>
          </a:xfrm>
        </p:spPr>
        <p:txBody>
          <a:bodyPr/>
          <a:lstStyle/>
          <a:p>
            <a:pPr marL="285750" indent="-285750">
              <a:buClr>
                <a:srgbClr val="211E5B"/>
              </a:buClr>
              <a:buFont typeface="Wingdings" panose="05000000000000000000" pitchFamily="2" charset="2"/>
              <a:buChar char="Ø"/>
            </a:pPr>
            <a:r>
              <a:rPr lang="nl-NL" sz="1800" dirty="0">
                <a:latin typeface="Century Gothic" panose="020B0502020202020204" pitchFamily="34" charset="0"/>
              </a:rPr>
              <a:t>Gemeente </a:t>
            </a:r>
            <a:r>
              <a:rPr lang="nl-NL" sz="1800" dirty="0" err="1">
                <a:latin typeface="Century Gothic" panose="020B0502020202020204" pitchFamily="34" charset="0"/>
              </a:rPr>
              <a:t>Nederstad</a:t>
            </a:r>
            <a:r>
              <a:rPr lang="nl-NL" sz="1800" dirty="0">
                <a:latin typeface="Century Gothic" panose="020B0502020202020204" pitchFamily="34" charset="0"/>
              </a:rPr>
              <a:t> is een middelgrote gemeente die inzet op aantrekkelijk en toekomstbestendig werkgeverschap</a:t>
            </a:r>
          </a:p>
          <a:p>
            <a:pPr marL="0" indent="0">
              <a:buClr>
                <a:srgbClr val="211E5B"/>
              </a:buClr>
              <a:buNone/>
            </a:pPr>
            <a:endParaRPr lang="nl-NL" sz="1800" dirty="0">
              <a:latin typeface="Century Gothic" panose="020B0502020202020204" pitchFamily="34" charset="0"/>
            </a:endParaRPr>
          </a:p>
          <a:p>
            <a:pPr marL="285750" indent="-285750">
              <a:buClr>
                <a:srgbClr val="211E5B"/>
              </a:buClr>
              <a:buFont typeface="Wingdings" panose="05000000000000000000" pitchFamily="2" charset="2"/>
              <a:buChar char="Ø"/>
            </a:pPr>
            <a:r>
              <a:rPr lang="nl-NL" sz="1800" dirty="0">
                <a:latin typeface="Century Gothic" panose="020B0502020202020204" pitchFamily="34" charset="0"/>
              </a:rPr>
              <a:t>De uitstroom van medewerkers neemt sterk toe en zorgt inmiddels voor krimp van het personeelsbestand</a:t>
            </a:r>
            <a:endParaRPr lang="en-US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73EDA-E236-9063-00AF-D65A0FCAC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868F07DF-1651-21CD-7C19-AF56BBE74C0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63277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384" imgH="384" progId="TCLayout.ActiveDocument.1">
                  <p:embed/>
                </p:oleObj>
              </mc:Choice>
              <mc:Fallback>
                <p:oleObj name="think-cell Slide" r:id="rId2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8F07DF-1651-21CD-7C19-AF56BBE74C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9DEA4AA-365E-15BA-8AD6-455507EDE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/>
              <a:t>Dit </a:t>
            </a:r>
            <a:r>
              <a:rPr lang="en-US" dirty="0" err="1"/>
              <a:t>zien</a:t>
            </a:r>
            <a:r>
              <a:rPr lang="en-US" dirty="0"/>
              <a:t> we in de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17586-0EB0-A002-1484-2C4D9B76B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A6B51-84FB-E8ED-02AA-BA9B1A9AC11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935037"/>
            <a:ext cx="10039919" cy="5241926"/>
          </a:xfrm>
          <a:noFill/>
        </p:spPr>
        <p:txBody>
          <a:bodyPr/>
          <a:lstStyle/>
          <a:p>
            <a:pPr marL="0" indent="0">
              <a:buClr>
                <a:schemeClr val="tx2"/>
              </a:buClr>
              <a:buNone/>
            </a:pP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Ontwikkeling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personeelsbestand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afgelopen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3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jaar</a:t>
            </a:r>
            <a:endParaRPr lang="en-US" sz="2400" b="1" kern="0" dirty="0">
              <a:solidFill>
                <a:srgbClr val="211E5B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93ACC9AD-E214-00DB-EDDC-C8B6B27BAFC3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1471613" y="2466975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0DDFB778-6123-9B79-84DD-C6B0CFDBE5BD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2232025" y="2876550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43EBF2CE-0D08-3F9C-FBB4-3D6017827F9A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2992438" y="2274888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A3C6E0BD-F10E-99AB-7915-380F98ED253F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3752850" y="2274888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58CDCEDC-DD67-A4BD-C907-4EAAF218A9CD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4513263" y="2792413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FB5A601-B5A1-2753-EB1F-AE7185ECE4B7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5272088" y="2201863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AD5554B8-76F2-503C-7499-8755242E660F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6032500" y="2201863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7F2D65C9-0F78-EBCD-0D2F-1D78DA90C26F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6792913" y="2809875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B8656913-7344-7495-E1BD-3B076A967F64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7553325" y="2235200"/>
            <a:ext cx="2524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Chart 3">
            <a:extLst>
              <a:ext uri="{FF2B5EF4-FFF2-40B4-BE49-F238E27FC236}">
                <a16:creationId xmlns:a16="http://schemas.microsoft.com/office/drawing/2014/main" id="{9232D5FB-689B-0770-F849-ED02DC24CF91}"/>
              </a:ext>
            </a:extLst>
          </p:cNvPr>
          <p:cNvGraphicFramePr/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61941282"/>
              </p:ext>
            </p:extLst>
          </p:nvPr>
        </p:nvGraphicFramePr>
        <p:xfrm>
          <a:off x="755650" y="1768475"/>
          <a:ext cx="7767638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AAAE1AB-C373-ADA7-97EF-521D3200CF6F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971550" y="5675313"/>
            <a:ext cx="4921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70F36D7-FC91-4B39-80FF-704BC4FD9D6F}" type="datetime'''Be''''''''''''''''''''''''g''i''n&#10;''''20''2''3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Begin
2023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6F81CC0-A175-C30D-E9E7-68299D9586F3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1866900" y="5675313"/>
            <a:ext cx="2238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C8D036E-7D70-4E52-A856-A262099641C1}" type="datetime'''''''''''''''''''''''''''U''''''''''''''''''''''i''''''''t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Uit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C63C724-8EBB-F1DE-2B38-9F63D4D597E2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2659063" y="5675313"/>
            <a:ext cx="1603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073964E-3A46-4D51-84A4-E4EA11A9501A}" type="datetime'''''''''''''''''I''''''''''''''''n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In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DFEE473-CCCC-8A0D-302A-E023F00CA93A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3252788" y="5675313"/>
            <a:ext cx="4921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0A76CEF-F01A-467A-8C91-96F2754013AB}" type="datetime'''''''''Beg''''i''''''''''''''n''&#10;''''''''''2''''''0''''24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Begin
2024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CE132EC-AC59-A5A1-FAAA-85E7A65C206A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4148138" y="5675313"/>
            <a:ext cx="2238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09E6240-8991-49BA-94FA-D4A714361D7E}" type="datetime'''''''''''''''''''''''U''''''i''''''''''t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Uit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ADB7CFB-B6D3-491D-F41D-8669B6CE519A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4938713" y="5675313"/>
            <a:ext cx="1603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1A0F9E0-4F75-4D8C-A778-C573658875A9}" type="datetime'''''''''''''''''''''I''''''''''''''''''''''''n''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In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71DF3F4-8A04-A83D-D804-015DC9C7839B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5532438" y="5675313"/>
            <a:ext cx="4921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3602260-ED81-43A8-8851-34C7EE2B9C97}" type="datetime'''B''eg''i''''''''n''''''''''''''''&#10;''''''202''5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Begin
2025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2179097-E5D9-B86A-CAE8-A349582FFB2F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6427788" y="5675313"/>
            <a:ext cx="2238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1ABE7BB-8443-4185-9857-BBCDC5C86023}" type="datetime'''''''''''''U''''''i''''''''''''t''''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Uit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B4C23A7-4EC6-0348-6F64-71A95BB24B28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7219950" y="5675313"/>
            <a:ext cx="1603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AF5E774-20E5-4B5F-BF29-F84324605701}" type="datetime'''''I''''''''''''''n''''''''''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In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723FC0E-8074-5F0A-D0A7-78E004FAA936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7856538" y="5675313"/>
            <a:ext cx="4064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2EC45C9-758D-4F5E-A4AF-4586F7031E6B}" type="datetime'''''''Ei''''''''nd''''''''&#10;''2''''''0''2''''''''''''''''5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Eind
2025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2076DF01-E701-688F-0DDB-244AA6C4E6CE}"/>
              </a:ext>
            </a:extLst>
          </p:cNvPr>
          <p:cNvSpPr txBox="1"/>
          <p:nvPr/>
        </p:nvSpPr>
        <p:spPr>
          <a:xfrm>
            <a:off x="913606" y="6170614"/>
            <a:ext cx="41576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Bron: </a:t>
            </a:r>
            <a:r>
              <a:rPr lang="en-US" sz="1100" i="1" dirty="0" err="1"/>
              <a:t>personeelsadminitratie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89700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A7EEF-9350-A5EA-11FC-6131DD6B3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FAD7D743-C73C-7594-7B95-389865949AC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2469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384" imgH="384" progId="TCLayout.ActiveDocument.1">
                  <p:embed/>
                </p:oleObj>
              </mc:Choice>
              <mc:Fallback>
                <p:oleObj name="think-cell Slide" r:id="rId25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D7D743-C73C-7594-7B95-389865949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6C1379F-7E8A-2C9A-F4CA-C5ADB0529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/>
              <a:t>Dit </a:t>
            </a:r>
            <a:r>
              <a:rPr lang="en-US" dirty="0" err="1"/>
              <a:t>zien</a:t>
            </a:r>
            <a:r>
              <a:rPr lang="en-US" dirty="0"/>
              <a:t> we in de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CD4EC-1F2E-0CDE-FCA9-9ECB394BE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A0FDF-B581-BA8B-78BB-9C3585C59A9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863599"/>
            <a:ext cx="10039919" cy="5313364"/>
          </a:xfrm>
          <a:noFill/>
        </p:spPr>
        <p:txBody>
          <a:bodyPr/>
          <a:lstStyle/>
          <a:p>
            <a:pPr marL="0" indent="0">
              <a:buClr>
                <a:schemeClr val="tx2"/>
              </a:buClr>
              <a:buNone/>
            </a:pP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Ontwikkeling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uitstroompercentage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Nederstad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in de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afgelopen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3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jaar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in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relatie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met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vergelijkbare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gemeenten</a:t>
            </a:r>
            <a:r>
              <a:rPr lang="en-US" sz="2400" b="1" kern="0" dirty="0">
                <a:solidFill>
                  <a:srgbClr val="211E5B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>
              <a:buClr>
                <a:schemeClr val="tx2"/>
              </a:buClr>
            </a:pPr>
            <a:endParaRPr lang="en-US" sz="2400" b="1" dirty="0"/>
          </a:p>
        </p:txBody>
      </p:sp>
      <p:graphicFrame>
        <p:nvGraphicFramePr>
          <p:cNvPr id="7" name="Chart 3">
            <a:extLst>
              <a:ext uri="{FF2B5EF4-FFF2-40B4-BE49-F238E27FC236}">
                <a16:creationId xmlns:a16="http://schemas.microsoft.com/office/drawing/2014/main" id="{26AC794F-315C-470F-E623-DD7DACBF7F84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4587176"/>
              </p:ext>
            </p:extLst>
          </p:nvPr>
        </p:nvGraphicFramePr>
        <p:xfrm>
          <a:off x="755650" y="2970213"/>
          <a:ext cx="6356350" cy="2855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19BDCFD9-957E-4906-617C-B8AD877637C6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5999163" y="3052763"/>
            <a:ext cx="1073150" cy="0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DA61C418-3E40-3539-CA34-9FFE262173BE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6735763" y="4165600"/>
            <a:ext cx="336550" cy="0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467FDD3F-C245-E1F6-2A25-857DD7E28330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 bwMode="auto">
          <a:xfrm>
            <a:off x="7029450" y="3049588"/>
            <a:ext cx="0" cy="1119188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9A411133-C6CD-619F-68FA-B1F83679FED3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1500188" y="2644775"/>
            <a:ext cx="0" cy="100965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41F21C1C-FABF-8887-468A-02B530935471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1500188" y="2644775"/>
            <a:ext cx="4127500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B1800939-71B4-3768-5FD9-713E87AA33FA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5627688" y="2644775"/>
            <a:ext cx="0" cy="1524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EFBE26A-07E9-D9F7-E6AE-EB7FDBB5F1DC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665288" y="5802313"/>
            <a:ext cx="406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432F33D-7987-428A-A7AC-83FCA0B7D8A9}" type="datetime'''2''''''''''''''''0''2''''3''''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2023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CB7D3E93-AD9C-14A0-334A-9B1F3393B271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3729038" y="5802313"/>
            <a:ext cx="406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9C7BDFA-55C2-41EC-9E3A-652BA91E334F}" type="datetime'''''''''''''''''''''''2''''''''''''''''''02''''''''4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2024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DD147B48-8AD7-8345-60FA-412AD6E01B12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5792788" y="5802313"/>
            <a:ext cx="406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2075A48-D5E7-469A-BC35-9795293BE9D3}" type="datetime'''''''''2''''''''0''''''''''2''''''''''''''''''''''''''5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2025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C66D3E1-58D0-FAFE-6CC7-FABB3934FAC9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gray">
          <a:xfrm>
            <a:off x="1233488" y="3692525"/>
            <a:ext cx="533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B7F29B9-9891-417B-81C9-93FC31E2C4ED}" type="datetime'''''1''''2'''',''2''''''''''''''''''''''''''''''''''''''%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12,2%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6B96485-8176-BBB5-F666-8D97A1F1C302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gray">
          <a:xfrm>
            <a:off x="2020888" y="4187825"/>
            <a:ext cx="4349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D81E58E-49C0-4690-9EE9-50BE2212C86B}" type="datetime'''''''''''''8,''''9''''''''''''''''''''%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8,9%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A901F41-F7C6-A2EC-6FD7-A35D6FE39B4F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gray">
          <a:xfrm>
            <a:off x="3297238" y="3241675"/>
            <a:ext cx="533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F89BA53-C3CC-41C1-897E-E8F73597F768}" type="datetime'''''''''1''''''''''''''''''''''5'''''',''''''''2''''''''%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15,2%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15FEED8F-C3D1-8CAB-B9F1-3229414094E0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4084638" y="4173538"/>
            <a:ext cx="4349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591815F-74EF-4609-8A06-FD37057726D8}" type="datetime'''''''9'''''''''''''''''''',''''0''''''''''''''''''%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9,0%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75E4B827-A747-C254-767A-A0C861CA0192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gray">
          <a:xfrm>
            <a:off x="5360988" y="2835275"/>
            <a:ext cx="533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396658B-5016-4935-8D0B-A01C02BC889B}" type="datetime'''''''''''''''''17'''''''''',9''''''''''''''''''''''%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17,9%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2042CB5E-D889-0E4D-B003-68491B3E46D4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gray">
          <a:xfrm>
            <a:off x="6099175" y="3948113"/>
            <a:ext cx="5334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36DB875-883E-4374-AE66-F049AC759F90}" type="datetime'''''1''''''0,''''''''5''''''''''''''''''%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10,5%</a:t>
            </a:fld>
            <a:endParaRPr lang="en-US" sz="140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71FB2182-1BBE-5925-AFF3-6A603BC54BF5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6692900" y="3429000"/>
            <a:ext cx="674688" cy="273050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 b="1" dirty="0">
                <a:solidFill>
                  <a:srgbClr val="D24726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t>-7,2%</a:t>
            </a:r>
            <a:endParaRPr lang="en-US" sz="1400" b="1" dirty="0">
              <a:solidFill>
                <a:srgbClr val="D24726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0621785-DE28-17FB-63B1-C6CC378B9E77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3240088" y="2508250"/>
            <a:ext cx="649288" cy="273050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 b="1" dirty="0">
                <a:solidFill>
                  <a:srgbClr val="D24726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t>+</a:t>
            </a:r>
            <a:fld id="{CE8E6339-C7B5-4AB0-9A00-AB9010E7C62D}" type="datetime'''''4''''''''''7%'''''">
              <a:rPr lang="en-US" altLang="en-US" sz="1400" b="1" smtClean="0">
                <a:solidFill>
                  <a:srgbClr val="D24726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47%</a:t>
            </a:fld>
            <a:endParaRPr lang="en-US" sz="1400" b="1" dirty="0">
              <a:solidFill>
                <a:srgbClr val="D24726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A25699DC-1D2A-61F5-E887-331385A10BA1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>
            <a:off x="7439025" y="5294313"/>
            <a:ext cx="250825" cy="187325"/>
          </a:xfrm>
          <a:prstGeom prst="rect">
            <a:avLst/>
          </a:prstGeom>
          <a:solidFill>
            <a:srgbClr val="211E5B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4" name="Rechthoek 43">
            <a:extLst>
              <a:ext uri="{FF2B5EF4-FFF2-40B4-BE49-F238E27FC236}">
                <a16:creationId xmlns:a16="http://schemas.microsoft.com/office/drawing/2014/main" id="{668014E0-E68D-D602-2236-030B77980BAE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7439025" y="5548313"/>
            <a:ext cx="250825" cy="187325"/>
          </a:xfrm>
          <a:prstGeom prst="rect">
            <a:avLst/>
          </a:prstGeom>
          <a:solidFill>
            <a:srgbClr val="42F7A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6BC5CB71-BB18-69D1-18D3-C12B1B4037D2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7740650" y="5305425"/>
            <a:ext cx="8175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844C072B-4D0A-4DC9-BADA-722B1905D2C1}" type="datetime'N''''''''''ed''''''e''''''r''''''''''s''''''ta''''''''''''d'''">
              <a:rPr lang="en-US" altLang="en-US" sz="14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Nederstad</a:t>
            </a:fld>
            <a:endParaRPr lang="en-US" sz="1400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B8C9F361-8D34-1921-55E7-C3EF578185A4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7740650" y="5559425"/>
            <a:ext cx="19605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B4F517F9-7158-4F50-A5CD-2F8375B08E3A}" type="datetime'''''Ve''''rg''e''''lijkb''''''are g''''em''''e''e''n''te''n'">
              <a:rPr lang="en-US" altLang="en-US" sz="14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Vergelijkbare gemeenten</a:t>
            </a:fld>
            <a:endParaRPr lang="en-US" sz="1400" dirty="0"/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372CD4E8-ED73-4599-278C-384B94C11D51}"/>
              </a:ext>
            </a:extLst>
          </p:cNvPr>
          <p:cNvSpPr txBox="1"/>
          <p:nvPr/>
        </p:nvSpPr>
        <p:spPr>
          <a:xfrm>
            <a:off x="913606" y="6170614"/>
            <a:ext cx="5285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Bron: </a:t>
            </a:r>
            <a:r>
              <a:rPr lang="en-US" sz="1100" i="1" dirty="0" err="1"/>
              <a:t>personeelsadminitratie</a:t>
            </a:r>
            <a:r>
              <a:rPr lang="en-US" sz="1100" i="1" dirty="0"/>
              <a:t> en </a:t>
            </a:r>
            <a:r>
              <a:rPr lang="en-US" sz="1100" i="1" dirty="0" err="1"/>
              <a:t>personeelsmonitor</a:t>
            </a:r>
            <a:r>
              <a:rPr lang="en-US" sz="1100" i="1" dirty="0"/>
              <a:t> A&amp;O fonds Gemeenten</a:t>
            </a:r>
          </a:p>
        </p:txBody>
      </p:sp>
    </p:spTree>
    <p:extLst>
      <p:ext uri="{BB962C8B-B14F-4D97-AF65-F5344CB8AC3E}">
        <p14:creationId xmlns:p14="http://schemas.microsoft.com/office/powerpoint/2010/main" val="4057814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F60AF-4B81-C09B-C43D-E963382F4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6ACE75AF-EAE6-9C2E-8D6C-20349AC2CB7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ACE75AF-EAE6-9C2E-8D6C-20349AC2CB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4C9A010-924A-60D2-D8EC-32433CC95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Autofit/>
          </a:bodyPr>
          <a:lstStyle/>
          <a:p>
            <a:r>
              <a:rPr lang="en-US" dirty="0"/>
              <a:t>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vraagstuk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te </a:t>
            </a:r>
            <a:r>
              <a:rPr lang="en-US" dirty="0" err="1"/>
              <a:t>pakken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SCQ </a:t>
            </a:r>
            <a:r>
              <a:rPr lang="en-US" dirty="0" err="1"/>
              <a:t>opgesteld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B24D97-126D-87B4-0AAB-C626B65B6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D5BF7163-C2FC-B00E-57DA-C91D5A85D82B}"/>
              </a:ext>
            </a:extLst>
          </p:cNvPr>
          <p:cNvGrpSpPr/>
          <p:nvPr/>
        </p:nvGrpSpPr>
        <p:grpSpPr>
          <a:xfrm>
            <a:off x="838201" y="1492472"/>
            <a:ext cx="10071538" cy="4594265"/>
            <a:chOff x="838200" y="2504659"/>
            <a:chExt cx="10290243" cy="3844834"/>
          </a:xfrm>
        </p:grpSpPr>
        <p:sp>
          <p:nvSpPr>
            <p:cNvPr id="5" name="Tekstvak 12">
              <a:extLst>
                <a:ext uri="{FF2B5EF4-FFF2-40B4-BE49-F238E27FC236}">
                  <a16:creationId xmlns:a16="http://schemas.microsoft.com/office/drawing/2014/main" id="{F58D13DD-ED0B-E138-F1AF-97E110EC3FB5}"/>
                </a:ext>
              </a:extLst>
            </p:cNvPr>
            <p:cNvSpPr txBox="1"/>
            <p:nvPr/>
          </p:nvSpPr>
          <p:spPr>
            <a:xfrm>
              <a:off x="3563008" y="2504659"/>
              <a:ext cx="7565435" cy="13977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211E5B"/>
              </a:solidFill>
            </a:ln>
          </p:spPr>
          <p:txBody>
            <a:bodyPr wrap="square" lIns="72000" tIns="90000" rIns="36000" rtlCol="0" anchor="ctr" anchorCtr="0">
              <a:noAutofit/>
            </a:bodyPr>
            <a:lstStyle/>
            <a:p>
              <a:pPr marL="177800" lvl="0" indent="-177800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lang="nl-NL" sz="1200" dirty="0">
                  <a:latin typeface="Century Gothic" panose="020B0502020202020204" pitchFamily="34" charset="0"/>
                </a:rPr>
                <a:t>Gemeente </a:t>
              </a:r>
              <a:r>
                <a:rPr lang="nl-NL" sz="1200" dirty="0" err="1">
                  <a:latin typeface="Century Gothic" panose="020B0502020202020204" pitchFamily="34" charset="0"/>
                </a:rPr>
                <a:t>Nederstad</a:t>
              </a:r>
              <a:r>
                <a:rPr lang="nl-NL" sz="1200" dirty="0">
                  <a:latin typeface="Century Gothic" panose="020B0502020202020204" pitchFamily="34" charset="0"/>
                </a:rPr>
                <a:t> heeft ruim 63.000 inwoners en ongeveer 600 medewerkers verdeeld over verschillende domeinen. </a:t>
              </a:r>
            </a:p>
            <a:p>
              <a:pPr marL="177800" lvl="0" indent="-177800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lang="nl-NL" sz="1200" dirty="0">
                  <a:latin typeface="Century Gothic" panose="020B0502020202020204" pitchFamily="34" charset="0"/>
                </a:rPr>
                <a:t>De ambitie is om een aantrekkelijke werkgever te blijven waar medewerkers zich duurzaam kunnen ontwikkelen. </a:t>
              </a:r>
            </a:p>
            <a:p>
              <a:pPr marL="177800" lvl="0" indent="-177800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lang="nl-NL" sz="1200" dirty="0">
                  <a:latin typeface="Century Gothic" panose="020B0502020202020204" pitchFamily="34" charset="0"/>
                </a:rPr>
                <a:t>De directeur Bedrijfsvoering heeft behoud van medewerkers als belangrijk speerpunt benoemd.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sym typeface="Wingdings" panose="05000000000000000000" pitchFamily="2" charset="2"/>
              </a:endParaRPr>
            </a:p>
          </p:txBody>
        </p:sp>
        <p:sp>
          <p:nvSpPr>
            <p:cNvPr id="6" name="Tekstvak 13">
              <a:extLst>
                <a:ext uri="{FF2B5EF4-FFF2-40B4-BE49-F238E27FC236}">
                  <a16:creationId xmlns:a16="http://schemas.microsoft.com/office/drawing/2014/main" id="{40446814-3F42-F0AB-0A5A-A24F10E57980}"/>
                </a:ext>
              </a:extLst>
            </p:cNvPr>
            <p:cNvSpPr txBox="1"/>
            <p:nvPr/>
          </p:nvSpPr>
          <p:spPr>
            <a:xfrm>
              <a:off x="3563008" y="3993905"/>
              <a:ext cx="7565435" cy="13977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211E5B"/>
              </a:solidFill>
            </a:ln>
          </p:spPr>
          <p:txBody>
            <a:bodyPr wrap="square" lIns="72000" tIns="90000" rIns="36000" rtlCol="0" anchor="ctr" anchorCtr="0">
              <a:noAutofit/>
            </a:bodyPr>
            <a:lstStyle/>
            <a:p>
              <a:pPr marL="185738" lvl="0" indent="-185738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lang="nl-NL" sz="1200" kern="0" dirty="0">
                  <a:solidFill>
                    <a:prstClr val="black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Het uitstroompercentage steeg in drie jaar van 12,2% naar 17,9% (landelijk gemiddelde: 10,5%). </a:t>
              </a:r>
            </a:p>
            <a:p>
              <a:pPr marL="185738" lvl="0" indent="-185738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lang="nl-NL" sz="1200" kern="0" dirty="0">
                  <a:solidFill>
                    <a:prstClr val="black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 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uitstroom groeit sneller dan de instroom, waardoor het personeelsbestand licht krimpt. </a:t>
              </a:r>
            </a:p>
            <a:p>
              <a:pPr marL="185738" lvl="0" indent="-185738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Dit leidt tot verlies van kennis en ervaring, hogere wervingskosten en extra druk op teams en dienstverlening aan inwoners.</a:t>
              </a:r>
            </a:p>
            <a:p>
              <a:pPr marL="185738" lvl="0" indent="-185738" defTabSz="914328">
                <a:spcBef>
                  <a:spcPts val="600"/>
                </a:spcBef>
                <a:buClr>
                  <a:srgbClr val="3B66AD"/>
                </a:buClr>
                <a:buFont typeface="Wingdings" panose="05000000000000000000" pitchFamily="2" charset="2"/>
                <a:buChar char="§"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Oorzaken zijn nog onvoldoende duidelijk; signalen wijzen op werkdruk, ontwikkelmogelijkheden, begeleiding en loopbaanperspectief.</a:t>
              </a:r>
            </a:p>
          </p:txBody>
        </p:sp>
        <p:sp>
          <p:nvSpPr>
            <p:cNvPr id="7" name="Tekstvak 14">
              <a:extLst>
                <a:ext uri="{FF2B5EF4-FFF2-40B4-BE49-F238E27FC236}">
                  <a16:creationId xmlns:a16="http://schemas.microsoft.com/office/drawing/2014/main" id="{02C4FF11-367D-8B5B-C4ED-5C60BE32721C}"/>
                </a:ext>
              </a:extLst>
            </p:cNvPr>
            <p:cNvSpPr txBox="1"/>
            <p:nvPr/>
          </p:nvSpPr>
          <p:spPr>
            <a:xfrm>
              <a:off x="838200" y="2504659"/>
              <a:ext cx="2630214" cy="1397723"/>
            </a:xfrm>
            <a:prstGeom prst="rect">
              <a:avLst/>
            </a:prstGeom>
            <a:solidFill>
              <a:srgbClr val="211E5B"/>
            </a:solidFill>
            <a:ln w="9525">
              <a:solidFill>
                <a:srgbClr val="211E5B"/>
              </a:solidFill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Gemeente </a:t>
              </a:r>
              <a:r>
                <a:rPr kumimoji="0" lang="nl-NL" sz="1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Nederstad</a:t>
              </a: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is een middelgrote gemeente die inzet op aantrekkelijk en toekomstbestendig werkgeverschap</a:t>
              </a:r>
            </a:p>
          </p:txBody>
        </p:sp>
        <p:sp>
          <p:nvSpPr>
            <p:cNvPr id="10" name="Tekstvak 15">
              <a:extLst>
                <a:ext uri="{FF2B5EF4-FFF2-40B4-BE49-F238E27FC236}">
                  <a16:creationId xmlns:a16="http://schemas.microsoft.com/office/drawing/2014/main" id="{DDCC6963-6083-53ED-2395-0D83D6E3DDFD}"/>
                </a:ext>
              </a:extLst>
            </p:cNvPr>
            <p:cNvSpPr txBox="1"/>
            <p:nvPr/>
          </p:nvSpPr>
          <p:spPr>
            <a:xfrm>
              <a:off x="838200" y="5483151"/>
              <a:ext cx="10290243" cy="866342"/>
            </a:xfrm>
            <a:prstGeom prst="rect">
              <a:avLst/>
            </a:prstGeom>
            <a:solidFill>
              <a:srgbClr val="211E5B"/>
            </a:solidFill>
            <a:ln w="9525">
              <a:solidFill>
                <a:srgbClr val="211E5B"/>
              </a:solidFill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Hoe kan Gemeente </a:t>
              </a:r>
              <a:r>
                <a:rPr kumimoji="0" lang="nl-NL" sz="140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Nederstad</a:t>
              </a:r>
              <a:r>
                <a:rPr kumimoji="0" lang="nl-NL" sz="14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de uitstroom in het komende jaar structureel terugbrengen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van 17,9% naar onder de 12%?</a:t>
              </a:r>
            </a:p>
          </p:txBody>
        </p:sp>
        <p:sp>
          <p:nvSpPr>
            <p:cNvPr id="11" name="Tekstvak 16">
              <a:extLst>
                <a:ext uri="{FF2B5EF4-FFF2-40B4-BE49-F238E27FC236}">
                  <a16:creationId xmlns:a16="http://schemas.microsoft.com/office/drawing/2014/main" id="{9722710A-2750-619E-8ABF-118A1990A786}"/>
                </a:ext>
              </a:extLst>
            </p:cNvPr>
            <p:cNvSpPr txBox="1"/>
            <p:nvPr/>
          </p:nvSpPr>
          <p:spPr>
            <a:xfrm>
              <a:off x="838200" y="3993905"/>
              <a:ext cx="2630214" cy="1397723"/>
            </a:xfrm>
            <a:prstGeom prst="rect">
              <a:avLst/>
            </a:prstGeom>
            <a:solidFill>
              <a:srgbClr val="211E5B"/>
            </a:solidFill>
            <a:ln w="9525">
              <a:solidFill>
                <a:srgbClr val="211E5B"/>
              </a:solidFill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De uitstroom van medewerkers neemt sterk toe en zorgt inmiddels voor krimp van het personeelsbestand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459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B356511-8814-83F4-2D1A-82BE2D2A1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A147B2D-F1FB-D7F2-548F-16920D9879F1}"/>
              </a:ext>
            </a:extLst>
          </p:cNvPr>
          <p:cNvSpPr/>
          <p:nvPr/>
        </p:nvSpPr>
        <p:spPr>
          <a:xfrm>
            <a:off x="1568485" y="2041451"/>
            <a:ext cx="5390707" cy="277509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Invoegen</a:t>
            </a:r>
            <a:r>
              <a:rPr lang="en-US" dirty="0"/>
              <a:t> </a:t>
            </a:r>
            <a:r>
              <a:rPr lang="en-US" dirty="0" err="1"/>
              <a:t>instructie</a:t>
            </a:r>
            <a:r>
              <a:rPr lang="en-US" dirty="0"/>
              <a:t> quiz</a:t>
            </a:r>
          </a:p>
          <a:p>
            <a:pPr algn="ctr"/>
            <a:endParaRPr lang="en-US" dirty="0"/>
          </a:p>
          <a:p>
            <a:pPr algn="ctr"/>
            <a:r>
              <a:rPr lang="en-US" dirty="0" err="1"/>
              <a:t>Groepsindeling</a:t>
            </a:r>
            <a:r>
              <a:rPr lang="en-US" dirty="0"/>
              <a:t> </a:t>
            </a:r>
            <a:r>
              <a:rPr lang="en-US" dirty="0" err="1"/>
              <a:t>maken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Printjes</a:t>
            </a:r>
            <a:r>
              <a:rPr lang="en-US" dirty="0"/>
              <a:t> </a:t>
            </a:r>
            <a:r>
              <a:rPr lang="en-US" dirty="0" err="1"/>
              <a:t>uitdelen</a:t>
            </a:r>
            <a:r>
              <a:rPr lang="en-US" dirty="0"/>
              <a:t> met Slide 24-27, 32-37</a:t>
            </a:r>
          </a:p>
        </p:txBody>
      </p:sp>
    </p:spTree>
    <p:extLst>
      <p:ext uri="{BB962C8B-B14F-4D97-AF65-F5344CB8AC3E}">
        <p14:creationId xmlns:p14="http://schemas.microsoft.com/office/powerpoint/2010/main" val="1100771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485DB-4640-2546-3247-BF59960CD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B023412-FB6C-05B4-C00D-2A9CCEF3067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023412-FB6C-05B4-C00D-2A9CCEF30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DBAFDD8-FAAC-7E69-B011-1809F12C2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F21B88-7EA0-2D40-775B-C5265496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8E3F9-EB6B-96B4-923A-7BF825A9BA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1090406" cy="4351338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Welk signaal uit de data is het meest zorgwekkend voor Gemeente </a:t>
            </a:r>
            <a:r>
              <a:rPr kumimoji="0" lang="nl-NL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Nederstad</a:t>
            </a: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Het uitstroompercentage ligt boven het landelijk gemiddelde.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 instroom van nieuwe medewerkers neemt licht af.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uitstroom groeit sneller dan de instroom waardoor het personeelsbestand krimpt.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gemeente telt slechts 600 medewerkers.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C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b="1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602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think-cell data - do not delete" hidden="1">
            <a:extLst>
              <a:ext uri="{FF2B5EF4-FFF2-40B4-BE49-F238E27FC236}">
                <a16:creationId xmlns:a16="http://schemas.microsoft.com/office/drawing/2014/main" id="{783DB893-7C65-0FEC-B68D-EE355EE5C70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28804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83DB893-7C65-0FEC-B68D-EE355EE5C7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7EC43C-563C-DFD6-4EDD-562B31428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Ontmoet het BAYZ team…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EC0496-F40E-92AA-2180-84C0AD342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 descr="A person with his arms crossed&#10;&#10;Description automatically generated with medium confidence">
            <a:extLst>
              <a:ext uri="{FF2B5EF4-FFF2-40B4-BE49-F238E27FC236}">
                <a16:creationId xmlns:a16="http://schemas.microsoft.com/office/drawing/2014/main" id="{AABD2511-0147-0604-D1DD-AEA67A1ED6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287" y="1285072"/>
            <a:ext cx="1340836" cy="19523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404C96-002A-B29E-F5D3-882185A04978}"/>
              </a:ext>
            </a:extLst>
          </p:cNvPr>
          <p:cNvSpPr txBox="1"/>
          <p:nvPr/>
        </p:nvSpPr>
        <p:spPr>
          <a:xfrm>
            <a:off x="1623286" y="783516"/>
            <a:ext cx="1340837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Abdel </a:t>
            </a:r>
          </a:p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Ichou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D28CD5-79EB-E6D7-F33F-0ED9752BCE15}"/>
              </a:ext>
            </a:extLst>
          </p:cNvPr>
          <p:cNvSpPr txBox="1"/>
          <p:nvPr/>
        </p:nvSpPr>
        <p:spPr>
          <a:xfrm>
            <a:off x="1614562" y="3236272"/>
            <a:ext cx="134083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Director en </a:t>
            </a:r>
          </a:p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Trainer</a:t>
            </a:r>
          </a:p>
        </p:txBody>
      </p:sp>
      <p:pic>
        <p:nvPicPr>
          <p:cNvPr id="9" name="Picture 8" descr="A picture containing person, clothing, posing&#10;&#10;Description automatically generated">
            <a:extLst>
              <a:ext uri="{FF2B5EF4-FFF2-40B4-BE49-F238E27FC236}">
                <a16:creationId xmlns:a16="http://schemas.microsoft.com/office/drawing/2014/main" id="{7573ADED-CA90-B3B3-1E7B-6FB3E9ED12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911" y="1285072"/>
            <a:ext cx="1340969" cy="19523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E38E4E-4545-F50E-3E17-36A283FF0B32}"/>
              </a:ext>
            </a:extLst>
          </p:cNvPr>
          <p:cNvSpPr txBox="1"/>
          <p:nvPr/>
        </p:nvSpPr>
        <p:spPr>
          <a:xfrm>
            <a:off x="3521911" y="783516"/>
            <a:ext cx="1340836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Natasha </a:t>
            </a:r>
          </a:p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Walk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605419-84EF-624A-276B-3FAFBB313776}"/>
              </a:ext>
            </a:extLst>
          </p:cNvPr>
          <p:cNvSpPr txBox="1"/>
          <p:nvPr/>
        </p:nvSpPr>
        <p:spPr>
          <a:xfrm>
            <a:off x="3521910" y="3236272"/>
            <a:ext cx="134083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Director en </a:t>
            </a:r>
          </a:p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Trainer</a:t>
            </a:r>
          </a:p>
        </p:txBody>
      </p:sp>
      <p:pic>
        <p:nvPicPr>
          <p:cNvPr id="17" name="Picture 16" descr="A person in a blue shirt&#10;&#10;Description automatically generated">
            <a:extLst>
              <a:ext uri="{FF2B5EF4-FFF2-40B4-BE49-F238E27FC236}">
                <a16:creationId xmlns:a16="http://schemas.microsoft.com/office/drawing/2014/main" id="{5923FD96-77DD-122F-01E0-D2F2AF4FC2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304" y="1285072"/>
            <a:ext cx="1340061" cy="1951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4611E75-A185-0002-CD16-7E7F837AB5FB}"/>
              </a:ext>
            </a:extLst>
          </p:cNvPr>
          <p:cNvSpPr txBox="1"/>
          <p:nvPr/>
        </p:nvSpPr>
        <p:spPr>
          <a:xfrm>
            <a:off x="5429257" y="783516"/>
            <a:ext cx="1340836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Edwin </a:t>
            </a:r>
          </a:p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Kooge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A70B92-E269-490D-EEEB-528BA47E76A4}"/>
              </a:ext>
            </a:extLst>
          </p:cNvPr>
          <p:cNvSpPr txBox="1"/>
          <p:nvPr/>
        </p:nvSpPr>
        <p:spPr>
          <a:xfrm>
            <a:off x="5436915" y="3236272"/>
            <a:ext cx="134083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21" name="Picture 20" descr="A person with a beard&#10;&#10;Description automatically generated">
            <a:extLst>
              <a:ext uri="{FF2B5EF4-FFF2-40B4-BE49-F238E27FC236}">
                <a16:creationId xmlns:a16="http://schemas.microsoft.com/office/drawing/2014/main" id="{A5E425E8-4592-EDD9-9B52-A16E832DBF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12" y="1285072"/>
            <a:ext cx="1340090" cy="1951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828586-F1C8-4FAE-EE7C-1E62755C8AB7}"/>
              </a:ext>
            </a:extLst>
          </p:cNvPr>
          <p:cNvSpPr txBox="1"/>
          <p:nvPr/>
        </p:nvSpPr>
        <p:spPr>
          <a:xfrm>
            <a:off x="7325038" y="783516"/>
            <a:ext cx="1340838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Youssef el Filali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610BC2-52D7-481C-E106-78D97438CACF}"/>
              </a:ext>
            </a:extLst>
          </p:cNvPr>
          <p:cNvSpPr txBox="1"/>
          <p:nvPr/>
        </p:nvSpPr>
        <p:spPr>
          <a:xfrm>
            <a:off x="7325038" y="3236272"/>
            <a:ext cx="134083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25" name="Picture 24" descr="A person with long hair wearing a blue shirt&#10;&#10;Description automatically generated">
            <a:extLst>
              <a:ext uri="{FF2B5EF4-FFF2-40B4-BE49-F238E27FC236}">
                <a16:creationId xmlns:a16="http://schemas.microsoft.com/office/drawing/2014/main" id="{ECF7D6B6-1CFA-4483-7699-23A0283AEF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917" y="4323535"/>
            <a:ext cx="1340215" cy="1951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E9D43BA-8D8E-83FE-E41B-0C81A3F847D3}"/>
              </a:ext>
            </a:extLst>
          </p:cNvPr>
          <p:cNvSpPr txBox="1"/>
          <p:nvPr/>
        </p:nvSpPr>
        <p:spPr>
          <a:xfrm>
            <a:off x="1625604" y="3845381"/>
            <a:ext cx="1340837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Ilya Petoukhov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A67F0C-D508-A552-76C8-00002F240A3D}"/>
              </a:ext>
            </a:extLst>
          </p:cNvPr>
          <p:cNvSpPr txBox="1"/>
          <p:nvPr/>
        </p:nvSpPr>
        <p:spPr>
          <a:xfrm>
            <a:off x="1647732" y="6289989"/>
            <a:ext cx="134083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29" name="Picture 28" descr="A person in a blue blouse&#10;&#10;Description automatically generated">
            <a:extLst>
              <a:ext uri="{FF2B5EF4-FFF2-40B4-BE49-F238E27FC236}">
                <a16:creationId xmlns:a16="http://schemas.microsoft.com/office/drawing/2014/main" id="{BF330D6A-2052-2D33-D0C4-C7A1078BFB3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58" y="4339837"/>
            <a:ext cx="1341122" cy="195230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AF55397-EDE4-0A4D-7415-6DA18E19BEBB}"/>
              </a:ext>
            </a:extLst>
          </p:cNvPr>
          <p:cNvSpPr txBox="1"/>
          <p:nvPr/>
        </p:nvSpPr>
        <p:spPr>
          <a:xfrm>
            <a:off x="3524625" y="3845381"/>
            <a:ext cx="1340836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Kashifa Suddle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D09D4D-090E-63EF-0D84-0EF026CAA195}"/>
              </a:ext>
            </a:extLst>
          </p:cNvPr>
          <p:cNvSpPr txBox="1"/>
          <p:nvPr/>
        </p:nvSpPr>
        <p:spPr>
          <a:xfrm>
            <a:off x="3529838" y="6289989"/>
            <a:ext cx="134083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32" name="Picture 31" descr="A person smiling with glasses&#10;&#10;Description automatically generated">
            <a:extLst>
              <a:ext uri="{FF2B5EF4-FFF2-40B4-BE49-F238E27FC236}">
                <a16:creationId xmlns:a16="http://schemas.microsoft.com/office/drawing/2014/main" id="{421F8085-B001-66C3-ABBF-B77789EDCE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947" y="4331548"/>
            <a:ext cx="1340073" cy="1951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B04B1C7-5D9D-C74B-7C7A-C1D462B7BC47}"/>
              </a:ext>
            </a:extLst>
          </p:cNvPr>
          <p:cNvSpPr txBox="1"/>
          <p:nvPr/>
        </p:nvSpPr>
        <p:spPr>
          <a:xfrm>
            <a:off x="7307856" y="3845381"/>
            <a:ext cx="1340837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Duncan Jansen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E63010-3AE4-BDF3-2073-312671524DD0}"/>
              </a:ext>
            </a:extLst>
          </p:cNvPr>
          <p:cNvSpPr txBox="1"/>
          <p:nvPr/>
        </p:nvSpPr>
        <p:spPr>
          <a:xfrm>
            <a:off x="7307856" y="6298137"/>
            <a:ext cx="134083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8CD25D-2DD4-DB11-61E1-5382A4154652}"/>
              </a:ext>
            </a:extLst>
          </p:cNvPr>
          <p:cNvSpPr txBox="1"/>
          <p:nvPr/>
        </p:nvSpPr>
        <p:spPr>
          <a:xfrm>
            <a:off x="9068702" y="783516"/>
            <a:ext cx="1340837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Sven van Veen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6B197A-48E3-16FE-4782-5080BC1C7552}"/>
              </a:ext>
            </a:extLst>
          </p:cNvPr>
          <p:cNvSpPr txBox="1"/>
          <p:nvPr/>
        </p:nvSpPr>
        <p:spPr>
          <a:xfrm>
            <a:off x="9060655" y="3236272"/>
            <a:ext cx="134083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38" name="Picture 37" descr="A person with his arms crossed&#10;&#10;Description automatically generated">
            <a:extLst>
              <a:ext uri="{FF2B5EF4-FFF2-40B4-BE49-F238E27FC236}">
                <a16:creationId xmlns:a16="http://schemas.microsoft.com/office/drawing/2014/main" id="{DDADB659-F991-539F-CEAE-97DB9943D5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" t="4316" r="4317" b="7583"/>
          <a:stretch/>
        </p:blipFill>
        <p:spPr>
          <a:xfrm>
            <a:off x="9068702" y="1260570"/>
            <a:ext cx="1348884" cy="1951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5C43C98-6EE1-A241-3B9A-36138C740E5A}"/>
              </a:ext>
            </a:extLst>
          </p:cNvPr>
          <p:cNvSpPr txBox="1"/>
          <p:nvPr/>
        </p:nvSpPr>
        <p:spPr>
          <a:xfrm>
            <a:off x="9200337" y="3759722"/>
            <a:ext cx="1340837" cy="461665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Vincent </a:t>
            </a:r>
            <a:r>
              <a:rPr lang="en-US" sz="1350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Kuijvenhoven</a:t>
            </a:r>
            <a:endParaRPr lang="en-US" sz="135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1DBD17F-68FF-D92F-8F0E-82F7552EE451}"/>
              </a:ext>
            </a:extLst>
          </p:cNvPr>
          <p:cNvSpPr txBox="1"/>
          <p:nvPr/>
        </p:nvSpPr>
        <p:spPr>
          <a:xfrm>
            <a:off x="9200337" y="6298137"/>
            <a:ext cx="134083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42" name="Picture 41" descr="A person with his arms crossed&#10;&#10;Description automatically generated">
            <a:extLst>
              <a:ext uri="{FF2B5EF4-FFF2-40B4-BE49-F238E27FC236}">
                <a16:creationId xmlns:a16="http://schemas.microsoft.com/office/drawing/2014/main" id="{0776AE01-1BFE-EE2F-FDBE-69EFB4A4F6B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946" y="4331548"/>
            <a:ext cx="1303619" cy="195523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EAB81D1-84B2-F62D-DE2C-863085E553E4}"/>
              </a:ext>
            </a:extLst>
          </p:cNvPr>
          <p:cNvSpPr txBox="1"/>
          <p:nvPr/>
        </p:nvSpPr>
        <p:spPr>
          <a:xfrm>
            <a:off x="5419612" y="3845381"/>
            <a:ext cx="1340836" cy="477054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Ton </a:t>
            </a:r>
          </a:p>
          <a:p>
            <a:pPr algn="ctr">
              <a:buClr>
                <a:schemeClr val="tx2"/>
              </a:buClr>
            </a:pPr>
            <a:r>
              <a:rPr lang="en-US" sz="1350" b="1" dirty="0">
                <a:solidFill>
                  <a:srgbClr val="211E5B"/>
                </a:solidFill>
                <a:latin typeface="Century Gothic" panose="020B0502020202020204" pitchFamily="34" charset="0"/>
              </a:rPr>
              <a:t>Hellings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209DD0-C0BF-AA0C-C610-62526E98F8BD}"/>
              </a:ext>
            </a:extLst>
          </p:cNvPr>
          <p:cNvSpPr txBox="1"/>
          <p:nvPr/>
        </p:nvSpPr>
        <p:spPr>
          <a:xfrm>
            <a:off x="5419612" y="6298137"/>
            <a:ext cx="134083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1200" dirty="0">
                <a:latin typeface="Century Gothic" panose="020B0502020202020204" pitchFamily="34" charset="0"/>
              </a:rPr>
              <a:t>Data &amp; Power Skills Trainer</a:t>
            </a:r>
          </a:p>
        </p:txBody>
      </p:sp>
      <p:pic>
        <p:nvPicPr>
          <p:cNvPr id="46" name="Picture 45" descr="A person in a blue shirt&#10;&#10;AI-generated content may be incorrect.">
            <a:extLst>
              <a:ext uri="{FF2B5EF4-FFF2-40B4-BE49-F238E27FC236}">
                <a16:creationId xmlns:a16="http://schemas.microsoft.com/office/drawing/2014/main" id="{AD04D6CC-134B-9C91-744D-7FA19C8B482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"/>
          <a:stretch/>
        </p:blipFill>
        <p:spPr>
          <a:xfrm>
            <a:off x="5419612" y="4331548"/>
            <a:ext cx="1332426" cy="196658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8" name="Footer Placeholder 47">
            <a:extLst>
              <a:ext uri="{FF2B5EF4-FFF2-40B4-BE49-F238E27FC236}">
                <a16:creationId xmlns:a16="http://schemas.microsoft.com/office/drawing/2014/main" id="{84965B80-261C-626B-BD0E-660CC6EF2B5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26383" y="6356352"/>
            <a:ext cx="10210799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63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7D67A-F831-993F-2AA4-1AE7E5B42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693CB95-EB40-C529-AFBB-6B82C6914BF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693CB95-EB40-C529-AFBB-6B82C6914B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7F9F30D-5D24-159A-BE58-89D395181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7F40A-5DD1-CC26-885C-7EBF10F6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9BA82-DCC4-7B4F-BE31-261A0D371C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0691013" cy="4351338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Nederstad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uitstroompercentage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terugbrengen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naar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landelijk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gemiddelde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hoeveel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medewerkers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moeten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ongeveer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extra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behouden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blijven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15 medewerkers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30 medewerkers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45 medewerkers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60 medewerkers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C</a:t>
            </a: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340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2E9E3-74A3-80CF-78EA-82D1F49A4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CCA3A27B-37B5-7C61-084B-D7DD6EFB958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A3A27B-37B5-7C61-084B-D7DD6EFB95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259CA27-F8D1-98E1-2C50-C614CD019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9FC69-D990-BD5A-3135-9230D8AE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D5275-B692-9701-F7B5-0D1E3891249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0491316" cy="4351338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Wat zou volgens jou de meest waarschijnlijke oorzaak zijn van de stijgende uitstroom?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Te weinig salaris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Hoge werkdruk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Onvoldoende ontwikkelmogelijkheden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Dat weten we nog niet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D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076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hink-cell data - do not delete" hidden="1">
            <a:extLst>
              <a:ext uri="{FF2B5EF4-FFF2-40B4-BE49-F238E27FC236}">
                <a16:creationId xmlns:a16="http://schemas.microsoft.com/office/drawing/2014/main" id="{BE3A5CDD-1BB6-80F4-43B3-CF0818E70C6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3A5CDD-1BB6-80F4-43B3-CF0818E70C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68105577-A754-A6F6-338A-32BB2752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US" dirty="0"/>
              <a:t>Om op </a:t>
            </a:r>
            <a:r>
              <a:rPr lang="en-US" dirty="0" err="1"/>
              <a:t>zoek</a:t>
            </a:r>
            <a:r>
              <a:rPr lang="en-US" dirty="0"/>
              <a:t> te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oplossingen</a:t>
            </a:r>
            <a:r>
              <a:rPr lang="en-US" dirty="0"/>
              <a:t> voor het </a:t>
            </a:r>
            <a:r>
              <a:rPr lang="en-US" dirty="0" err="1"/>
              <a:t>uitstroomprobleem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onderzoeksvragen</a:t>
            </a:r>
            <a:r>
              <a:rPr lang="en-US" dirty="0"/>
              <a:t> en hypotheses </a:t>
            </a:r>
            <a:r>
              <a:rPr lang="en-US" dirty="0" err="1"/>
              <a:t>opgesteld</a:t>
            </a:r>
            <a:endParaRPr lang="en-US"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A03D4171-17B9-459D-6E91-BE6566CD346C}"/>
              </a:ext>
            </a:extLst>
          </p:cNvPr>
          <p:cNvSpPr txBox="1"/>
          <p:nvPr/>
        </p:nvSpPr>
        <p:spPr>
          <a:xfrm>
            <a:off x="4613988" y="1878410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sz="1100" dirty="0">
                <a:latin typeface="Century Gothic" panose="020B0502020202020204" pitchFamily="34" charset="0"/>
              </a:rPr>
              <a:t>Jongere medewerkers (&lt;35 jaar) verlaten de organisatie vaker dan oudere medewerkers.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De uitstroom ligt hoger binnen functies in dienstverlening, ICT en ruimtelijke ontwikkeling.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Medewerkers met tijdelijke contracten stromen vaker uit dan met een vast contract.</a:t>
            </a:r>
            <a:endParaRPr sz="1100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370AF-7942-25E9-5D08-E001BB377306}"/>
              </a:ext>
            </a:extLst>
          </p:cNvPr>
          <p:cNvSpPr txBox="1"/>
          <p:nvPr/>
        </p:nvSpPr>
        <p:spPr>
          <a:xfrm>
            <a:off x="4613988" y="2789019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dirty="0" err="1">
                <a:latin typeface="Century Gothic" panose="020B0502020202020204" pitchFamily="34" charset="0"/>
              </a:rPr>
              <a:t>Werkdruk</a:t>
            </a:r>
            <a:r>
              <a:rPr dirty="0">
                <a:latin typeface="Century Gothic" panose="020B0502020202020204" pitchFamily="34" charset="0"/>
              </a:rPr>
              <a:t> is de </a:t>
            </a:r>
            <a:r>
              <a:rPr dirty="0" err="1">
                <a:latin typeface="Century Gothic" panose="020B0502020202020204" pitchFamily="34" charset="0"/>
              </a:rPr>
              <a:t>belangrijkste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oorzaak</a:t>
            </a:r>
            <a:r>
              <a:rPr dirty="0">
                <a:latin typeface="Century Gothic" panose="020B0502020202020204" pitchFamily="34" charset="0"/>
              </a:rPr>
              <a:t> van </a:t>
            </a:r>
            <a:r>
              <a:rPr dirty="0" err="1">
                <a:latin typeface="Century Gothic" panose="020B0502020202020204" pitchFamily="34" charset="0"/>
              </a:rPr>
              <a:t>verzuim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  <a:p>
            <a:r>
              <a:rPr dirty="0" err="1">
                <a:latin typeface="Century Gothic" panose="020B0502020202020204" pitchFamily="34" charset="0"/>
              </a:rPr>
              <a:t>Onzekerheid</a:t>
            </a:r>
            <a:r>
              <a:rPr dirty="0">
                <a:latin typeface="Century Gothic" panose="020B0502020202020204" pitchFamily="34" charset="0"/>
              </a:rPr>
              <a:t> over </a:t>
            </a:r>
            <a:r>
              <a:rPr dirty="0" err="1">
                <a:latin typeface="Century Gothic" panose="020B0502020202020204" pitchFamily="34" charset="0"/>
              </a:rPr>
              <a:t>prioriteiten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leidt</a:t>
            </a:r>
            <a:r>
              <a:rPr dirty="0">
                <a:latin typeface="Century Gothic" panose="020B0502020202020204" pitchFamily="34" charset="0"/>
              </a:rPr>
              <a:t> tot </a:t>
            </a:r>
            <a:r>
              <a:rPr dirty="0" err="1">
                <a:latin typeface="Century Gothic" panose="020B0502020202020204" pitchFamily="34" charset="0"/>
              </a:rPr>
              <a:t>mentale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belasting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en</a:t>
            </a:r>
            <a:r>
              <a:rPr lang="nl-NL" dirty="0">
                <a:latin typeface="Century Gothic" panose="020B0502020202020204" pitchFamily="34" charset="0"/>
              </a:rPr>
              <a:t> daardoor meer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lang="nl-NL" dirty="0">
                <a:latin typeface="Century Gothic" panose="020B0502020202020204" pitchFamily="34" charset="0"/>
              </a:rPr>
              <a:t>verzuim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  <a:p>
            <a:r>
              <a:rPr lang="nl-NL" dirty="0">
                <a:latin typeface="Century Gothic" panose="020B0502020202020204" pitchFamily="34" charset="0"/>
              </a:rPr>
              <a:t>Lange reistijd verhoogt het verzuim door extra belasting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89E62F4-1BA6-6F37-16BA-BE80F3B3ACBC}"/>
              </a:ext>
            </a:extLst>
          </p:cNvPr>
          <p:cNvSpPr txBox="1"/>
          <p:nvPr/>
        </p:nvSpPr>
        <p:spPr>
          <a:xfrm>
            <a:off x="4613988" y="3699628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dirty="0">
                <a:latin typeface="Century Gothic" panose="020B0502020202020204" pitchFamily="34" charset="0"/>
              </a:rPr>
              <a:t>Kort </a:t>
            </a:r>
            <a:r>
              <a:rPr dirty="0" err="1">
                <a:latin typeface="Century Gothic" panose="020B0502020202020204" pitchFamily="34" charset="0"/>
              </a:rPr>
              <a:t>verzuim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komt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vooral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voor</a:t>
            </a:r>
            <a:r>
              <a:rPr dirty="0">
                <a:latin typeface="Century Gothic" panose="020B0502020202020204" pitchFamily="34" charset="0"/>
              </a:rPr>
              <a:t> in </a:t>
            </a:r>
            <a:r>
              <a:rPr dirty="0" err="1">
                <a:latin typeface="Century Gothic" panose="020B0502020202020204" pitchFamily="34" charset="0"/>
              </a:rPr>
              <a:t>operationele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functies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  <a:p>
            <a:r>
              <a:rPr dirty="0" err="1">
                <a:latin typeface="Century Gothic" panose="020B0502020202020204" pitchFamily="34" charset="0"/>
              </a:rPr>
              <a:t>Langdurig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verzuim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hangt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vooral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samen</a:t>
            </a:r>
            <a:r>
              <a:rPr dirty="0">
                <a:latin typeface="Century Gothic" panose="020B0502020202020204" pitchFamily="34" charset="0"/>
              </a:rPr>
              <a:t> met </a:t>
            </a:r>
            <a:r>
              <a:rPr dirty="0" err="1">
                <a:latin typeface="Century Gothic" panose="020B0502020202020204" pitchFamily="34" charset="0"/>
              </a:rPr>
              <a:t>mentale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klachten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  <a:p>
            <a:r>
              <a:rPr dirty="0" err="1">
                <a:latin typeface="Century Gothic" panose="020B0502020202020204" pitchFamily="34" charset="0"/>
              </a:rPr>
              <a:t>Middellang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verzuim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stijgt</a:t>
            </a:r>
            <a:r>
              <a:rPr dirty="0">
                <a:latin typeface="Century Gothic" panose="020B0502020202020204" pitchFamily="34" charset="0"/>
              </a:rPr>
              <a:t> in </a:t>
            </a:r>
            <a:r>
              <a:rPr dirty="0" err="1">
                <a:latin typeface="Century Gothic" panose="020B0502020202020204" pitchFamily="34" charset="0"/>
              </a:rPr>
              <a:t>periodes</a:t>
            </a:r>
            <a:r>
              <a:rPr dirty="0">
                <a:latin typeface="Century Gothic" panose="020B0502020202020204" pitchFamily="34" charset="0"/>
              </a:rPr>
              <a:t> met </a:t>
            </a:r>
            <a:r>
              <a:rPr dirty="0" err="1">
                <a:latin typeface="Century Gothic" panose="020B0502020202020204" pitchFamily="34" charset="0"/>
              </a:rPr>
              <a:t>hogere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werkdruk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5FD79D4-196F-B8ED-D46C-E19612629AF4}"/>
              </a:ext>
            </a:extLst>
          </p:cNvPr>
          <p:cNvSpPr txBox="1"/>
          <p:nvPr/>
        </p:nvSpPr>
        <p:spPr>
          <a:xfrm>
            <a:off x="4613988" y="4610237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sz="1100" dirty="0">
                <a:latin typeface="Century Gothic" panose="020B0502020202020204" pitchFamily="34" charset="0"/>
              </a:rPr>
              <a:t>De uitstroom stijgt mee met de krapte op de arbeidsmarkt binnen de publieke sector.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Concurrentie vanuit commerciële organisaties maakt het moeilijker om talent te behouden.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Hybride werken en flexibiliteit spelen een steeds grotere rol bij overstapbeslissingen.</a:t>
            </a:r>
            <a:endParaRPr sz="1100" dirty="0">
              <a:latin typeface="Century Gothic" panose="020B0502020202020204" pitchFamily="34" charset="0"/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0B3C6323-683F-E4B6-9F67-FDDA7A121939}"/>
              </a:ext>
            </a:extLst>
          </p:cNvPr>
          <p:cNvSpPr txBox="1"/>
          <p:nvPr/>
        </p:nvSpPr>
        <p:spPr>
          <a:xfrm>
            <a:off x="4613988" y="5520847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dirty="0">
                <a:latin typeface="Century Gothic" panose="020B0502020202020204" pitchFamily="34" charset="0"/>
              </a:rPr>
              <a:t>Huidige interventies sluiten niet aan op de specifieke behoeften van verschillende teams.</a:t>
            </a:r>
          </a:p>
          <a:p>
            <a:r>
              <a:rPr dirty="0" err="1">
                <a:latin typeface="Century Gothic" panose="020B0502020202020204" pitchFamily="34" charset="0"/>
              </a:rPr>
              <a:t>Huidige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maatregelen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richten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zich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vooral</a:t>
            </a:r>
            <a:r>
              <a:rPr dirty="0">
                <a:latin typeface="Century Gothic" panose="020B0502020202020204" pitchFamily="34" charset="0"/>
              </a:rPr>
              <a:t> op </a:t>
            </a:r>
            <a:r>
              <a:rPr dirty="0" err="1">
                <a:latin typeface="Century Gothic" panose="020B0502020202020204" pitchFamily="34" charset="0"/>
              </a:rPr>
              <a:t>individu</a:t>
            </a:r>
            <a:r>
              <a:rPr dirty="0">
                <a:latin typeface="Century Gothic" panose="020B0502020202020204" pitchFamily="34" charset="0"/>
              </a:rPr>
              <a:t> in </a:t>
            </a:r>
            <a:r>
              <a:rPr dirty="0" err="1">
                <a:latin typeface="Century Gothic" panose="020B0502020202020204" pitchFamily="34" charset="0"/>
              </a:rPr>
              <a:t>plaats</a:t>
            </a:r>
            <a:r>
              <a:rPr dirty="0">
                <a:latin typeface="Century Gothic" panose="020B0502020202020204" pitchFamily="34" charset="0"/>
              </a:rPr>
              <a:t> van </a:t>
            </a:r>
            <a:r>
              <a:rPr dirty="0" err="1">
                <a:latin typeface="Century Gothic" panose="020B0502020202020204" pitchFamily="34" charset="0"/>
              </a:rPr>
              <a:t>werkdrukreductie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  <a:p>
            <a:r>
              <a:rPr dirty="0">
                <a:latin typeface="Century Gothic" panose="020B0502020202020204" pitchFamily="34" charset="0"/>
              </a:rPr>
              <a:t>De impact van </a:t>
            </a:r>
            <a:r>
              <a:rPr dirty="0" err="1">
                <a:latin typeface="Century Gothic" panose="020B0502020202020204" pitchFamily="34" charset="0"/>
              </a:rPr>
              <a:t>interventies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wordt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onvoldoende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dirty="0" err="1">
                <a:latin typeface="Century Gothic" panose="020B0502020202020204" pitchFamily="34" charset="0"/>
              </a:rPr>
              <a:t>gemonitord</a:t>
            </a:r>
            <a:r>
              <a:rPr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34369697-A2C1-253C-1EB8-27D96F81FBEA}"/>
              </a:ext>
            </a:extLst>
          </p:cNvPr>
          <p:cNvSpPr txBox="1"/>
          <p:nvPr/>
        </p:nvSpPr>
        <p:spPr>
          <a:xfrm>
            <a:off x="2281072" y="1878411"/>
            <a:ext cx="2182061" cy="7606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lang="nl-NL" sz="1400" dirty="0">
                <a:solidFill>
                  <a:srgbClr val="211E5B"/>
                </a:solidFill>
                <a:latin typeface="Century Gothic" panose="020B0502020202020204" pitchFamily="34" charset="0"/>
              </a:rPr>
              <a:t>Wie verlaten de organisatie?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96D89B86-E077-1817-017A-6DF3C36303B0}"/>
              </a:ext>
            </a:extLst>
          </p:cNvPr>
          <p:cNvSpPr txBox="1"/>
          <p:nvPr/>
        </p:nvSpPr>
        <p:spPr>
          <a:xfrm>
            <a:off x="2281073" y="2785125"/>
            <a:ext cx="2182061" cy="7606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lang="nl-NL" sz="1400" dirty="0">
                <a:solidFill>
                  <a:srgbClr val="211E5B"/>
                </a:solidFill>
                <a:latin typeface="Century Gothic" panose="020B0502020202020204" pitchFamily="34" charset="0"/>
              </a:rPr>
              <a:t>Waarom verlaten medewerkers de organisatie?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FC102FE3-5ACD-53B1-9BFA-DF018B67DC2E}"/>
              </a:ext>
            </a:extLst>
          </p:cNvPr>
          <p:cNvSpPr txBox="1"/>
          <p:nvPr/>
        </p:nvSpPr>
        <p:spPr>
          <a:xfrm>
            <a:off x="2281072" y="3691839"/>
            <a:ext cx="2182061" cy="7606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Wat is de </a:t>
            </a:r>
            <a:r>
              <a:rPr sz="14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typische</a:t>
            </a:r>
            <a:r>
              <a:rPr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sz="14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lengte</a:t>
            </a:r>
            <a:r>
              <a:rPr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 van het </a:t>
            </a:r>
            <a:r>
              <a:rPr sz="14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verzuim</a:t>
            </a:r>
            <a:r>
              <a:rPr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66581285-8213-94B6-625F-EFA8656279DF}"/>
              </a:ext>
            </a:extLst>
          </p:cNvPr>
          <p:cNvSpPr txBox="1"/>
          <p:nvPr/>
        </p:nvSpPr>
        <p:spPr>
          <a:xfrm>
            <a:off x="2281072" y="4598553"/>
            <a:ext cx="2182061" cy="776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sz="1400">
                <a:solidFill>
                  <a:srgbClr val="211E5B"/>
                </a:solidFill>
                <a:latin typeface="Century Gothic" panose="020B0502020202020204" pitchFamily="34" charset="0"/>
              </a:rPr>
              <a:t>Wat zijn trends en externe invloeden?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30429EEF-BE38-3830-F20D-082E2D267BEB}"/>
              </a:ext>
            </a:extLst>
          </p:cNvPr>
          <p:cNvSpPr txBox="1"/>
          <p:nvPr/>
        </p:nvSpPr>
        <p:spPr>
          <a:xfrm>
            <a:off x="2281072" y="5520847"/>
            <a:ext cx="2182061" cy="7606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sz="1400">
                <a:solidFill>
                  <a:schemeClr val="tx2"/>
                </a:solidFill>
                <a:latin typeface="Century Gothic" panose="020B0502020202020204" pitchFamily="34" charset="0"/>
              </a:rPr>
              <a:t>Welke </a:t>
            </a:r>
            <a:r>
              <a:rPr sz="1400" err="1">
                <a:solidFill>
                  <a:schemeClr val="tx2"/>
                </a:solidFill>
                <a:latin typeface="Century Gothic" panose="020B0502020202020204" pitchFamily="34" charset="0"/>
              </a:rPr>
              <a:t>initiatieven</a:t>
            </a:r>
            <a:r>
              <a:rPr sz="140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sz="1400" err="1">
                <a:solidFill>
                  <a:schemeClr val="tx2"/>
                </a:solidFill>
                <a:latin typeface="Century Gothic" panose="020B0502020202020204" pitchFamily="34" charset="0"/>
              </a:rPr>
              <a:t>lopen</a:t>
            </a:r>
            <a:r>
              <a:rPr sz="1400">
                <a:solidFill>
                  <a:schemeClr val="tx2"/>
                </a:solidFill>
                <a:latin typeface="Century Gothic" panose="020B0502020202020204" pitchFamily="34" charset="0"/>
              </a:rPr>
              <a:t> er al?</a:t>
            </a: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B8A73EFC-E807-6CBE-3EF6-3CA27B847B7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49213" y="3143493"/>
            <a:ext cx="1985583" cy="1857373"/>
          </a:xfrm>
          <a:prstGeom prst="rect">
            <a:avLst/>
          </a:prstGeom>
          <a:solidFill>
            <a:srgbClr val="211E5B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eaVert" lIns="0" rIns="0" anchor="ctr"/>
          <a:lstStyle/>
          <a:p>
            <a:pPr algn="ctr" defTabSz="685800" eaLnBrk="0" fontAlgn="auto" hangingPunct="0">
              <a:spcBef>
                <a:spcPts val="0"/>
              </a:spcBef>
              <a:spcAft>
                <a:spcPts val="0"/>
              </a:spcAft>
              <a:tabLst>
                <a:tab pos="135731" algn="l"/>
              </a:tabLst>
              <a:defRPr/>
            </a:pPr>
            <a:r>
              <a:rPr lang="nl-NL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Hoe kan Gemeente </a:t>
            </a:r>
            <a:r>
              <a:rPr lang="nl-NL" sz="1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Nederstad</a:t>
            </a:r>
            <a:r>
              <a:rPr lang="nl-NL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de uitstroom in het komende jaar structureel terugbrengen </a:t>
            </a:r>
          </a:p>
          <a:p>
            <a:pPr algn="ctr" defTabSz="685800" eaLnBrk="0" fontAlgn="auto" hangingPunct="0">
              <a:spcBef>
                <a:spcPts val="0"/>
              </a:spcBef>
              <a:spcAft>
                <a:spcPts val="0"/>
              </a:spcAft>
              <a:tabLst>
                <a:tab pos="135731" algn="l"/>
              </a:tabLst>
              <a:defRPr/>
            </a:pPr>
            <a:r>
              <a:rPr lang="nl-NL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van 17,9% naar onder de 12%?</a:t>
            </a:r>
          </a:p>
        </p:txBody>
      </p:sp>
      <p:sp>
        <p:nvSpPr>
          <p:cNvPr id="17" name="TextBox 45">
            <a:extLst>
              <a:ext uri="{FF2B5EF4-FFF2-40B4-BE49-F238E27FC236}">
                <a16:creationId xmlns:a16="http://schemas.microsoft.com/office/drawing/2014/main" id="{73B3E6A8-DD33-6069-030E-23431B43C2D0}"/>
              </a:ext>
            </a:extLst>
          </p:cNvPr>
          <p:cNvSpPr txBox="1"/>
          <p:nvPr/>
        </p:nvSpPr>
        <p:spPr>
          <a:xfrm>
            <a:off x="340212" y="2743597"/>
            <a:ext cx="17859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400" b="1">
                <a:solidFill>
                  <a:srgbClr val="211E5B"/>
                </a:solidFill>
                <a:latin typeface="Century Gothic" panose="020B0502020202020204" pitchFamily="34" charset="0"/>
              </a:rPr>
              <a:t>Kernvraag</a:t>
            </a:r>
            <a:endParaRPr lang="nl-NL" sz="140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Box 49">
            <a:extLst>
              <a:ext uri="{FF2B5EF4-FFF2-40B4-BE49-F238E27FC236}">
                <a16:creationId xmlns:a16="http://schemas.microsoft.com/office/drawing/2014/main" id="{0E609670-CCFE-9FA4-B2A9-0AEB367977DF}"/>
              </a:ext>
            </a:extLst>
          </p:cNvPr>
          <p:cNvSpPr txBox="1"/>
          <p:nvPr/>
        </p:nvSpPr>
        <p:spPr>
          <a:xfrm>
            <a:off x="2277987" y="1563283"/>
            <a:ext cx="24651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Onderzoeksvragen</a:t>
            </a:r>
            <a:endParaRPr lang="nl-NL" sz="1400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9" name="Straight Connector 52">
            <a:extLst>
              <a:ext uri="{FF2B5EF4-FFF2-40B4-BE49-F238E27FC236}">
                <a16:creationId xmlns:a16="http://schemas.microsoft.com/office/drawing/2014/main" id="{6427E0C1-1AC8-3BB0-9AEB-4BF753359835}"/>
              </a:ext>
            </a:extLst>
          </p:cNvPr>
          <p:cNvCxnSpPr>
            <a:cxnSpLocks/>
          </p:cNvCxnSpPr>
          <p:nvPr/>
        </p:nvCxnSpPr>
        <p:spPr>
          <a:xfrm>
            <a:off x="2277986" y="2714058"/>
            <a:ext cx="8999246" cy="0"/>
          </a:xfrm>
          <a:prstGeom prst="line">
            <a:avLst/>
          </a:prstGeom>
          <a:ln w="9525">
            <a:solidFill>
              <a:srgbClr val="2D2D5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53">
            <a:extLst>
              <a:ext uri="{FF2B5EF4-FFF2-40B4-BE49-F238E27FC236}">
                <a16:creationId xmlns:a16="http://schemas.microsoft.com/office/drawing/2014/main" id="{548919F5-10ED-110B-10FE-32C5484A0C01}"/>
              </a:ext>
            </a:extLst>
          </p:cNvPr>
          <p:cNvCxnSpPr>
            <a:cxnSpLocks/>
          </p:cNvCxnSpPr>
          <p:nvPr/>
        </p:nvCxnSpPr>
        <p:spPr>
          <a:xfrm>
            <a:off x="2277986" y="3624667"/>
            <a:ext cx="8999246" cy="0"/>
          </a:xfrm>
          <a:prstGeom prst="line">
            <a:avLst/>
          </a:prstGeom>
          <a:ln w="9525">
            <a:solidFill>
              <a:srgbClr val="2D2D5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54">
            <a:extLst>
              <a:ext uri="{FF2B5EF4-FFF2-40B4-BE49-F238E27FC236}">
                <a16:creationId xmlns:a16="http://schemas.microsoft.com/office/drawing/2014/main" id="{332E8318-D0E0-94A6-55DE-89436F45FE02}"/>
              </a:ext>
            </a:extLst>
          </p:cNvPr>
          <p:cNvCxnSpPr>
            <a:cxnSpLocks/>
          </p:cNvCxnSpPr>
          <p:nvPr/>
        </p:nvCxnSpPr>
        <p:spPr>
          <a:xfrm>
            <a:off x="2277986" y="4535275"/>
            <a:ext cx="8999246" cy="0"/>
          </a:xfrm>
          <a:prstGeom prst="line">
            <a:avLst/>
          </a:prstGeom>
          <a:ln w="9525">
            <a:solidFill>
              <a:srgbClr val="2D2D5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55">
            <a:extLst>
              <a:ext uri="{FF2B5EF4-FFF2-40B4-BE49-F238E27FC236}">
                <a16:creationId xmlns:a16="http://schemas.microsoft.com/office/drawing/2014/main" id="{867E8409-48F5-352A-3DFF-F482DDC33C72}"/>
              </a:ext>
            </a:extLst>
          </p:cNvPr>
          <p:cNvCxnSpPr>
            <a:cxnSpLocks/>
          </p:cNvCxnSpPr>
          <p:nvPr/>
        </p:nvCxnSpPr>
        <p:spPr>
          <a:xfrm>
            <a:off x="2277986" y="5445883"/>
            <a:ext cx="8999246" cy="0"/>
          </a:xfrm>
          <a:prstGeom prst="line">
            <a:avLst/>
          </a:prstGeom>
          <a:ln w="9525">
            <a:solidFill>
              <a:srgbClr val="2D2D5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61">
            <a:extLst>
              <a:ext uri="{FF2B5EF4-FFF2-40B4-BE49-F238E27FC236}">
                <a16:creationId xmlns:a16="http://schemas.microsoft.com/office/drawing/2014/main" id="{88FF6433-AC9F-98F7-10A4-EC503A46604D}"/>
              </a:ext>
            </a:extLst>
          </p:cNvPr>
          <p:cNvSpPr txBox="1"/>
          <p:nvPr/>
        </p:nvSpPr>
        <p:spPr>
          <a:xfrm>
            <a:off x="4613988" y="1563283"/>
            <a:ext cx="66632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400" b="1">
                <a:solidFill>
                  <a:srgbClr val="211E5B"/>
                </a:solidFill>
                <a:latin typeface="Century Gothic" panose="020B0502020202020204" pitchFamily="34" charset="0"/>
              </a:rPr>
              <a:t>Hypothesen</a:t>
            </a:r>
            <a:endParaRPr lang="nl-NL" sz="140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EE2D2039-1978-4809-C673-469E2D3F6DB0}"/>
              </a:ext>
            </a:extLst>
          </p:cNvPr>
          <p:cNvSpPr txBox="1"/>
          <p:nvPr/>
        </p:nvSpPr>
        <p:spPr>
          <a:xfrm>
            <a:off x="4613987" y="2789020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sz="1100" dirty="0">
                <a:latin typeface="Century Gothic" panose="020B0502020202020204" pitchFamily="34" charset="0"/>
              </a:rPr>
              <a:t>Beperkte doorgroeimogelijkheden zijn een belangrijke oorzaak van uitstroom.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Hoge werkdruk en beperkte bezetting verhogen de kans dat medewerkers vertrekken.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Gebrek aan begeleiding en sterk leiderschap zorgt voor lagere binding met de organisatie.</a:t>
            </a:r>
            <a:endParaRPr sz="1100" dirty="0">
              <a:latin typeface="Century Gothic" panose="020B0502020202020204" pitchFamily="34" charset="0"/>
            </a:endParaRPr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CB377EF1-DCDA-0E80-8A8B-B7167E6B441A}"/>
              </a:ext>
            </a:extLst>
          </p:cNvPr>
          <p:cNvSpPr txBox="1"/>
          <p:nvPr/>
        </p:nvSpPr>
        <p:spPr>
          <a:xfrm>
            <a:off x="4613987" y="3699629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sz="1100" dirty="0">
                <a:latin typeface="Century Gothic" panose="020B0502020202020204" pitchFamily="34" charset="0"/>
              </a:rPr>
              <a:t>De meeste uitstroom vindt plaats binnen de eerste drie jaar na instroom.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Medewerkers met beperkte doorgroeimogelijkheden vertrekken vaker binnen enkele jaren.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Uitstroom neemt toe in periodes van hoge werkdruk en organisatieveranderingen.</a:t>
            </a:r>
            <a:endParaRPr sz="1100" dirty="0">
              <a:latin typeface="Century Gothic" panose="020B0502020202020204" pitchFamily="34" charset="0"/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B426CE8F-6275-366E-4D31-FF6AE6DB1996}"/>
              </a:ext>
            </a:extLst>
          </p:cNvPr>
          <p:cNvSpPr txBox="1"/>
          <p:nvPr/>
        </p:nvSpPr>
        <p:spPr>
          <a:xfrm>
            <a:off x="4613987" y="5520848"/>
            <a:ext cx="6663245" cy="75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anchor="ctr"/>
          <a:lstStyle>
            <a:defPPr>
              <a:defRPr lang="en-US"/>
            </a:defPPr>
            <a:lvl1pPr marL="171450" indent="-171450" defTabSz="685800" fontAlgn="auto">
              <a:spcBef>
                <a:spcPts val="360"/>
              </a:spcBef>
              <a:spcAft>
                <a:spcPts val="0"/>
              </a:spcAft>
              <a:buClr>
                <a:srgbClr val="00649C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sz="1100" dirty="0">
                <a:latin typeface="Century Gothic" panose="020B0502020202020204" pitchFamily="34" charset="0"/>
              </a:rPr>
              <a:t>Huidige ontwikkel- en vitaliteitsprogramma’s sluiten onvoldoende aan bij jongere medewerk.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Exitgesprekken worden onvoldoende structureel benut voor verbeteracties.</a:t>
            </a:r>
          </a:p>
          <a:p>
            <a:r>
              <a:rPr lang="nl-NL" sz="1100" dirty="0">
                <a:latin typeface="Century Gothic" panose="020B0502020202020204" pitchFamily="34" charset="0"/>
              </a:rPr>
              <a:t>Bestaande retentie-initiatieven zijn te generiek en onvoldoende gericht op risicogroepen.</a:t>
            </a:r>
            <a:endParaRPr sz="1100" dirty="0">
              <a:latin typeface="Century Gothic" panose="020B0502020202020204" pitchFamily="34" charset="0"/>
            </a:endParaRP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9EFC8C39-FBD7-CCBF-B282-81AE068B00F6}"/>
              </a:ext>
            </a:extLst>
          </p:cNvPr>
          <p:cNvSpPr txBox="1"/>
          <p:nvPr/>
        </p:nvSpPr>
        <p:spPr>
          <a:xfrm>
            <a:off x="2281071" y="3691840"/>
            <a:ext cx="2182061" cy="7606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lang="nl-NL" sz="1400" dirty="0">
                <a:solidFill>
                  <a:srgbClr val="211E5B"/>
                </a:solidFill>
                <a:latin typeface="Century Gothic" panose="020B0502020202020204" pitchFamily="34" charset="0"/>
              </a:rPr>
              <a:t>Wanneer vertrekken medewerkers meestal?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420CFEBE-3F51-BE56-7D18-F2EB74B4C2E7}"/>
              </a:ext>
            </a:extLst>
          </p:cNvPr>
          <p:cNvSpPr txBox="1"/>
          <p:nvPr/>
        </p:nvSpPr>
        <p:spPr>
          <a:xfrm>
            <a:off x="2281071" y="5520848"/>
            <a:ext cx="2182061" cy="7606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ctr">
              <a:defRPr sz="1400" b="1">
                <a:solidFill>
                  <a:srgbClr val="2A5AA0"/>
                </a:solidFill>
              </a:defRPr>
            </a:pPr>
            <a:r>
              <a:rPr sz="1400" dirty="0">
                <a:solidFill>
                  <a:srgbClr val="211E5B"/>
                </a:solidFill>
                <a:latin typeface="Century Gothic" panose="020B0502020202020204" pitchFamily="34" charset="0"/>
              </a:rPr>
              <a:t>Welke </a:t>
            </a:r>
            <a:r>
              <a:rPr sz="1400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initiatieven</a:t>
            </a:r>
            <a:r>
              <a:rPr sz="1400" dirty="0">
                <a:solidFill>
                  <a:srgbClr val="211E5B"/>
                </a:solidFill>
                <a:latin typeface="Century Gothic" panose="020B0502020202020204" pitchFamily="34" charset="0"/>
              </a:rPr>
              <a:t> </a:t>
            </a:r>
            <a:r>
              <a:rPr sz="1400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lopen</a:t>
            </a:r>
            <a:r>
              <a:rPr sz="1400" dirty="0">
                <a:solidFill>
                  <a:srgbClr val="211E5B"/>
                </a:solidFill>
                <a:latin typeface="Century Gothic" panose="020B0502020202020204" pitchFamily="34" charset="0"/>
              </a:rPr>
              <a:t> er al?</a:t>
            </a:r>
          </a:p>
        </p:txBody>
      </p:sp>
    </p:spTree>
    <p:extLst>
      <p:ext uri="{BB962C8B-B14F-4D97-AF65-F5344CB8AC3E}">
        <p14:creationId xmlns:p14="http://schemas.microsoft.com/office/powerpoint/2010/main" val="1682457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4694988-CB5A-A4E5-A86E-C6B14ECC052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694988-CB5A-A4E5-A86E-C6B14ECC05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6A94BA3E-E6F7-C4DC-A051-5371A3D4FE48}"/>
              </a:ext>
            </a:extLst>
          </p:cNvPr>
          <p:cNvSpPr/>
          <p:nvPr/>
        </p:nvSpPr>
        <p:spPr>
          <a:xfrm>
            <a:off x="1012082" y="4263111"/>
            <a:ext cx="3109904" cy="2368074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hthoek: afgeronde hoeken 42">
            <a:extLst>
              <a:ext uri="{FF2B5EF4-FFF2-40B4-BE49-F238E27FC236}">
                <a16:creationId xmlns:a16="http://schemas.microsoft.com/office/drawing/2014/main" id="{2D16DA84-8C33-09B9-FCA5-5F4C4C052D94}"/>
              </a:ext>
            </a:extLst>
          </p:cNvPr>
          <p:cNvSpPr/>
          <p:nvPr/>
        </p:nvSpPr>
        <p:spPr>
          <a:xfrm>
            <a:off x="4305300" y="4263111"/>
            <a:ext cx="3726841" cy="2368074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hthoek: afgeronde hoeken 38">
            <a:extLst>
              <a:ext uri="{FF2B5EF4-FFF2-40B4-BE49-F238E27FC236}">
                <a16:creationId xmlns:a16="http://schemas.microsoft.com/office/drawing/2014/main" id="{C784A6A3-02C7-DF83-CBFE-4842192C7F5A}"/>
              </a:ext>
            </a:extLst>
          </p:cNvPr>
          <p:cNvSpPr/>
          <p:nvPr/>
        </p:nvSpPr>
        <p:spPr>
          <a:xfrm>
            <a:off x="6293325" y="1755977"/>
            <a:ext cx="3393600" cy="2368074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A03C2BFB-621B-D04E-8147-3C53623B9E8A}"/>
              </a:ext>
            </a:extLst>
          </p:cNvPr>
          <p:cNvSpPr/>
          <p:nvPr/>
        </p:nvSpPr>
        <p:spPr>
          <a:xfrm>
            <a:off x="3590791" y="1755977"/>
            <a:ext cx="2469675" cy="2368074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hthoek: afgeronde hoeken 35">
            <a:extLst>
              <a:ext uri="{FF2B5EF4-FFF2-40B4-BE49-F238E27FC236}">
                <a16:creationId xmlns:a16="http://schemas.microsoft.com/office/drawing/2014/main" id="{EF4C4987-F257-9D4F-3149-3CD0F6292211}"/>
              </a:ext>
            </a:extLst>
          </p:cNvPr>
          <p:cNvSpPr/>
          <p:nvPr/>
        </p:nvSpPr>
        <p:spPr>
          <a:xfrm>
            <a:off x="1012082" y="1755977"/>
            <a:ext cx="2469675" cy="2368074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38766AC7-A186-885E-4E69-B44A1DCA2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3375" y="4278057"/>
            <a:ext cx="3200678" cy="240204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028BAA08-A825-8957-2CC2-4D51199249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325" y="1838381"/>
            <a:ext cx="3298222" cy="2380695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26E7AA82-1D95-C447-3485-2B37A4526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998" y="4278057"/>
            <a:ext cx="3209822" cy="238423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8AD20E-6B8D-C8CB-5FEA-BCACC21BA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US" dirty="0"/>
              <a:t>Met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we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aantal</a:t>
            </a:r>
            <a:r>
              <a:rPr lang="en-US" dirty="0"/>
              <a:t> hypotheses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toetsen</a:t>
            </a:r>
            <a:endParaRPr lang="en-US" dirty="0"/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31C44ECF-9440-8992-EBE2-0BD9AA0E29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575" y="1838381"/>
            <a:ext cx="4892464" cy="2231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7749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22FE8AC-D2B9-4D88-926C-313A26615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F40493AD-C22E-CE3B-667F-539539A68A1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9" imgW="384" imgH="384" progId="TCLayout.ActiveDocument.1">
                  <p:embed/>
                </p:oleObj>
              </mc:Choice>
              <mc:Fallback>
                <p:oleObj name="think-cell Slide" r:id="rId39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40493AD-C22E-CE3B-667F-539539A68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16BE77-C8CC-361B-0549-D6A5460D3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sz="4000" dirty="0"/>
              <a:t>Dit </a:t>
            </a:r>
            <a:r>
              <a:rPr lang="en-US" sz="4000" dirty="0" err="1"/>
              <a:t>zien</a:t>
            </a:r>
            <a:r>
              <a:rPr lang="en-US" sz="4000" dirty="0"/>
              <a:t> we in de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11595-739E-65BA-E718-7C54753E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908A9-F24F-1B7E-0EEB-71AA9EC353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03586" y="1825625"/>
            <a:ext cx="4259300" cy="477838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l-NL" sz="18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Uitstroom versus leeftijdsklassen 2025</a:t>
            </a:r>
          </a:p>
          <a:p>
            <a:pPr marL="0" indent="0" algn="ctr">
              <a:buClr>
                <a:schemeClr val="tx2"/>
              </a:buClr>
              <a:buNone/>
            </a:pPr>
            <a:endParaRPr lang="en-US" sz="18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46E9FA74-6BAB-4181-F735-A72BEF66E25D}"/>
              </a:ext>
            </a:extLst>
          </p:cNvPr>
          <p:cNvSpPr txBox="1"/>
          <p:nvPr/>
        </p:nvSpPr>
        <p:spPr>
          <a:xfrm>
            <a:off x="1473200" y="6471425"/>
            <a:ext cx="5285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Bron: </a:t>
            </a:r>
            <a:r>
              <a:rPr lang="en-US" sz="1100" i="1" dirty="0" err="1"/>
              <a:t>personeelsadminitratie</a:t>
            </a:r>
            <a:r>
              <a:rPr lang="en-US" sz="1100" i="1" dirty="0"/>
              <a:t> A&amp;O fonds Gemeenten</a:t>
            </a:r>
          </a:p>
        </p:txBody>
      </p:sp>
      <p:graphicFrame>
        <p:nvGraphicFramePr>
          <p:cNvPr id="122" name="Chart 3">
            <a:extLst>
              <a:ext uri="{FF2B5EF4-FFF2-40B4-BE49-F238E27FC236}">
                <a16:creationId xmlns:a16="http://schemas.microsoft.com/office/drawing/2014/main" id="{C8BC52C2-45CA-5660-5784-031344D2B801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1593850" y="2406650"/>
          <a:ext cx="2214563" cy="371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1"/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C32F599-67F3-D761-A5F7-9C32B5AA0CAE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481138" y="2876550"/>
            <a:ext cx="7381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69AE860A-B11E-4ABA-BBCD-237E10ABA7EF}" type="datetime'''&lt; ''''2''''''''''''5 ''''''j''''''a''a''''r''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&lt; 25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8EC07D-7A4F-C53A-E58E-89D9F79B9F01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1352550" y="3394075"/>
            <a:ext cx="8667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F244E68-76A9-41C7-9860-0DBA599B32F1}" type="datetime'''''''''''''2''''''5''–''3''''4'' ''''''''''''j''aar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25–34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E0FCAF-6B4B-9CE2-8375-27EC7D241801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352550" y="3911600"/>
            <a:ext cx="8667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261C0FBD-B246-4459-B6EE-5DD94639D8E3}" type="datetime'3''''''''''5–''''''''''4''4'''' ''''''''''j''a''''''''a''r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35–44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C372B40-7184-1B60-D4E3-73E589443410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352550" y="4429125"/>
            <a:ext cx="8667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8A348D3-7F3B-4739-991E-3B3441277640}" type="datetime'4''5''''''–''''''''5''4 ''''''''''j''''''''''''''aar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45–54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EB18CEB-C66E-02B2-FEE3-7BCAF5301DE1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352550" y="4946650"/>
            <a:ext cx="8667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D6BD215-EDEB-400A-84AF-B3835E574969}" type="datetime'55''''''''–''''''''''''''''6''''''''4'' ''''ja''''''a''r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55–64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AE57C89-2DB6-C2B2-BA19-ADBE7D33EF04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530350" y="5464175"/>
            <a:ext cx="6889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7EDE3414-AF4C-432A-9C30-689EF964804F}" type="datetime'65''''''''''''''''''+'''''''''''''' j''a''''''a''''''''r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65+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230A330-897B-0F82-6ED2-7B33E20E7419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2362200" y="2492375"/>
            <a:ext cx="134302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5FEC53E-C845-4D0F-91BB-398C60E91CAC}" type="datetime'# ''''m''''''''''e''''''dewerk''''''''er''s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# medewerkers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graphicFrame>
        <p:nvGraphicFramePr>
          <p:cNvPr id="140" name="Chart 3">
            <a:extLst>
              <a:ext uri="{FF2B5EF4-FFF2-40B4-BE49-F238E27FC236}">
                <a16:creationId xmlns:a16="http://schemas.microsoft.com/office/drawing/2014/main" id="{D81524CF-2F8C-A555-F38F-2A7E4C89AA15}"/>
              </a:ext>
            </a:extLst>
          </p:cNvPr>
          <p:cNvGraphicFramePr/>
          <p:nvPr>
            <p:custDataLst>
              <p:tags r:id="rId10"/>
            </p:custDataLst>
          </p:nvPr>
        </p:nvGraphicFramePr>
        <p:xfrm>
          <a:off x="3767138" y="2635250"/>
          <a:ext cx="13970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2"/>
          </a:graphicData>
        </a:graphic>
      </p:graphicFrame>
      <p:sp>
        <p:nvSpPr>
          <p:cNvPr id="15" name="Pijl: rechts 14">
            <a:extLst>
              <a:ext uri="{FF2B5EF4-FFF2-40B4-BE49-F238E27FC236}">
                <a16:creationId xmlns:a16="http://schemas.microsoft.com/office/drawing/2014/main" id="{E505E40F-6C04-B58F-2A22-069724808BED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 rot="16200000">
            <a:off x="4622800" y="5715000"/>
            <a:ext cx="128588" cy="1524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295318FC-C841-1E69-93E3-87923F39E1EA}"/>
              </a:ext>
            </a:extLst>
          </p:cNvPr>
          <p:cNvCxnSpPr/>
          <p:nvPr>
            <p:custDataLst>
              <p:tags r:id="rId12"/>
            </p:custDataLst>
          </p:nvPr>
        </p:nvCxnSpPr>
        <p:spPr bwMode="gray">
          <a:xfrm>
            <a:off x="4686300" y="2717800"/>
            <a:ext cx="0" cy="2959100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2B1B3DF-3439-9224-8499-692E2E361D25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gray">
          <a:xfrm>
            <a:off x="4270375" y="286861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4321B4A-5ED0-4C90-B968-231819E062C9}" type="datetime'''2''''''''''''''''''6''%''''''''''''''''''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F863BF9-C76A-8E7E-17DD-AF3E8A2C66B7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gray">
          <a:xfrm>
            <a:off x="4273550" y="336073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20200CE-E657-450F-809D-839A260C5351}" type="datetime'''''''''''''''2''''''''''''''''''''''''6''''''''''''''''%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7D29B6D-D710-0421-7B7C-ED2C92CD66E4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4017963" y="385445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6D85A4C-9FFC-406A-A899-D5D8B74117B8}" type="datetime'15''''''''''''''''''''''''''''''''%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D5DBEC9-F359-86B9-2F46-2FAD194DE02B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gray">
          <a:xfrm>
            <a:off x="3962400" y="434816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FA75AF0-736C-4B8E-AB8F-5D46A429DF3B}" type="datetime'''''''''''''1''''''''3%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13%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4322367-19D4-5E90-F8C4-8A92ED6CFF0E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gray">
          <a:xfrm>
            <a:off x="3962400" y="48402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35D1F1C-52CD-49EE-81BF-2A8C21BCC514}" type="datetime'''''''''''''''''''''''''''''''''1''''''''''''3''''''%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13%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56DA26B3-C3A5-1319-4BB3-343739297243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gray">
          <a:xfrm>
            <a:off x="3968750" y="533400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DCD5D2B-7B0B-45A0-AC57-1F3E52281A80}" type="datetime'''''''1''''''3''''''%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13%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0E2725C-9B34-A110-9474-84AB268086CB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3973513" y="2492375"/>
            <a:ext cx="9794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A2B995D-B4A5-48D7-805D-4C556C794B90}" type="datetime'''Uit''s''''''''''t''ro''''o''''''''''''''''m'''' ''''''''%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Uitstroom %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3706FB80-58C3-1BA6-79DA-1CC105750F2E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4416425" y="5907088"/>
            <a:ext cx="5381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>
                <a:solidFill>
                  <a:srgbClr val="D24726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t>Ø </a:t>
            </a:r>
            <a:fld id="{34B4FA93-76BF-419B-9809-011CF4D419AB}" type="datetime'''''''''''''''''''''''''''1''''''''''''''''''''8'''''">
              <a:rPr lang="en-US" altLang="en-US" sz="1400" smtClean="0">
                <a:solidFill>
                  <a:srgbClr val="D24726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</a:t>
            </a:fld>
            <a:r>
              <a:rPr lang="en-US" altLang="en-US" sz="1400">
                <a:solidFill>
                  <a:srgbClr val="D24726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t>%</a:t>
            </a:r>
            <a:endParaRPr lang="en-US" sz="1400" dirty="0">
              <a:solidFill>
                <a:srgbClr val="D24726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graphicFrame>
        <p:nvGraphicFramePr>
          <p:cNvPr id="136" name="Chart 3">
            <a:extLst>
              <a:ext uri="{FF2B5EF4-FFF2-40B4-BE49-F238E27FC236}">
                <a16:creationId xmlns:a16="http://schemas.microsoft.com/office/drawing/2014/main" id="{E16EF9FC-A3E8-6224-C754-4350BE4514C4}"/>
              </a:ext>
            </a:extLst>
          </p:cNvPr>
          <p:cNvGraphicFramePr/>
          <p:nvPr>
            <p:custDataLst>
              <p:tags r:id="rId21"/>
            </p:custDataLst>
          </p:nvPr>
        </p:nvGraphicFramePr>
        <p:xfrm>
          <a:off x="7202488" y="2411413"/>
          <a:ext cx="2214562" cy="2455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3"/>
          </a:graphicData>
        </a:graphic>
      </p:graphicFrame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44DF1F60-EA46-C1A6-76AD-17369F82BD84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6635750" y="2928938"/>
            <a:ext cx="11747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5CC8455-039A-400B-96B5-38B9B2D52358}" type="datetime'''''''''Va''st'''' ''c''''''''''''''o''nt''''''''ract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Vast contract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B8A22EF1-5FB9-37EA-F1D1-7DB3E24926E1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7061200" y="3446463"/>
            <a:ext cx="7493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B9E32D38-1AC3-4330-BCB4-29EAF1AB3F08}" type="datetime'T''ij''''''''d''elij''k'' &#10;c''''o''''''''''''''n''tr''''act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Tijdelijk 
contract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4FD02184-0493-96AC-E89E-0C5198AB6FFD}"/>
              </a:ext>
            </a:extLst>
          </p:cNvPr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7285038" y="4157663"/>
            <a:ext cx="5254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03A9E68-30E8-4028-A1E9-3D35A75A7A18}" type="datetime'''''''''''''''''''''''''''I''''''nh''''''''''''''''''''uu''r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Inhuur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7AB84747-0FCD-BF7C-9693-CD461F0E919E}"/>
              </a:ext>
            </a:extLst>
          </p:cNvPr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7953375" y="2519363"/>
            <a:ext cx="134302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439BBA5-6796-434F-8880-0585F202810F}" type="datetime'#'' med''e''''''''''''''''''''''''''''w''erk''''e''''r''s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# medewerkers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graphicFrame>
        <p:nvGraphicFramePr>
          <p:cNvPr id="145" name="Chart 3">
            <a:extLst>
              <a:ext uri="{FF2B5EF4-FFF2-40B4-BE49-F238E27FC236}">
                <a16:creationId xmlns:a16="http://schemas.microsoft.com/office/drawing/2014/main" id="{C22C646B-6381-0B0F-726A-ACF385307A77}"/>
              </a:ext>
            </a:extLst>
          </p:cNvPr>
          <p:cNvGraphicFramePr/>
          <p:nvPr>
            <p:custDataLst>
              <p:tags r:id="rId26"/>
            </p:custDataLst>
          </p:nvPr>
        </p:nvGraphicFramePr>
        <p:xfrm>
          <a:off x="9356725" y="2635250"/>
          <a:ext cx="1397000" cy="2008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4"/>
          </a:graphicData>
        </a:graphic>
      </p:graphicFrame>
      <p:sp>
        <p:nvSpPr>
          <p:cNvPr id="81" name="Pijl: rechts 80">
            <a:extLst>
              <a:ext uri="{FF2B5EF4-FFF2-40B4-BE49-F238E27FC236}">
                <a16:creationId xmlns:a16="http://schemas.microsoft.com/office/drawing/2014/main" id="{D8E49C57-E59E-B9D2-0D78-DD32060B40C1}"/>
              </a:ext>
            </a:extLst>
          </p:cNvPr>
          <p:cNvSpPr/>
          <p:nvPr>
            <p:custDataLst>
              <p:tags r:id="rId27"/>
            </p:custDataLst>
          </p:nvPr>
        </p:nvSpPr>
        <p:spPr bwMode="auto">
          <a:xfrm rot="16200000">
            <a:off x="9769475" y="4598988"/>
            <a:ext cx="128587" cy="1524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84" name="Rechte verbindingslijn 83">
            <a:extLst>
              <a:ext uri="{FF2B5EF4-FFF2-40B4-BE49-F238E27FC236}">
                <a16:creationId xmlns:a16="http://schemas.microsoft.com/office/drawing/2014/main" id="{3BB9E08D-612D-86A0-A94D-38D9FEF96892}"/>
              </a:ext>
            </a:extLst>
          </p:cNvPr>
          <p:cNvCxnSpPr/>
          <p:nvPr>
            <p:custDataLst>
              <p:tags r:id="rId28"/>
            </p:custDataLst>
          </p:nvPr>
        </p:nvCxnSpPr>
        <p:spPr bwMode="gray">
          <a:xfrm>
            <a:off x="9832975" y="2717800"/>
            <a:ext cx="0" cy="211138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Rechte verbindingslijn 147">
            <a:extLst>
              <a:ext uri="{FF2B5EF4-FFF2-40B4-BE49-F238E27FC236}">
                <a16:creationId xmlns:a16="http://schemas.microsoft.com/office/drawing/2014/main" id="{4BCCF6DD-188A-9DD4-339E-0878EB4BDC26}"/>
              </a:ext>
            </a:extLst>
          </p:cNvPr>
          <p:cNvCxnSpPr/>
          <p:nvPr>
            <p:custDataLst>
              <p:tags r:id="rId29"/>
            </p:custDataLst>
          </p:nvPr>
        </p:nvCxnSpPr>
        <p:spPr bwMode="gray">
          <a:xfrm>
            <a:off x="9832975" y="3121025"/>
            <a:ext cx="0" cy="422275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Rechte verbindingslijn 148">
            <a:extLst>
              <a:ext uri="{FF2B5EF4-FFF2-40B4-BE49-F238E27FC236}">
                <a16:creationId xmlns:a16="http://schemas.microsoft.com/office/drawing/2014/main" id="{D0F88B39-E83F-145A-CDC3-366F38001F43}"/>
              </a:ext>
            </a:extLst>
          </p:cNvPr>
          <p:cNvCxnSpPr/>
          <p:nvPr>
            <p:custDataLst>
              <p:tags r:id="rId30"/>
            </p:custDataLst>
          </p:nvPr>
        </p:nvCxnSpPr>
        <p:spPr bwMode="gray">
          <a:xfrm>
            <a:off x="9832975" y="3735388"/>
            <a:ext cx="0" cy="825500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Rechte verbindingslijn 145">
            <a:extLst>
              <a:ext uri="{FF2B5EF4-FFF2-40B4-BE49-F238E27FC236}">
                <a16:creationId xmlns:a16="http://schemas.microsoft.com/office/drawing/2014/main" id="{27757E55-3656-F42F-372B-18182822E898}"/>
              </a:ext>
            </a:extLst>
          </p:cNvPr>
          <p:cNvCxnSpPr/>
          <p:nvPr>
            <p:custDataLst>
              <p:tags r:id="rId31"/>
            </p:custDataLst>
          </p:nvPr>
        </p:nvCxnSpPr>
        <p:spPr bwMode="auto">
          <a:xfrm flipH="1">
            <a:off x="9702800" y="3024188"/>
            <a:ext cx="101600" cy="0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Rechte verbindingslijn 146">
            <a:extLst>
              <a:ext uri="{FF2B5EF4-FFF2-40B4-BE49-F238E27FC236}">
                <a16:creationId xmlns:a16="http://schemas.microsoft.com/office/drawing/2014/main" id="{97461FDF-9C8A-202E-50D4-831E68E9C3D3}"/>
              </a:ext>
            </a:extLst>
          </p:cNvPr>
          <p:cNvCxnSpPr/>
          <p:nvPr>
            <p:custDataLst>
              <p:tags r:id="rId32"/>
            </p:custDataLst>
          </p:nvPr>
        </p:nvCxnSpPr>
        <p:spPr bwMode="auto">
          <a:xfrm flipH="1">
            <a:off x="9731375" y="3638550"/>
            <a:ext cx="101600" cy="0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19BA3511-60A0-17CE-352E-DB94A9FB4AB0}"/>
              </a:ext>
            </a:extLst>
          </p:cNvPr>
          <p:cNvSpPr>
            <a:spLocks/>
          </p:cNvSpPr>
          <p:nvPr>
            <p:custDataLst>
              <p:tags r:id="rId33"/>
            </p:custDataLst>
          </p:nvPr>
        </p:nvSpPr>
        <p:spPr bwMode="gray">
          <a:xfrm>
            <a:off x="9804400" y="292893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FF11EACF-E180-4A55-A904-AD24565616DA}" type="datetime'''''''''''''''''''''1''6''%'''''''''''''''''">
              <a:rPr lang="en-US" altLang="en-US" sz="1400" smtClean="0">
                <a:latin typeface="Century Gothic" panose="020B0502020202020204" pitchFamily="34" charset="0"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16%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3535B33D-6DD5-536F-6165-C9AB248C9A0C}"/>
              </a:ext>
            </a:extLst>
          </p:cNvPr>
          <p:cNvSpPr>
            <a:spLocks/>
          </p:cNvSpPr>
          <p:nvPr>
            <p:custDataLst>
              <p:tags r:id="rId34"/>
            </p:custDataLst>
          </p:nvPr>
        </p:nvSpPr>
        <p:spPr bwMode="gray">
          <a:xfrm>
            <a:off x="9832975" y="354330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A2147E6F-4AB8-4EE2-8A75-4E81F4BD6CBD}" type="datetime'''''''''''''''1''''''''''7''''''''''''''%'''''">
              <a:rPr lang="en-US" altLang="en-US" sz="1400" smtClean="0">
                <a:latin typeface="Century Gothic" panose="020B0502020202020204" pitchFamily="34" charset="0"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17%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15EE844B-883A-1446-C2B2-7ACE6495342A}"/>
              </a:ext>
            </a:extLst>
          </p:cNvPr>
          <p:cNvSpPr>
            <a:spLocks/>
          </p:cNvSpPr>
          <p:nvPr>
            <p:custDataLst>
              <p:tags r:id="rId35"/>
            </p:custDataLst>
          </p:nvPr>
        </p:nvSpPr>
        <p:spPr bwMode="gray">
          <a:xfrm>
            <a:off x="9863138" y="415766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31EBC83-BBF4-4BB1-8438-50D339F966DB}" type="datetime'''5''''''''''''''''''''''''''''''''''''''6''''%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56%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D17C331A-5712-BA79-0AC9-5C81B228714B}"/>
              </a:ext>
            </a:extLst>
          </p:cNvPr>
          <p:cNvSpPr>
            <a:spLocks/>
          </p:cNvSpPr>
          <p:nvPr>
            <p:custDataLst>
              <p:tags r:id="rId36"/>
            </p:custDataLst>
          </p:nvPr>
        </p:nvSpPr>
        <p:spPr bwMode="auto">
          <a:xfrm>
            <a:off x="9464675" y="2519363"/>
            <a:ext cx="9794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DBD9F92-9F3B-456C-BAA1-878EE1CFD730}" type="datetime'''''''U''''i''ts''''''''troo''''''m'''' ''''''''%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Uitstroom %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B7714AC1-DB44-09C2-2B65-28B27F71262E}"/>
              </a:ext>
            </a:extLst>
          </p:cNvPr>
          <p:cNvSpPr>
            <a:spLocks/>
          </p:cNvSpPr>
          <p:nvPr>
            <p:custDataLst>
              <p:tags r:id="rId37"/>
            </p:custDataLst>
          </p:nvPr>
        </p:nvSpPr>
        <p:spPr bwMode="auto">
          <a:xfrm>
            <a:off x="9563100" y="4791075"/>
            <a:ext cx="5381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 dirty="0">
                <a:solidFill>
                  <a:srgbClr val="D24726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t>Ø </a:t>
            </a:r>
            <a:fld id="{36A99ED7-A92F-462F-A22D-55D5AF924B97}" type="datetime'''''''''''1''''''''''8'''''''''''''''''''''''''''''''''''''">
              <a:rPr lang="en-US" altLang="en-US" sz="1400" smtClean="0">
                <a:solidFill>
                  <a:srgbClr val="D24726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</a:t>
            </a:fld>
            <a:r>
              <a:rPr lang="en-US" altLang="en-US" sz="1400" dirty="0">
                <a:solidFill>
                  <a:srgbClr val="D24726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t>%</a:t>
            </a:r>
            <a:endParaRPr lang="en-US" sz="1400" dirty="0">
              <a:solidFill>
                <a:srgbClr val="D24726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26" name="Content Placeholder 2">
            <a:extLst>
              <a:ext uri="{FF2B5EF4-FFF2-40B4-BE49-F238E27FC236}">
                <a16:creationId xmlns:a16="http://schemas.microsoft.com/office/drawing/2014/main" id="{727F18D9-710C-AA7C-05D4-CC0BCC660DBC}"/>
              </a:ext>
            </a:extLst>
          </p:cNvPr>
          <p:cNvSpPr txBox="1">
            <a:spLocks/>
          </p:cNvSpPr>
          <p:nvPr/>
        </p:nvSpPr>
        <p:spPr>
          <a:xfrm>
            <a:off x="6504298" y="1825625"/>
            <a:ext cx="4452806" cy="477064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None/>
              <a:defRPr sz="2200" kern="1200" baseline="0">
                <a:solidFill>
                  <a:srgbClr val="211E5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 kern="1200" baseline="0">
                <a:solidFill>
                  <a:srgbClr val="211E5B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ct val="30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rgbClr val="211E5B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ct val="30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400" kern="1200" baseline="0">
                <a:solidFill>
                  <a:srgbClr val="211E5B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ct val="30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 baseline="0">
                <a:solidFill>
                  <a:srgbClr val="211E5B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800" b="1" dirty="0"/>
              <a:t>Uitstroom versus type contract 2025</a:t>
            </a:r>
          </a:p>
          <a:p>
            <a:pPr algn="ctr">
              <a:buClr>
                <a:schemeClr val="tx2"/>
              </a:buClr>
            </a:pPr>
            <a:endParaRPr lang="en-US" sz="1800" b="1" dirty="0"/>
          </a:p>
        </p:txBody>
      </p:sp>
      <p:cxnSp>
        <p:nvCxnSpPr>
          <p:cNvPr id="127" name="Rechte verbindingslijn 126">
            <a:extLst>
              <a:ext uri="{FF2B5EF4-FFF2-40B4-BE49-F238E27FC236}">
                <a16:creationId xmlns:a16="http://schemas.microsoft.com/office/drawing/2014/main" id="{458B0FB3-5D11-4147-FB6B-8E5B8FC833B2}"/>
              </a:ext>
            </a:extLst>
          </p:cNvPr>
          <p:cNvCxnSpPr>
            <a:cxnSpLocks/>
          </p:cNvCxnSpPr>
          <p:nvPr/>
        </p:nvCxnSpPr>
        <p:spPr>
          <a:xfrm flipH="1">
            <a:off x="6088100" y="1825625"/>
            <a:ext cx="7900" cy="4418614"/>
          </a:xfrm>
          <a:prstGeom prst="line">
            <a:avLst/>
          </a:prstGeom>
          <a:ln>
            <a:solidFill>
              <a:srgbClr val="B1ED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77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8F47976-18A6-0539-619F-6CCCB447A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AF10A3E-CD84-0AC3-9D2C-A6552DF3DB6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84" imgH="384" progId="TCLayout.ActiveDocument.1">
                  <p:embed/>
                </p:oleObj>
              </mc:Choice>
              <mc:Fallback>
                <p:oleObj name="think-cell Slide" r:id="rId21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F10A3E-CD84-0AC3-9D2C-A6552DF3DB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CD923B7-C66C-9DC9-0C3A-D4A666B7B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sz="4400" dirty="0"/>
              <a:t>Dit </a:t>
            </a:r>
            <a:r>
              <a:rPr lang="en-US" sz="4400" dirty="0" err="1"/>
              <a:t>zien</a:t>
            </a:r>
            <a:r>
              <a:rPr lang="en-US" sz="4400" dirty="0"/>
              <a:t> we in de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5C904-71C0-0D5F-E702-628F0E9C8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D61E7-17CF-6437-5A1F-54C8363AD9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54150" y="1825625"/>
            <a:ext cx="6176360" cy="47783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nl-NL" sz="1800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Exitredenen</a:t>
            </a:r>
            <a:r>
              <a:rPr lang="nl-NL" sz="18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 uitstroom 2025</a:t>
            </a:r>
          </a:p>
          <a:p>
            <a:pPr marL="0" indent="0" algn="ctr">
              <a:buClr>
                <a:schemeClr val="tx2"/>
              </a:buClr>
              <a:buNone/>
            </a:pPr>
            <a:endParaRPr lang="en-US" sz="18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0D8A4242-D4A3-CD19-CDA9-5F256D115C1A}"/>
              </a:ext>
            </a:extLst>
          </p:cNvPr>
          <p:cNvSpPr txBox="1"/>
          <p:nvPr/>
        </p:nvSpPr>
        <p:spPr>
          <a:xfrm>
            <a:off x="1473200" y="6471425"/>
            <a:ext cx="5285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Bron: </a:t>
            </a:r>
            <a:r>
              <a:rPr lang="en-US" sz="1100" i="1" dirty="0" err="1"/>
              <a:t>Exitredenen</a:t>
            </a:r>
            <a:endParaRPr lang="en-US" sz="1100" i="1" dirty="0"/>
          </a:p>
        </p:txBody>
      </p:sp>
      <p:graphicFrame>
        <p:nvGraphicFramePr>
          <p:cNvPr id="70" name="Chart 3">
            <a:extLst>
              <a:ext uri="{FF2B5EF4-FFF2-40B4-BE49-F238E27FC236}">
                <a16:creationId xmlns:a16="http://schemas.microsoft.com/office/drawing/2014/main" id="{6D834AF7-9B77-F2F3-5C51-4A346BA9EC91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4425950" y="2271713"/>
          <a:ext cx="1722438" cy="427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3328A66-A48D-F405-3B0D-E77E39280B08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454150" y="2744788"/>
            <a:ext cx="29527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B16DBCC-C2D5-419B-9472-F5C086965BDD}" type="datetime'''''Be''perkte d''oorgroeimogel''''i''''''''jk''''hede''n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Beperkte doorgroeimogelijkheden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382C87-F35F-C4E8-E036-59DD2D921870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3105150" y="3268663"/>
            <a:ext cx="13017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DF84E51-FA9D-4DE7-94DE-A91CE4B389C3}" type="datetime'H''''''''''''''o''''''ge'' ''''''w''''''''erk''''''d''ru''k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Hoge werkdruk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2BEEB16-AA98-4129-AEFC-637184722601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890713" y="3792538"/>
            <a:ext cx="25161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D6DAD7D-2F77-4C6C-9290-604421B9EEF9}" type="datetime'S''''alar''is /'' ''arb''eid''s''vo''o''rw''''''aar''''den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Salaris / arbeidsvoorwaarden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01B6F5EE-6DB7-4BD1-62C1-7108F2DA5859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174750" y="4314825"/>
            <a:ext cx="32321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8314641-F57E-4839-896B-F29A1EAE1509}" type="datetime'G''e''brek aa''n'''' be''''gele''iding/''''''leider''sc''hap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Gebrek aan begeleiding/leiderschap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CB20291-8B36-D0DE-DA28-B1F965AEDB14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2343150" y="4838700"/>
            <a:ext cx="20637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9C512BA-D8DE-487B-BC66-38DD754312E1}" type="datetime'''Be''h''o''''eft''''e ''''a''an'' flexibi''''''lite''''it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Behoefte aan flexibiliteit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D9B34B8-ABEC-D0F2-129D-D32F17F62280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2225675" y="5362575"/>
            <a:ext cx="218122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3C4FEEC-8FF7-4981-92F5-21737EFDA8D9}" type="datetime'P''rivé''''r''e''''''''d''e''ne''n ''''''/ ve''''r''h''uizing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Privéredenen / verhuizing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A63E3E2-56D8-E346-A344-B5840FCDD67B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3830638" y="5886450"/>
            <a:ext cx="5762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BE6D12FE-C11E-42E2-8723-B75C6435E838}" type="datetime'''O''''''''''ve''''''''''r''''i''''''g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Overig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C1FD9749-DE83-3833-549A-E9505FB6174A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4638675" y="2359025"/>
            <a:ext cx="10842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902C01E-0AF0-4846-B1A7-202E0D6DC1B1}" type="datetime'#'' uit''''''''''st''r''''''o''m''e''''''rs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# uitstromers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graphicFrame>
        <p:nvGraphicFramePr>
          <p:cNvPr id="71" name="Chart 3">
            <a:extLst>
              <a:ext uri="{FF2B5EF4-FFF2-40B4-BE49-F238E27FC236}">
                <a16:creationId xmlns:a16="http://schemas.microsoft.com/office/drawing/2014/main" id="{265A949A-0940-CD1E-451E-BD9E763C3161}"/>
              </a:ext>
            </a:extLst>
          </p:cNvPr>
          <p:cNvGraphicFramePr/>
          <p:nvPr>
            <p:custDataLst>
              <p:tags r:id="rId11"/>
            </p:custDataLst>
          </p:nvPr>
        </p:nvGraphicFramePr>
        <p:xfrm>
          <a:off x="6067425" y="2495550"/>
          <a:ext cx="1450975" cy="383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EC4B936A-CAF7-F1D2-35A4-3B2B7E0414FB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gray">
          <a:xfrm>
            <a:off x="6600825" y="27447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7A8CFD8-39A2-4AB8-8730-25FBEA7F2323}" type="datetime'''''''''2''''9''''%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29%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EE39C74-5BBA-DE7E-3457-C884BA1372CD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gray">
          <a:xfrm>
            <a:off x="6454775" y="326866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9F52642-46D6-45BC-8D53-45785508F22A}" type="datetime'''''''''''''''''''2''''2''''''''''''''''''''''''''''''%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22%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72FD779-4E2E-1FB8-0F77-98D52B5B6205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gray">
          <a:xfrm>
            <a:off x="6289675" y="379253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B48E03A-4D52-42CE-8830-8CF954AFC1CD}" type="datetime'''1''''''''''''''''''''''''''''''''5''''''''%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CDEE06A2-064A-0EFD-6091-F975AF891653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6248400" y="4314825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7FE0D55-710C-46E3-B07B-C0405E9F6AC0}" type="datetime'''''''''''''1''''''''''''''''''''''''''''3''''''%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13%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EB22A5F9-2D9D-BE5E-A96F-5C345587C374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gray">
          <a:xfrm>
            <a:off x="6186488" y="483870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9EBDD32-D0FC-4B6F-A482-8F52C508B290}" type="datetime'''''''''''''1''''''''''0''''''''''''''''''''%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10%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C94DE08-2E6E-752D-3AF7-C618DC6DA425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gray">
          <a:xfrm>
            <a:off x="6151563" y="5362575"/>
            <a:ext cx="2873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DBBB87D-23BA-4340-B2E2-D3970A512EF5}" type="datetime'7''%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1EFA2CED-41EB-CFB4-7402-B5916072E86D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gray">
          <a:xfrm>
            <a:off x="6110288" y="5886450"/>
            <a:ext cx="287338" cy="192088"/>
          </a:xfrm>
          <a:prstGeom prst="rect">
            <a:avLst/>
          </a:prstGeom>
          <a:solidFill>
            <a:srgbClr val="211E5B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E837295-CAA0-4F9C-9E76-A05A3328BF24}" type="datetime'''''''''''''''''''''''''5''''''''''''%'''''''''''''''''">
              <a:rPr lang="en-US" altLang="en-US" sz="140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978329DB-6896-D4AD-949D-A205CE91963E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6175375" y="2359025"/>
            <a:ext cx="13493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D28F7FA-A8FE-4FAC-9D43-41DC58B79FEC}" type="datetime'%'''''''' v''''an'' ''u''''''i''''''''t''s''''''tr''oom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% van uitstroom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71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7EAC374-7914-C88B-DE5A-A26836761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97777A3-64D3-E82A-0ED2-ABE091731A7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384" imgH="384" progId="TCLayout.ActiveDocument.1">
                  <p:embed/>
                </p:oleObj>
              </mc:Choice>
              <mc:Fallback>
                <p:oleObj name="think-cell Slide" r:id="rId30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7777A3-64D3-E82A-0ED2-ABE091731A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44258D8-045F-DAEE-CCF9-9F1DD159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sz="4400" dirty="0"/>
              <a:t>Dit </a:t>
            </a:r>
            <a:r>
              <a:rPr lang="en-US" sz="4400" dirty="0" err="1"/>
              <a:t>zien</a:t>
            </a:r>
            <a:r>
              <a:rPr lang="en-US" sz="4400" dirty="0"/>
              <a:t> we in de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6DD2A-F420-270C-E3F7-1AF818A6A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91B9A-9EF1-D648-3F5F-F9391F1CF46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50131" y="1825625"/>
            <a:ext cx="6373020" cy="477838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18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Werkdrukscore versus uitstroom 2025 per afdeling</a:t>
            </a:r>
            <a:endParaRPr lang="en-US" sz="18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5FA0ABEB-0659-D766-F795-2C1BCB2BEB6E}"/>
              </a:ext>
            </a:extLst>
          </p:cNvPr>
          <p:cNvSpPr txBox="1"/>
          <p:nvPr/>
        </p:nvSpPr>
        <p:spPr>
          <a:xfrm>
            <a:off x="1473200" y="6471425"/>
            <a:ext cx="5285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Bron: </a:t>
            </a:r>
            <a:r>
              <a:rPr lang="en-US" sz="1100" i="1" dirty="0" err="1"/>
              <a:t>Medewerkerstevredenheidsonderzoek</a:t>
            </a:r>
            <a:r>
              <a:rPr lang="en-US" sz="1100" i="1" dirty="0"/>
              <a:t> en </a:t>
            </a:r>
            <a:r>
              <a:rPr lang="en-US" sz="1100" i="1" dirty="0" err="1"/>
              <a:t>personeeladminitratie</a:t>
            </a:r>
            <a:endParaRPr lang="en-US" sz="1100" i="1" dirty="0"/>
          </a:p>
        </p:txBody>
      </p:sp>
      <p:graphicFrame>
        <p:nvGraphicFramePr>
          <p:cNvPr id="80" name="Chart 3">
            <a:extLst>
              <a:ext uri="{FF2B5EF4-FFF2-40B4-BE49-F238E27FC236}">
                <a16:creationId xmlns:a16="http://schemas.microsoft.com/office/drawing/2014/main" id="{950350AC-589A-7311-0F15-9B75C67274F3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3335338" y="2447925"/>
          <a:ext cx="2049462" cy="404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454EEF1-41F4-00E4-C50C-508FE63F5DDE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992313" y="2830513"/>
            <a:ext cx="1308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A630EE2-035E-40CD-9BF1-A7AE8DB28FDD}" type="datetime'Di''e''n''''s''t''v''e''r''l''eni''''n''''''g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Dienstverlening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C752A4E-9E8B-86E5-960A-78484DA8F2CF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3040063" y="3173413"/>
            <a:ext cx="2603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F791153-EBBE-43D6-BC96-4A2EB977E73B}" type="datetime'''''''''''''''''''I''''''''''''''''''''''''''C''T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ICT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BD4CFDC-EF0D-0C9F-8604-49FA1BDC5955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250950" y="3517900"/>
            <a:ext cx="20494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3A44230-E93A-45B3-8061-36C240A13EE1}" type="datetime'Rui''mt''''e''''lij''''k''''e O''nt''''w''i''kk''''el''ing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Ruimtelijke Ontwikkeling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F74660F-0B13-AB7C-37B3-A564AFF7B7BF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944688" y="3860800"/>
            <a:ext cx="135572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C774ADD6-C1E1-4DE2-A1AC-3A23860A1255}" type="datetime'''S''''''''''o''''''''''''''''''''ciaa''l ''Do''mei''n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Sociaal Domein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33331D4-CDF7-E8D3-F85B-E4FA72DF837E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2112963" y="4203700"/>
            <a:ext cx="11874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C3F1155-71B0-4AA5-AE91-98567DAFF013}" type="datetime'''''Pu''''''''''''''b''''l''ie''ks''''''''''''z''''''ak''e''n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Publiekszaken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42859EE-5774-47F7-4DBD-AD8F80AF3DDA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2235200" y="4548188"/>
            <a:ext cx="106521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61F2811-13A8-4027-ACE2-9F6828EB5C32}" type="datetime'''H''''''''an''''''''''d''''''hav''''i''''''n''''''g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Handhaving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C9D0C47-58EF-DB62-3C89-AB3F3433B9E0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2065338" y="4891088"/>
            <a:ext cx="12350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89A78DE-6777-4803-A644-E47EFB81B506}" type="datetime'''B''e''dr''ijfs''vo''e''''''''''''r''i''''''''n''''''''''g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Bedrijfsvoering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BBC0B85-E0B6-1753-F341-7886B3C9DA57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601913" y="5233988"/>
            <a:ext cx="6985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489579C-8C69-4B36-B523-7194D5C488BC}" type="datetime'''F''''''''''a''''''''''''c''''i''''''''lit''''''''''''a''ir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Facilitair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765DE29-217C-AFBF-2C22-E71ADEB7DEBA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2468563" y="5576888"/>
            <a:ext cx="83185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B76F2119-517A-4B22-BFA2-9B4FDE96CC64}" type="datetime'''''F''i''''n''''''''''a''''''''n''''''c''i''''''ën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Financiën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66F0FF0-9694-D96D-FD6C-0A0BB164A289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3070225" y="5921375"/>
            <a:ext cx="2301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B9201C1-27AA-40A6-8B0B-EB601F6C306A}" type="datetime'''''''''''''''''''''''''''''''''''''''''''H''''R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HR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57D605A-AAA8-C4CA-77B4-ADEC252BBFAE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3594100" y="2303463"/>
            <a:ext cx="13208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A8FC4EAC-7FD2-4617-B47B-55AFFE2C22C5}" type="datetime'''We''rk''''d''r''''uksco''''re'' ''''&#10;''(0-1''00'''')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/>
              <a:t>Werkdrukscore 
(0-100)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graphicFrame>
        <p:nvGraphicFramePr>
          <p:cNvPr id="81" name="Chart 3">
            <a:extLst>
              <a:ext uri="{FF2B5EF4-FFF2-40B4-BE49-F238E27FC236}">
                <a16:creationId xmlns:a16="http://schemas.microsoft.com/office/drawing/2014/main" id="{74FC4373-219D-BD59-4BFF-CE536BF8074E}"/>
              </a:ext>
            </a:extLst>
          </p:cNvPr>
          <p:cNvGraphicFramePr/>
          <p:nvPr>
            <p:custDataLst>
              <p:tags r:id="rId14"/>
            </p:custDataLst>
          </p:nvPr>
        </p:nvGraphicFramePr>
        <p:xfrm>
          <a:off x="5810250" y="2671763"/>
          <a:ext cx="1512888" cy="3598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sp>
        <p:nvSpPr>
          <p:cNvPr id="20" name="Pijl: rechts 19">
            <a:extLst>
              <a:ext uri="{FF2B5EF4-FFF2-40B4-BE49-F238E27FC236}">
                <a16:creationId xmlns:a16="http://schemas.microsoft.com/office/drawing/2014/main" id="{BA59AF4E-5822-8B86-1E27-C70F4CD12B1A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 rot="16200000">
            <a:off x="7091363" y="6226175"/>
            <a:ext cx="128587" cy="1524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B626C692-D16D-C18C-E6F1-33431BAE5C91}"/>
              </a:ext>
            </a:extLst>
          </p:cNvPr>
          <p:cNvCxnSpPr/>
          <p:nvPr>
            <p:custDataLst>
              <p:tags r:id="rId16"/>
            </p:custDataLst>
          </p:nvPr>
        </p:nvCxnSpPr>
        <p:spPr bwMode="gray">
          <a:xfrm>
            <a:off x="7154863" y="2754313"/>
            <a:ext cx="0" cy="3433763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461022D-CA43-104D-307E-674178710ECE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gray">
          <a:xfrm>
            <a:off x="6373813" y="283051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E5CF1E6-FB8B-429A-A161-8A70CD77772B}" type="datetime'''''''''''''''''''''''''''''''1''''''''9''''''''''%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47C942-9488-D1DD-DFFC-112B59F292B8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gray">
          <a:xfrm>
            <a:off x="6303963" y="317341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DC3AB99-BD0D-46D5-BCA3-F9CD095DC7FC}" type="datetime'''''''''''''''1''''''''''''7''''''''''''''''%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17%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AFE6A7-65DA-A9A5-A4BF-E11DFE1D00C1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gray">
          <a:xfrm>
            <a:off x="6267450" y="351790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9EC88C5-85C1-4130-AB4E-2466B960F4A3}" type="datetime'''''''''16''''''''''''''''''''''''''''''''''''''%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16%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5E6A486-FCEB-EF17-4AAD-350DD93F9023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gray">
          <a:xfrm>
            <a:off x="6373813" y="386080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F211DDC-9EB3-4D69-A866-078CA0DD2502}" type="datetime'19''''''%''''''''''''''''''''''''''''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E5EC7429-E8F0-5D80-3D50-0945E53CF54D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 bwMode="gray">
          <a:xfrm>
            <a:off x="6338888" y="420370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F271109-F4FD-47B1-9B7C-B4AD5D010D15}" type="datetime'''''''''''''''''''''''''''''''''''''1''8''''''%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483E07A3-5944-70AE-CF46-923A0493150B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gray">
          <a:xfrm>
            <a:off x="6303963" y="45481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AB7DEBE-25E4-41C5-92C8-5DFB005E0109}" type="datetime'1''''''''''''''''''''''''''''7%''''''''''''''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17%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F7E44FF-0E70-9B2B-065B-86F6328660D0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gray">
          <a:xfrm>
            <a:off x="6338888" y="48910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B54D7D4-4B61-49D2-87D6-A14B293FD8D8}" type="datetime'''''''''''''''1''''''''8''%''''''''''''''''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B71CB32-4D54-41EA-8F3B-E62A134B430D}"/>
              </a:ext>
            </a:extLst>
          </p:cNvPr>
          <p:cNvSpPr>
            <a:spLocks/>
          </p:cNvSpPr>
          <p:nvPr>
            <p:custDataLst>
              <p:tags r:id="rId24"/>
            </p:custDataLst>
          </p:nvPr>
        </p:nvSpPr>
        <p:spPr bwMode="gray">
          <a:xfrm>
            <a:off x="6373813" y="52339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299084C-A6FE-4043-8875-32A4DE4A3231}" type="datetime'1''''''''''''''''''''''''''''''''''9%''''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EED0A2C9-B746-C2E4-ABDB-959E12FA8D55}"/>
              </a:ext>
            </a:extLst>
          </p:cNvPr>
          <p:cNvSpPr>
            <a:spLocks/>
          </p:cNvSpPr>
          <p:nvPr>
            <p:custDataLst>
              <p:tags r:id="rId25"/>
            </p:custDataLst>
          </p:nvPr>
        </p:nvSpPr>
        <p:spPr bwMode="gray">
          <a:xfrm>
            <a:off x="6338888" y="55768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3D91308-29E2-41BE-8BB0-6213E7F26B16}" type="datetime'''''''''''''1''''''''''''''''''''''''8''''''''''''%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493D9FE9-AB1F-8769-6D3F-B26D3C49A2FA}"/>
              </a:ext>
            </a:extLst>
          </p:cNvPr>
          <p:cNvSpPr>
            <a:spLocks/>
          </p:cNvSpPr>
          <p:nvPr>
            <p:custDataLst>
              <p:tags r:id="rId26"/>
            </p:custDataLst>
          </p:nvPr>
        </p:nvSpPr>
        <p:spPr bwMode="gray">
          <a:xfrm>
            <a:off x="6303963" y="5921375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87C283C-CF97-47F3-B277-5D5B418DB815}" type="datetime'''1''''''''''''7''''''''''''''''''''''%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17%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95C9014F-A48B-5948-2912-B0CE3C1BFFE4}"/>
              </a:ext>
            </a:extLst>
          </p:cNvPr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6076950" y="2303463"/>
            <a:ext cx="97948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A438392-14CF-4C7A-B9E5-1FA426096856}" type="datetime'''''''''U''''''''i''''t''str''''''o''''''o''m'''''' %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Uitstroom %</a:t>
            </a:fld>
            <a:endParaRPr lang="en-US" alt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11575F2F-1544-2D78-2DDD-26DC6E3D501D}"/>
              </a:ext>
            </a:extLst>
          </p:cNvPr>
          <p:cNvSpPr>
            <a:spLocks/>
          </p:cNvSpPr>
          <p:nvPr>
            <p:custDataLst>
              <p:tags r:id="rId28"/>
            </p:custDataLst>
          </p:nvPr>
        </p:nvSpPr>
        <p:spPr bwMode="auto">
          <a:xfrm>
            <a:off x="6884988" y="6418263"/>
            <a:ext cx="5381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>
                <a:solidFill>
                  <a:srgbClr val="D24726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t>Ø </a:t>
            </a:r>
            <a:fld id="{BB13A8BD-487F-4E09-94FA-21BA2339D63A}" type="datetime'''''''''''''''''''''1''''''''''''''''''''8'''''''''''''''">
              <a:rPr lang="en-US" altLang="en-US" sz="1400" smtClean="0">
                <a:solidFill>
                  <a:srgbClr val="D24726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</a:t>
            </a:fld>
            <a:r>
              <a:rPr lang="en-US" altLang="en-US" sz="1400">
                <a:solidFill>
                  <a:srgbClr val="D24726"/>
                </a:solidFill>
                <a:effectLst/>
                <a:latin typeface="Century Gothic" panose="020B0502020202020204" pitchFamily="34" charset="0"/>
                <a:sym typeface="Century Gothic" panose="020B0502020202020204" pitchFamily="34" charset="0"/>
              </a:rPr>
              <a:t>%</a:t>
            </a:r>
            <a:endParaRPr lang="en-US" sz="1400" dirty="0">
              <a:solidFill>
                <a:srgbClr val="D24726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59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0AF3313-7FFC-DF09-1FC2-21A4A2C81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C5D49732-A6AE-C9A8-401B-1C2E3A9C92F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84" imgH="384" progId="TCLayout.ActiveDocument.1">
                  <p:embed/>
                </p:oleObj>
              </mc:Choice>
              <mc:Fallback>
                <p:oleObj name="think-cell Slide" r:id="rId22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D49732-A6AE-C9A8-401B-1C2E3A9C92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0173F3E-3199-2390-711E-88CC42480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sz="4400" dirty="0"/>
              <a:t>Dit </a:t>
            </a:r>
            <a:r>
              <a:rPr lang="en-US" sz="4400" dirty="0" err="1"/>
              <a:t>zien</a:t>
            </a:r>
            <a:r>
              <a:rPr lang="en-US" sz="4400" dirty="0"/>
              <a:t> we in de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F5A67-F7D1-B495-BCE9-635D17497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7704-A57E-3B1B-C1F8-E675C96366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6335713" cy="477838"/>
          </a:xfrm>
          <a:noFill/>
        </p:spPr>
        <p:txBody>
          <a:bodyPr/>
          <a:lstStyle/>
          <a:p>
            <a:pPr algn="ctr"/>
            <a:r>
              <a:rPr lang="nl-NL" sz="1800" b="1" dirty="0">
                <a:solidFill>
                  <a:schemeClr val="tx2"/>
                </a:solidFill>
              </a:rPr>
              <a:t>Uitstroom versus dienstjaren 2025</a:t>
            </a: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710D88B3-1919-A513-D185-768AF0D15AC4}"/>
              </a:ext>
            </a:extLst>
          </p:cNvPr>
          <p:cNvSpPr txBox="1"/>
          <p:nvPr/>
        </p:nvSpPr>
        <p:spPr>
          <a:xfrm>
            <a:off x="1473200" y="6471425"/>
            <a:ext cx="5285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Bron: </a:t>
            </a:r>
            <a:r>
              <a:rPr lang="en-US" sz="1100" i="1" dirty="0" err="1"/>
              <a:t>Personeelsadministratie</a:t>
            </a:r>
            <a:endParaRPr lang="en-US" sz="1100" i="1" dirty="0"/>
          </a:p>
        </p:txBody>
      </p:sp>
      <p:graphicFrame>
        <p:nvGraphicFramePr>
          <p:cNvPr id="95" name="Chart 3">
            <a:extLst>
              <a:ext uri="{FF2B5EF4-FFF2-40B4-BE49-F238E27FC236}">
                <a16:creationId xmlns:a16="http://schemas.microsoft.com/office/drawing/2014/main" id="{B98A6BE9-5746-0CB9-B1FC-72517D6B7008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547938" y="2298700"/>
          <a:ext cx="2214562" cy="416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87A00FB-3E15-E98F-97D8-8B0C19304F5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2252663" y="2863850"/>
            <a:ext cx="639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40D8D2A-D1EF-49D3-B51E-41778CFFEC6C}" type="datetime'''''''0-''''''''''1'''''' ''''''jaar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0-1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7E1C509-BCD9-2834-6895-7533566D00E8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2252663" y="3573463"/>
            <a:ext cx="639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60DE371-6636-4ADC-8EA9-9A137C34B8B9}" type="datetime'''''''1''''''''''''-3'''''''''''''' ''''''''''j''''aa''''''r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1-3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D9C4A70-222C-7CA0-E848-0028A447AF04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2252663" y="4283075"/>
            <a:ext cx="639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2569A114-773A-46ED-8A03-608A0EFCB9CC}" type="datetime'3''-5 ''''''ja''''''''''a''''''''r''''''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3-5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4E734AA-D1F9-6F8F-E84B-4FE679EEA311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2154238" y="4992688"/>
            <a:ext cx="7381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D6620ADA-5176-44DA-8218-B8EE6026E76A}" type="datetime'''''''''''''5''''-''''''''10'' ''''''j''''''aar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5-10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6E3C5B4-046D-69A5-52A5-7EEA5944F76F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2203450" y="5702300"/>
            <a:ext cx="6889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FC15FF6-72F1-43E4-924D-B043294D7B93}" type="datetime'10''''''''''''''''''+ ''j''''''a''''''''''a''''''''r''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10+ jaar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1243C42-2575-51E0-5E0B-D824D8B756D4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3035300" y="2427288"/>
            <a:ext cx="134302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CA29F3E-0EA3-41D5-8385-16641603BB56}" type="datetime'#'''''''' ''m''e''d''''''''''ew''''''erk''''''''''er''''s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# medewerkers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graphicFrame>
        <p:nvGraphicFramePr>
          <p:cNvPr id="96" name="Chart 3">
            <a:extLst>
              <a:ext uri="{FF2B5EF4-FFF2-40B4-BE49-F238E27FC236}">
                <a16:creationId xmlns:a16="http://schemas.microsoft.com/office/drawing/2014/main" id="{F2F14732-F654-AC75-8A46-3DFDCCDAE7EB}"/>
              </a:ext>
            </a:extLst>
          </p:cNvPr>
          <p:cNvGraphicFramePr/>
          <p:nvPr>
            <p:custDataLst>
              <p:tags r:id="rId9"/>
            </p:custDataLst>
          </p:nvPr>
        </p:nvGraphicFramePr>
        <p:xfrm>
          <a:off x="5548313" y="2522538"/>
          <a:ext cx="2038350" cy="371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85" name="Pijl: rechts 84">
            <a:extLst>
              <a:ext uri="{FF2B5EF4-FFF2-40B4-BE49-F238E27FC236}">
                <a16:creationId xmlns:a16="http://schemas.microsoft.com/office/drawing/2014/main" id="{5BC4541C-8588-2796-8528-4CEC3A7DC225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16200000">
            <a:off x="6550025" y="6191250"/>
            <a:ext cx="128588" cy="1524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Rechte verbindingslijn 89">
            <a:extLst>
              <a:ext uri="{FF2B5EF4-FFF2-40B4-BE49-F238E27FC236}">
                <a16:creationId xmlns:a16="http://schemas.microsoft.com/office/drawing/2014/main" id="{C4438D12-1208-C796-AF00-D70DF7A60EE4}"/>
              </a:ext>
            </a:extLst>
          </p:cNvPr>
          <p:cNvCxnSpPr/>
          <p:nvPr>
            <p:custDataLst>
              <p:tags r:id="rId11"/>
            </p:custDataLst>
          </p:nvPr>
        </p:nvCxnSpPr>
        <p:spPr bwMode="gray">
          <a:xfrm>
            <a:off x="6613525" y="2619375"/>
            <a:ext cx="0" cy="244475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Rechte verbindingslijn 90">
            <a:extLst>
              <a:ext uri="{FF2B5EF4-FFF2-40B4-BE49-F238E27FC236}">
                <a16:creationId xmlns:a16="http://schemas.microsoft.com/office/drawing/2014/main" id="{876F7592-4D9C-CBF2-EF37-C9F34E356D5F}"/>
              </a:ext>
            </a:extLst>
          </p:cNvPr>
          <p:cNvCxnSpPr/>
          <p:nvPr>
            <p:custDataLst>
              <p:tags r:id="rId12"/>
            </p:custDataLst>
          </p:nvPr>
        </p:nvCxnSpPr>
        <p:spPr bwMode="gray">
          <a:xfrm>
            <a:off x="6613525" y="3055938"/>
            <a:ext cx="0" cy="517525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Rechte verbindingslijn 91">
            <a:extLst>
              <a:ext uri="{FF2B5EF4-FFF2-40B4-BE49-F238E27FC236}">
                <a16:creationId xmlns:a16="http://schemas.microsoft.com/office/drawing/2014/main" id="{1A200BDD-A474-8B8C-14FA-13F9CC36AF42}"/>
              </a:ext>
            </a:extLst>
          </p:cNvPr>
          <p:cNvCxnSpPr/>
          <p:nvPr>
            <p:custDataLst>
              <p:tags r:id="rId13"/>
            </p:custDataLst>
          </p:nvPr>
        </p:nvCxnSpPr>
        <p:spPr bwMode="gray">
          <a:xfrm>
            <a:off x="6613525" y="3765550"/>
            <a:ext cx="0" cy="2387600"/>
          </a:xfrm>
          <a:prstGeom prst="line">
            <a:avLst/>
          </a:prstGeom>
          <a:ln w="9525" cap="flat" cmpd="sng" algn="ctr">
            <a:solidFill>
              <a:srgbClr val="D24726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2D82EA7C-4AB1-7722-85D5-06F2520CBE7B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gray">
          <a:xfrm>
            <a:off x="6375400" y="2863850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1570E90-DE7F-4D87-AC1E-CC1E7EFF8872}" type="datetime'''''''''''''''''''''''''''3''1''''''''''''''''''%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31%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117D5973-C986-29BC-D9A1-501B19E1B507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6280150" y="3573463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C5C1183-DBA5-498F-8B26-69F89EE7E8B0}" type="datetime'''''''''''''''''''2''''''''''''7''''''%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27%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394D8E3-EE72-B741-3723-6930DBCB2960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gray">
          <a:xfrm>
            <a:off x="6015038" y="4283075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6743067-D664-4D49-937C-1566E491CCD0}" type="datetime'''''1''''''9''''''''''''''''''''''''''''''%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C19932FE-84B4-3F77-1248-3CBD4FE55937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gray">
          <a:xfrm>
            <a:off x="5803900" y="4992688"/>
            <a:ext cx="3857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B1382D7-DE99-4150-AD3D-B2CE6E81C7EC}" type="datetime'''1''2''''%''''''''''''''''''''''''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12%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A4337D5A-18F4-80CB-06B0-358D6A300789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gray">
          <a:xfrm>
            <a:off x="5745163" y="5702300"/>
            <a:ext cx="28733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1A4006C-B2BE-40C2-921B-34E5EA336C53}" type="datetime'8''''''''''''''%'''''''''''''''''">
              <a:rPr lang="en-US" altLang="en-US" sz="1400" smtClean="0">
                <a:solidFill>
                  <a:schemeClr val="bg1"/>
                </a:solidFill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8%</a:t>
            </a:fld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1B16990B-112D-88DB-9EB6-0735A826D355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5892800" y="2427288"/>
            <a:ext cx="13493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D2D791C-8F33-4030-A7A5-3B0E1840BA0B}" type="datetime'''''%'' v''an u''''''''i''''''''t''''''s''''tr''o''''''om'''''">
              <a:rPr lang="en-US" altLang="en-US" sz="1400" smtClean="0">
                <a:latin typeface="Century Gothic" panose="020B0502020202020204" pitchFamily="34" charset="0"/>
                <a:sym typeface="Century Gothic" panose="020B0502020202020204" pitchFamily="34" charset="0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% van uitstroom</a:t>
            </a:fld>
            <a:endParaRPr lang="en-US" sz="1400" dirty="0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F7918002-3076-6466-08C3-A76199FBC2D9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6445250" y="6383338"/>
            <a:ext cx="33496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 dirty="0">
                <a:solidFill>
                  <a:srgbClr val="D24726"/>
                </a:solidFill>
                <a:latin typeface="Century Gothic" panose="020B0502020202020204" pitchFamily="34" charset="0"/>
              </a:rPr>
              <a:t>18%</a:t>
            </a:r>
            <a:endParaRPr lang="en-US" sz="1400" dirty="0">
              <a:solidFill>
                <a:srgbClr val="D24726"/>
              </a:solidFill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818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B0E0-A3A2-B8BB-0111-6FF5A33EC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E7F215CB-502C-414E-E9D6-611588014B8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7F215CB-502C-414E-E9D6-611588014B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B7A071-0051-634A-0DB3-327CC0C8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B1216-30C8-DF3B-51BB-793D3A91C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9564F-6A2F-3878-00A1-AF40ED0950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0712034" cy="4351338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Welke hypothese wordt het sterkst ondersteund door de data?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Medewerkers met tijdelijke contracten verlaten de organisatie vaker dan medewerkers met een vast contract.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Jongere medewerkers (&lt;35 jaar) verlaten de organisatie vaker dan oudere medewerkers.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Hoge werkdruk is de belangrijkste oorzaak van uitstroom.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Salaris is de belangrijkste reden van uitstroom.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B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1336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8FAD9-CF22-9A4D-03E3-7E663F23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78D9EC9-09F3-B296-265B-C7650E51F6B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78D9EC9-09F3-B296-265B-C7650E51F6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5619A77-B2C5-6D16-753D-6FA0B38D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4000F-8D93-CFE9-617A-2FFA94785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379E7-2EB1-5300-E928-2EC107639B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0039919" cy="4351338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Welke hypothese wordt het minst sterk ondersteund door de beschikbare data?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Jongere medewerkers verlaten de organisatie vaker dan oudere medewerkers.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meeste uitstroom vindt plaats binnen de eerste drie jaar na instroom.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Beperkte doorgroeimogelijkheden zijn een belangrijke oorzaak van uitstroom.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Hoge werkdruk verhoogt de kans dat medewerkers vertrekken.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D</a:t>
            </a: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466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0420C82-6DE2-6589-A96C-CDDB52E23AF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482747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0420C82-6DE2-6589-A96C-CDDB52E23A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F139DC6-CA10-BF6D-390B-03C60140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Het doel van deze sessie…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66F0A1-DB5A-D125-11DF-8139C9F67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BEF321-3C51-8FDF-88DB-69F1636C72DD}"/>
              </a:ext>
            </a:extLst>
          </p:cNvPr>
          <p:cNvSpPr txBox="1"/>
          <p:nvPr/>
        </p:nvSpPr>
        <p:spPr>
          <a:xfrm>
            <a:off x="1202269" y="2951947"/>
            <a:ext cx="9787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nl-NL" sz="2800" dirty="0">
                <a:latin typeface="Century Gothic" panose="020B0502020202020204" pitchFamily="34" charset="0"/>
              </a:rPr>
              <a:t>Laten zien hoe je </a:t>
            </a:r>
            <a:r>
              <a:rPr lang="nl-NL" sz="28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HR-vraagstukken</a:t>
            </a:r>
            <a:r>
              <a:rPr lang="nl-NL" sz="2800" dirty="0">
                <a:latin typeface="Century Gothic" panose="020B0502020202020204" pitchFamily="34" charset="0"/>
              </a:rPr>
              <a:t> scherper formuleert, onderzoekt en vertaalt naar datagedreven en impactvolle adviezen.</a:t>
            </a: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89C65-A7EE-82E6-457F-4D92029412E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77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F9974-8D63-EFC0-A1E5-E84606C55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32439586-11A5-65F8-7CE6-709EDB999B1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2439586-11A5-65F8-7CE6-709EDB999B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CCFBC48-1167-2B21-4A35-6811E320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51CD1-D418-3A3A-7763-DAD24CD80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56555-E56C-A1DE-5AAE-A9EF1F813E6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1100916" cy="435133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Welk inzicht zou je als eerste delen met de directeur Bedrijfsvoering?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uitstroom bedraagt 17,9%.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Salaris staat op plek drie van de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exitredenen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Jonge medewerkers verlaten de organisatie bijna twee keer zo vaak als oudere medewerkers.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uitstroom onder medewerkers met meer dan 10 dienstjaren bedraagt 8%.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C</a:t>
            </a: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5339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9E074-8D23-93F1-5E1B-32160CDB7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982CE7C2-0E7A-5D6D-EB2A-B539D4E2CE4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82CE7C2-0E7A-5D6D-EB2A-B539D4E2CE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923A898-41A8-E8B8-C33B-B007A864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3FCF7-C902-40B0-DB74-380D9A0CA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160C0-B62E-9C36-C8AD-0CB7BBD191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0480806" cy="4351338"/>
          </a:xfrm>
        </p:spPr>
        <p:txBody>
          <a:bodyPr>
            <a:normAutofit fontScale="6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Welke interventie heeft naar verwachting de grootste impact op het terugdringen van de totale uitstroom?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9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29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Een verbeterd </a:t>
            </a:r>
            <a:r>
              <a:rPr kumimoji="0" lang="nl-NL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onboarding</a:t>
            </a:r>
            <a:r>
              <a:rPr kumimoji="0" lang="nl-NL" sz="29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en begeleidingsprogramma voor nieuwe medewerkers.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9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29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Een ontwikkelprogramma voor medewerkers jonger dan 35 jaar.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9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29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Een werkdrukprogramma voor afdelingen met hoge uitstroom.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9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29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Een </a:t>
            </a:r>
            <a:r>
              <a:rPr kumimoji="0" lang="nl-NL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organisatiebreed</a:t>
            </a:r>
            <a:r>
              <a:rPr kumimoji="0" lang="nl-NL" sz="29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salaris- en arbeidsvoorwaardenonderzoek.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35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35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A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922586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7A62AC5-C568-8ED7-3B72-F944C2FE845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7A62AC5-C568-8ED7-3B72-F944C2FE84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" name="Afbeelding 37">
            <a:extLst>
              <a:ext uri="{FF2B5EF4-FFF2-40B4-BE49-F238E27FC236}">
                <a16:creationId xmlns:a16="http://schemas.microsoft.com/office/drawing/2014/main" id="{005CC29D-9278-7996-53CC-DF72BF9AE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0" t="14028" r="2966" b="17084"/>
          <a:stretch>
            <a:fillRect/>
          </a:stretch>
        </p:blipFill>
        <p:spPr>
          <a:xfrm>
            <a:off x="2542013" y="4325580"/>
            <a:ext cx="1186381" cy="1160394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ECE3F263-2858-67CF-794F-43B8500028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" t="14028" r="51480" b="17084"/>
          <a:stretch>
            <a:fillRect/>
          </a:stretch>
        </p:blipFill>
        <p:spPr>
          <a:xfrm>
            <a:off x="2537312" y="2668460"/>
            <a:ext cx="1139338" cy="1160394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401CABC4-E1D0-B0BD-1000-4F459940B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2013" y="2568887"/>
            <a:ext cx="3131810" cy="1336142"/>
          </a:xfrm>
          <a:prstGeom prst="rect">
            <a:avLst/>
          </a:prstGeom>
          <a:noFill/>
          <a:ln w="9525" algn="ctr">
            <a:solidFill>
              <a:srgbClr val="42F7AC"/>
            </a:solidFill>
            <a:miter lim="800000"/>
            <a:headEnd/>
            <a:tailEnd/>
          </a:ln>
          <a:effectLst/>
        </p:spPr>
        <p:txBody>
          <a:bodyPr vert="horz" wrap="square" lIns="1296000" anchor="ctr"/>
          <a:lstStyle/>
          <a:p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Binding en behoud in de eerste dienstjaren versterken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E166BAD-355F-31A7-8B70-C623F7EBB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444" y="4207276"/>
            <a:ext cx="3131810" cy="1336142"/>
          </a:xfrm>
          <a:prstGeom prst="rect">
            <a:avLst/>
          </a:prstGeom>
          <a:noFill/>
          <a:ln w="9525" algn="ctr">
            <a:solidFill>
              <a:srgbClr val="42F7AC"/>
            </a:solidFill>
            <a:miter lim="800000"/>
            <a:headEnd/>
            <a:tailEnd/>
          </a:ln>
          <a:effectLst/>
        </p:spPr>
        <p:txBody>
          <a:bodyPr vert="horz" wrap="square" lIns="1296000" anchor="ctr"/>
          <a:lstStyle/>
          <a:p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Meer perspectief en ontwikkel-mogelijkheden bieden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23A37E-A6C5-780D-1876-B4D9A7F3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US" sz="3200" dirty="0"/>
              <a:t>Op basis van de </a:t>
            </a:r>
            <a:r>
              <a:rPr lang="en-US" sz="3200" dirty="0" err="1"/>
              <a:t>getoetste</a:t>
            </a:r>
            <a:r>
              <a:rPr lang="en-US" sz="3200" dirty="0"/>
              <a:t> hypotheses </a:t>
            </a:r>
            <a:r>
              <a:rPr lang="en-US" sz="3200" dirty="0" err="1"/>
              <a:t>zijn</a:t>
            </a:r>
            <a:r>
              <a:rPr lang="en-US" sz="3200" dirty="0"/>
              <a:t> twee </a:t>
            </a:r>
            <a:r>
              <a:rPr lang="en-US" sz="3200" dirty="0" err="1"/>
              <a:t>oplossingsrichtingen</a:t>
            </a:r>
            <a:r>
              <a:rPr lang="en-US" sz="3200" dirty="0"/>
              <a:t> </a:t>
            </a:r>
            <a:r>
              <a:rPr lang="en-US" sz="3200" dirty="0" err="1"/>
              <a:t>uitgewerkt</a:t>
            </a:r>
            <a:endParaRPr lang="en-US" sz="3200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083E8F3-7C47-12F6-EEAD-930F0ACCD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40" y="3141848"/>
            <a:ext cx="2016548" cy="1828610"/>
          </a:xfrm>
          <a:prstGeom prst="rect">
            <a:avLst/>
          </a:prstGeom>
          <a:solidFill>
            <a:srgbClr val="211E5B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lIns="0" rIns="0" anchor="ctr"/>
          <a:lstStyle/>
          <a:p>
            <a:pPr algn="ctr" defTabSz="914377" eaLnBrk="0" hangingPunct="0">
              <a:tabLst>
                <a:tab pos="180970" algn="l"/>
              </a:tabLst>
              <a:defRPr/>
            </a:pPr>
            <a:r>
              <a:rPr lang="nl-NL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Hoe kan Gemeente </a:t>
            </a:r>
            <a:r>
              <a:rPr lang="nl-NL" sz="1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Nederstad</a:t>
            </a:r>
            <a:r>
              <a:rPr lang="nl-NL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de uitstroom terugbrengen van 17,9% naar onder de 12%?</a:t>
            </a:r>
          </a:p>
        </p:txBody>
      </p:sp>
      <p:sp>
        <p:nvSpPr>
          <p:cNvPr id="11" name="TextBox 83">
            <a:extLst>
              <a:ext uri="{FF2B5EF4-FFF2-40B4-BE49-F238E27FC236}">
                <a16:creationId xmlns:a16="http://schemas.microsoft.com/office/drawing/2014/main" id="{1BAD7EDE-2ACB-B171-A3B3-299EFEA64209}"/>
              </a:ext>
            </a:extLst>
          </p:cNvPr>
          <p:cNvSpPr txBox="1"/>
          <p:nvPr/>
        </p:nvSpPr>
        <p:spPr>
          <a:xfrm>
            <a:off x="2487042" y="2158435"/>
            <a:ext cx="315453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Oplossingsrichtingen</a:t>
            </a:r>
          </a:p>
        </p:txBody>
      </p:sp>
      <p:sp>
        <p:nvSpPr>
          <p:cNvPr id="13" name="TextBox 83">
            <a:extLst>
              <a:ext uri="{FF2B5EF4-FFF2-40B4-BE49-F238E27FC236}">
                <a16:creationId xmlns:a16="http://schemas.microsoft.com/office/drawing/2014/main" id="{490A70FC-E2E9-206B-9642-7B87A0004ED1}"/>
              </a:ext>
            </a:extLst>
          </p:cNvPr>
          <p:cNvSpPr txBox="1"/>
          <p:nvPr/>
        </p:nvSpPr>
        <p:spPr>
          <a:xfrm>
            <a:off x="5860680" y="2158435"/>
            <a:ext cx="246865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Initiatieven</a:t>
            </a:r>
          </a:p>
        </p:txBody>
      </p:sp>
      <p:sp>
        <p:nvSpPr>
          <p:cNvPr id="25" name="TextBox 83">
            <a:extLst>
              <a:ext uri="{FF2B5EF4-FFF2-40B4-BE49-F238E27FC236}">
                <a16:creationId xmlns:a16="http://schemas.microsoft.com/office/drawing/2014/main" id="{94EE0027-85B6-58F7-3C3A-A2DE0E49E780}"/>
              </a:ext>
            </a:extLst>
          </p:cNvPr>
          <p:cNvSpPr txBox="1"/>
          <p:nvPr/>
        </p:nvSpPr>
        <p:spPr>
          <a:xfrm>
            <a:off x="9011839" y="2158435"/>
            <a:ext cx="802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Impact</a:t>
            </a:r>
            <a:endParaRPr lang="nl-NL" sz="14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83">
            <a:extLst>
              <a:ext uri="{FF2B5EF4-FFF2-40B4-BE49-F238E27FC236}">
                <a16:creationId xmlns:a16="http://schemas.microsoft.com/office/drawing/2014/main" id="{27C72663-3DFE-0A15-0F58-6FE51AA3D0A7}"/>
              </a:ext>
            </a:extLst>
          </p:cNvPr>
          <p:cNvSpPr txBox="1"/>
          <p:nvPr/>
        </p:nvSpPr>
        <p:spPr>
          <a:xfrm>
            <a:off x="9787753" y="2158435"/>
            <a:ext cx="1562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Haalbaarheid</a:t>
            </a:r>
            <a:endParaRPr lang="nl-NL" sz="14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AD3636DE-F236-3AA3-5D2F-DAE8E03A5FDA}"/>
              </a:ext>
            </a:extLst>
          </p:cNvPr>
          <p:cNvGrpSpPr/>
          <p:nvPr/>
        </p:nvGrpSpPr>
        <p:grpSpPr>
          <a:xfrm>
            <a:off x="5860679" y="2568887"/>
            <a:ext cx="5206714" cy="2974531"/>
            <a:chOff x="5860679" y="2568887"/>
            <a:chExt cx="4478904" cy="2974531"/>
          </a:xfrm>
        </p:grpSpPr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7221CA83-8B79-6CCE-A5F1-1B8FAAD75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0679" y="2568887"/>
              <a:ext cx="2468658" cy="607479"/>
            </a:xfrm>
            <a:prstGeom prst="rect">
              <a:avLst/>
            </a:prstGeom>
            <a:solidFill>
              <a:srgbClr val="F8F8F8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square" anchor="ctr" anchorCtr="0"/>
            <a:lstStyle/>
            <a:p>
              <a:pPr defTabSz="914377"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A) Versterkt </a:t>
              </a:r>
              <a:r>
                <a:rPr lang="nl-NL" sz="1300" dirty="0" err="1">
                  <a:solidFill>
                    <a:srgbClr val="211E5B"/>
                  </a:solidFill>
                  <a:latin typeface="Century Gothic" panose="020B0502020202020204" pitchFamily="34" charset="0"/>
                </a:rPr>
                <a:t>onboarding</a:t>
              </a: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 &amp; begeleidingsprogramma</a:t>
              </a:r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920D19F9-DAC4-75D5-C31C-B45F7D17D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0679" y="3296629"/>
              <a:ext cx="2468658" cy="608400"/>
            </a:xfrm>
            <a:prstGeom prst="rect">
              <a:avLst/>
            </a:prstGeom>
            <a:solidFill>
              <a:srgbClr val="F8F8F8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square" anchor="ctr" anchorCtr="0"/>
            <a:lstStyle/>
            <a:p>
              <a:pPr defTabSz="914377"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B) Retentiegesprekken na 6, 12 en 24 maanden</a:t>
              </a:r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40DA2E0B-CCB3-7CB0-A800-3108A8BDD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0679" y="4207276"/>
              <a:ext cx="2468658" cy="607479"/>
            </a:xfrm>
            <a:prstGeom prst="rect">
              <a:avLst/>
            </a:prstGeom>
            <a:solidFill>
              <a:srgbClr val="F8F8F8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square" anchor="ctr" anchorCtr="0"/>
            <a:lstStyle/>
            <a:p>
              <a:pPr defTabSz="914377"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A) Transparante loopbaan- en groeipaden</a:t>
              </a: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1E48BCF5-812B-55ED-D1B7-68F5078D2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0679" y="4935939"/>
              <a:ext cx="2468658" cy="607479"/>
            </a:xfrm>
            <a:prstGeom prst="rect">
              <a:avLst/>
            </a:prstGeom>
            <a:solidFill>
              <a:srgbClr val="F8F8F8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square" anchor="ctr" anchorCtr="0"/>
            <a:lstStyle/>
            <a:p>
              <a:pPr defTabSz="914377"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B) Interne mobiliteit en ontwikkelprogramma's stimuleren</a:t>
              </a: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321849BC-01F9-0AEE-BC5D-F61D969A6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4437" y="2568887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-3,0%</a:t>
              </a:r>
            </a:p>
          </p:txBody>
        </p:sp>
        <p:sp>
          <p:nvSpPr>
            <p:cNvPr id="19" name="Rectangle 8">
              <a:extLst>
                <a:ext uri="{FF2B5EF4-FFF2-40B4-BE49-F238E27FC236}">
                  <a16:creationId xmlns:a16="http://schemas.microsoft.com/office/drawing/2014/main" id="{BC4C30B4-98DE-0F86-FCC5-822057031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4437" y="3294149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-2,5%</a:t>
              </a:r>
            </a:p>
          </p:txBody>
        </p:sp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EBA0AAF8-D175-2AA9-A092-DF089DB12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4439" y="4207276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-2,6%</a:t>
              </a:r>
            </a:p>
          </p:txBody>
        </p:sp>
        <p:sp>
          <p:nvSpPr>
            <p:cNvPr id="21" name="Rectangle 8">
              <a:extLst>
                <a:ext uri="{FF2B5EF4-FFF2-40B4-BE49-F238E27FC236}">
                  <a16:creationId xmlns:a16="http://schemas.microsoft.com/office/drawing/2014/main" id="{3EF1F8BF-C2C0-6A84-5BBC-1E379048A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4437" y="4932538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nl-NL" sz="13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-2,3%</a:t>
              </a:r>
            </a:p>
          </p:txBody>
        </p:sp>
        <p:sp>
          <p:nvSpPr>
            <p:cNvPr id="27" name="Rectangle 8">
              <a:extLst>
                <a:ext uri="{FF2B5EF4-FFF2-40B4-BE49-F238E27FC236}">
                  <a16:creationId xmlns:a16="http://schemas.microsoft.com/office/drawing/2014/main" id="{C1EA56E0-A304-9C14-EDF7-F4D6C48AB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0437" y="2568887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en-NL" sz="12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★★★★★</a:t>
              </a:r>
              <a:endParaRPr lang="nl-NL" sz="1200" dirty="0">
                <a:solidFill>
                  <a:srgbClr val="211E5B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8" name="Rectangle 8">
              <a:extLst>
                <a:ext uri="{FF2B5EF4-FFF2-40B4-BE49-F238E27FC236}">
                  <a16:creationId xmlns:a16="http://schemas.microsoft.com/office/drawing/2014/main" id="{9092C2AC-758E-5584-C066-1C88C5F90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0437" y="3294149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en-NL" sz="12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★★★★☆</a:t>
              </a:r>
              <a:endParaRPr lang="nl-NL" sz="1200" dirty="0">
                <a:solidFill>
                  <a:srgbClr val="211E5B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9" name="Rectangle 8">
              <a:extLst>
                <a:ext uri="{FF2B5EF4-FFF2-40B4-BE49-F238E27FC236}">
                  <a16:creationId xmlns:a16="http://schemas.microsoft.com/office/drawing/2014/main" id="{DA4B2FBA-CF40-9B88-E296-C09887544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0439" y="4207276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en-NL" sz="12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★★★★☆</a:t>
              </a:r>
              <a:endParaRPr lang="nl-NL" sz="1200" dirty="0">
                <a:solidFill>
                  <a:srgbClr val="211E5B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0CCC0C52-E7CF-935D-98CC-941C3BD3C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0437" y="4932538"/>
              <a:ext cx="829144" cy="61088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42F7AC"/>
              </a:solidFill>
              <a:miter lim="800000"/>
              <a:headEnd/>
              <a:tailEnd/>
            </a:ln>
            <a:effectLst/>
          </p:spPr>
          <p:txBody>
            <a:bodyPr vert="horz" wrap="none" anchor="ctr" anchorCtr="0"/>
            <a:lstStyle/>
            <a:p>
              <a:pPr algn="ctr" defTabSz="914377">
                <a:lnSpc>
                  <a:spcPct val="140000"/>
                </a:lnSpc>
                <a:spcBef>
                  <a:spcPct val="25000"/>
                </a:spcBef>
                <a:buClr>
                  <a:srgbClr val="00649C"/>
                </a:buClr>
                <a:defRPr/>
              </a:pPr>
              <a:r>
                <a:rPr lang="en-NL" sz="1200" dirty="0">
                  <a:solidFill>
                    <a:srgbClr val="211E5B"/>
                  </a:solidFill>
                  <a:latin typeface="Century Gothic" panose="020B0502020202020204" pitchFamily="34" charset="0"/>
                </a:rPr>
                <a:t>★★★☆☆ </a:t>
              </a:r>
              <a:endParaRPr lang="nl-NL" sz="1200" dirty="0">
                <a:solidFill>
                  <a:srgbClr val="211E5B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107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E8B53-A1BB-D8E7-25C8-3B0151671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E0C8A35F-0708-27CE-543F-557FF63F44B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C8A35F-0708-27CE-543F-557FF63F44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AB42508-B015-48DE-BA07-DA66403C9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en-US" dirty="0" err="1"/>
              <a:t>Quizvraag</a:t>
            </a:r>
            <a:r>
              <a:rPr lang="en-US" dirty="0"/>
              <a:t> 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C7921-A050-132B-94E4-276AC672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FB4F3-C7FB-2486-14A0-D41701A6A8B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256" y="1825625"/>
            <a:ext cx="10039919" cy="43513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Welke uitspraak past het beste bij deze case?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We weten nu precies waarom medewerkers vertrekken.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We hebben voldoende inzicht om de meest kansrijke interventies te prioriteren.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We kunnen nu voorspellen welke medewerkers gaan vertrekken.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D)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data heeft bepaald welke oplossing we moeten kiezen.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✅ </a:t>
            </a: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211E5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Juiste antwoord: B</a:t>
            </a: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211E5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9355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3B997E71-87F8-32B8-349E-1A0EB0375BF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997E71-87F8-32B8-349E-1A0EB0375B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F54DC78-CA05-2156-06DB-06DA69D4F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57" y="107254"/>
            <a:ext cx="11198794" cy="903399"/>
          </a:xfrm>
        </p:spPr>
        <p:txBody>
          <a:bodyPr vert="horz" rIns="0"/>
          <a:lstStyle/>
          <a:p>
            <a:r>
              <a:rPr lang="nl-NL" dirty="0"/>
              <a:t>In deze oefencase hebben we in vogelvlucht ervaren hoe je van een HR-vraag naar een </a:t>
            </a:r>
            <a:r>
              <a:rPr lang="nl-NL" dirty="0" err="1"/>
              <a:t>datagedreven</a:t>
            </a:r>
            <a:r>
              <a:rPr lang="nl-NL" dirty="0"/>
              <a:t> advies komt</a:t>
            </a:r>
            <a:endParaRPr lang="en-US" dirty="0"/>
          </a:p>
        </p:txBody>
      </p:sp>
      <p:sp>
        <p:nvSpPr>
          <p:cNvPr id="5" name="Arrow: Pentagon 20">
            <a:extLst>
              <a:ext uri="{FF2B5EF4-FFF2-40B4-BE49-F238E27FC236}">
                <a16:creationId xmlns:a16="http://schemas.microsoft.com/office/drawing/2014/main" id="{85DC6293-82BC-A74F-3DE0-80FA68630ADC}"/>
              </a:ext>
            </a:extLst>
          </p:cNvPr>
          <p:cNvSpPr/>
          <p:nvPr/>
        </p:nvSpPr>
        <p:spPr>
          <a:xfrm>
            <a:off x="428848" y="2685747"/>
            <a:ext cx="11020202" cy="360000"/>
          </a:xfrm>
          <a:prstGeom prst="homePlate">
            <a:avLst>
              <a:gd name="adj" fmla="val 32716"/>
            </a:avLst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 5 stappen van initiële vraag naar een </a:t>
            </a:r>
            <a:r>
              <a:rPr lang="nl-NL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datagedreven</a:t>
            </a:r>
            <a:r>
              <a:rPr lang="nl-NL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advies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0FCDE96-F718-0B79-4000-6DEDAE41FD4C}"/>
              </a:ext>
            </a:extLst>
          </p:cNvPr>
          <p:cNvSpPr/>
          <p:nvPr/>
        </p:nvSpPr>
        <p:spPr>
          <a:xfrm>
            <a:off x="419321" y="3222033"/>
            <a:ext cx="1928379" cy="1432800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tlCol="0" anchor="b" anchorCtr="0"/>
          <a:lstStyle/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De juiste vraag scherp krijgen</a:t>
            </a:r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775665CD-D1B4-3EE8-D039-673D2E5D23C6}"/>
              </a:ext>
            </a:extLst>
          </p:cNvPr>
          <p:cNvSpPr/>
          <p:nvPr/>
        </p:nvSpPr>
        <p:spPr>
          <a:xfrm>
            <a:off x="295275" y="3167107"/>
            <a:ext cx="247146" cy="253294"/>
          </a:xfrm>
          <a:prstGeom prst="ellipse">
            <a:avLst/>
          </a:prstGeom>
          <a:solidFill>
            <a:srgbClr val="B1EDE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1</a:t>
            </a:r>
          </a:p>
        </p:txBody>
      </p:sp>
      <p:pic>
        <p:nvPicPr>
          <p:cNvPr id="9" name="Picture 70" descr="A group of people in speech bubbles&#10;&#10;Description automatically generated">
            <a:extLst>
              <a:ext uri="{FF2B5EF4-FFF2-40B4-BE49-F238E27FC236}">
                <a16:creationId xmlns:a16="http://schemas.microsoft.com/office/drawing/2014/main" id="{5C6E4C7B-AA47-8846-F5B3-B0E642CEC8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6" y="3094200"/>
            <a:ext cx="1272329" cy="1303980"/>
          </a:xfrm>
          <a:prstGeom prst="rect">
            <a:avLst/>
          </a:prstGeom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id="{31F37E33-0ADB-BB4F-0F02-31A0B285C8C9}"/>
              </a:ext>
            </a:extLst>
          </p:cNvPr>
          <p:cNvSpPr/>
          <p:nvPr/>
        </p:nvSpPr>
        <p:spPr>
          <a:xfrm>
            <a:off x="2677266" y="3222033"/>
            <a:ext cx="1928379" cy="1432800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tlCol="0" anchor="b" anchorCtr="0"/>
          <a:lstStyle/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Probleem-</a:t>
            </a:r>
          </a:p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oplossing</a:t>
            </a:r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B088FB8B-4F84-6B87-07FD-2DF5B79AEC34}"/>
              </a:ext>
            </a:extLst>
          </p:cNvPr>
          <p:cNvSpPr/>
          <p:nvPr/>
        </p:nvSpPr>
        <p:spPr>
          <a:xfrm>
            <a:off x="2592969" y="3167109"/>
            <a:ext cx="247146" cy="253294"/>
          </a:xfrm>
          <a:prstGeom prst="ellipse">
            <a:avLst/>
          </a:prstGeom>
          <a:solidFill>
            <a:srgbClr val="B1EDE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2</a:t>
            </a:r>
          </a:p>
        </p:txBody>
      </p:sp>
      <p:pic>
        <p:nvPicPr>
          <p:cNvPr id="14" name="Picture 71" descr="A maze with a light bulb inside&#10;&#10;Description automatically generated">
            <a:extLst>
              <a:ext uri="{FF2B5EF4-FFF2-40B4-BE49-F238E27FC236}">
                <a16:creationId xmlns:a16="http://schemas.microsoft.com/office/drawing/2014/main" id="{3DDF7D14-2410-65DC-31CF-3F279E0A1F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919" y="3190160"/>
            <a:ext cx="1085070" cy="1112061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757772B1-3E53-8AD9-D7EA-6EF21518CC83}"/>
              </a:ext>
            </a:extLst>
          </p:cNvPr>
          <p:cNvSpPr/>
          <p:nvPr/>
        </p:nvSpPr>
        <p:spPr>
          <a:xfrm>
            <a:off x="4935210" y="3222034"/>
            <a:ext cx="1928379" cy="1432799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tlCol="0" anchor="b" anchorCtr="0"/>
          <a:lstStyle/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Data </a:t>
            </a:r>
          </a:p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exploratie</a:t>
            </a:r>
          </a:p>
        </p:txBody>
      </p:sp>
      <p:sp>
        <p:nvSpPr>
          <p:cNvPr id="18" name="Oval 15">
            <a:extLst>
              <a:ext uri="{FF2B5EF4-FFF2-40B4-BE49-F238E27FC236}">
                <a16:creationId xmlns:a16="http://schemas.microsoft.com/office/drawing/2014/main" id="{03F20F16-688D-4627-2978-427316F8198C}"/>
              </a:ext>
            </a:extLst>
          </p:cNvPr>
          <p:cNvSpPr/>
          <p:nvPr/>
        </p:nvSpPr>
        <p:spPr>
          <a:xfrm>
            <a:off x="4850913" y="3137765"/>
            <a:ext cx="247146" cy="253294"/>
          </a:xfrm>
          <a:prstGeom prst="ellipse">
            <a:avLst/>
          </a:prstGeom>
          <a:solidFill>
            <a:srgbClr val="B1EDE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3</a:t>
            </a:r>
          </a:p>
        </p:txBody>
      </p:sp>
      <p:pic>
        <p:nvPicPr>
          <p:cNvPr id="19" name="Picture 72" descr="A computer screen with graphics&#10;&#10;Description automatically generated">
            <a:extLst>
              <a:ext uri="{FF2B5EF4-FFF2-40B4-BE49-F238E27FC236}">
                <a16:creationId xmlns:a16="http://schemas.microsoft.com/office/drawing/2014/main" id="{D39AC40D-0551-2543-FF5C-807D7E4DF1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863" y="3190160"/>
            <a:ext cx="1085070" cy="1112061"/>
          </a:xfrm>
          <a:prstGeom prst="rect">
            <a:avLst/>
          </a:prstGeom>
        </p:spPr>
      </p:pic>
      <p:sp>
        <p:nvSpPr>
          <p:cNvPr id="22" name="Rectangle 19">
            <a:extLst>
              <a:ext uri="{FF2B5EF4-FFF2-40B4-BE49-F238E27FC236}">
                <a16:creationId xmlns:a16="http://schemas.microsoft.com/office/drawing/2014/main" id="{C7900BA1-1A4B-9AF0-4906-236F1C6DE8FB}"/>
              </a:ext>
            </a:extLst>
          </p:cNvPr>
          <p:cNvSpPr/>
          <p:nvPr/>
        </p:nvSpPr>
        <p:spPr>
          <a:xfrm>
            <a:off x="7227941" y="3222037"/>
            <a:ext cx="1928379" cy="1432796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tlCol="0" anchor="b" anchorCtr="0"/>
          <a:lstStyle/>
          <a:p>
            <a:pPr algn="ctr"/>
            <a:endParaRPr lang="nl-NL" sz="13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Verhaallijnen en slides maken</a:t>
            </a: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1A9FF84B-E8E1-5387-A4C6-91C679ABAF1B}"/>
              </a:ext>
            </a:extLst>
          </p:cNvPr>
          <p:cNvSpPr/>
          <p:nvPr/>
        </p:nvSpPr>
        <p:spPr>
          <a:xfrm>
            <a:off x="7108857" y="3137766"/>
            <a:ext cx="247146" cy="253294"/>
          </a:xfrm>
          <a:prstGeom prst="ellipse">
            <a:avLst/>
          </a:prstGeom>
          <a:solidFill>
            <a:srgbClr val="B1EDE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4</a:t>
            </a:r>
          </a:p>
        </p:txBody>
      </p:sp>
      <p:pic>
        <p:nvPicPr>
          <p:cNvPr id="24" name="Picture 74" descr="A computer screen with a book and graph&#10;&#10;Description automatically generated">
            <a:extLst>
              <a:ext uri="{FF2B5EF4-FFF2-40B4-BE49-F238E27FC236}">
                <a16:creationId xmlns:a16="http://schemas.microsoft.com/office/drawing/2014/main" id="{CB5CC1FE-F4B3-F072-2C1C-16395C04CC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594" y="3190160"/>
            <a:ext cx="1085070" cy="1112061"/>
          </a:xfrm>
          <a:prstGeom prst="rect">
            <a:avLst/>
          </a:prstGeom>
        </p:spPr>
      </p:pic>
      <p:sp>
        <p:nvSpPr>
          <p:cNvPr id="27" name="Rectangle 22">
            <a:extLst>
              <a:ext uri="{FF2B5EF4-FFF2-40B4-BE49-F238E27FC236}">
                <a16:creationId xmlns:a16="http://schemas.microsoft.com/office/drawing/2014/main" id="{7FA8AEED-A3E3-C0DA-EBCE-C41775D1A56D}"/>
              </a:ext>
            </a:extLst>
          </p:cNvPr>
          <p:cNvSpPr/>
          <p:nvPr/>
        </p:nvSpPr>
        <p:spPr>
          <a:xfrm>
            <a:off x="9520671" y="3222037"/>
            <a:ext cx="1928379" cy="1432796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tlCol="0" anchor="b" anchorCtr="0"/>
          <a:lstStyle/>
          <a:p>
            <a:pPr algn="ctr"/>
            <a:endParaRPr lang="nl-NL" sz="13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nl-N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Je advies effectief delen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B881A2F-3050-FF3D-C131-EB796230ED23}"/>
              </a:ext>
            </a:extLst>
          </p:cNvPr>
          <p:cNvSpPr/>
          <p:nvPr/>
        </p:nvSpPr>
        <p:spPr>
          <a:xfrm>
            <a:off x="9401587" y="3137766"/>
            <a:ext cx="247146" cy="253294"/>
          </a:xfrm>
          <a:prstGeom prst="ellipse">
            <a:avLst/>
          </a:prstGeom>
          <a:solidFill>
            <a:srgbClr val="B1EDE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5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EE92E89E-0555-1D8E-1A0B-7DAAC84B7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398" y="3349340"/>
            <a:ext cx="816923" cy="7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81490464-1C8D-AF3B-BBFC-C2C2B717E558}"/>
              </a:ext>
            </a:extLst>
          </p:cNvPr>
          <p:cNvSpPr txBox="1"/>
          <p:nvPr/>
        </p:nvSpPr>
        <p:spPr>
          <a:xfrm>
            <a:off x="428848" y="5425172"/>
            <a:ext cx="6095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D24726"/>
                </a:solidFill>
                <a:latin typeface="Century Gothic" panose="020B0502020202020204" pitchFamily="34" charset="0"/>
              </a:rPr>
              <a:t>Welk HR-vraagstuk zou jij met deze aanpak willen onderzoeken?</a:t>
            </a:r>
            <a:endParaRPr lang="en-US" sz="2000" dirty="0">
              <a:solidFill>
                <a:srgbClr val="D2472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708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62B5-7F77-9E3A-2EE3-ACC8EB53D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30AF954-77D5-6C9A-564C-3508AC8BE34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30AF954-77D5-6C9A-564C-3508AC8BE3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92463E6-C545-EFDF-5104-58E8C101A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Agenda voor deze sessie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3415D2-2C6D-4F01-0749-033A0B3A2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8D4A8-90DA-D8E8-A1FD-519DE71DD7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0F3A8-9F1E-3DA0-F3F2-20BF88103251}"/>
              </a:ext>
            </a:extLst>
          </p:cNvPr>
          <p:cNvSpPr/>
          <p:nvPr/>
        </p:nvSpPr>
        <p:spPr>
          <a:xfrm>
            <a:off x="2493220" y="2493221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Van HR-vraag naar </a:t>
            </a:r>
            <a:r>
              <a:rPr lang="nl-NL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datagedreven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 advies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1CEE5-ABA6-08EA-19E7-4B0B9D7B445D}"/>
              </a:ext>
            </a:extLst>
          </p:cNvPr>
          <p:cNvSpPr/>
          <p:nvPr/>
        </p:nvSpPr>
        <p:spPr>
          <a:xfrm>
            <a:off x="2493220" y="3374729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Zelf aan de </a:t>
            </a:r>
            <a:r>
              <a:rPr lang="nl-NL" b="1">
                <a:solidFill>
                  <a:srgbClr val="211E5B"/>
                </a:solidFill>
                <a:latin typeface="Century Gothic" panose="020B0502020202020204" pitchFamily="34" charset="0"/>
              </a:rPr>
              <a:t>slag met een oefencase</a:t>
            </a:r>
            <a:endParaRPr lang="nl-NL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05F2A0-026A-FEA8-DDA0-E8056E1B9C4A}"/>
              </a:ext>
            </a:extLst>
          </p:cNvPr>
          <p:cNvSpPr/>
          <p:nvPr/>
        </p:nvSpPr>
        <p:spPr>
          <a:xfrm>
            <a:off x="2493220" y="4256237"/>
            <a:ext cx="6308701" cy="710469"/>
          </a:xfrm>
          <a:prstGeom prst="rect">
            <a:avLst/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Presentatie praktijkcase van een deelnemer uit het  Leernetwerk HR Analytics voor gemeenten</a:t>
            </a:r>
          </a:p>
        </p:txBody>
      </p:sp>
    </p:spTree>
    <p:extLst>
      <p:ext uri="{BB962C8B-B14F-4D97-AF65-F5344CB8AC3E}">
        <p14:creationId xmlns:p14="http://schemas.microsoft.com/office/powerpoint/2010/main" val="1345933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3CAA78C9-4838-B964-3E6C-0D9AC4CCB42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CAA78C9-4838-B964-3E6C-0D9AC4CCB4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935145D-4275-0B7B-DFB5-47685BFBD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sz="2800" dirty="0"/>
              <a:t>De oefencase was fictief. Nu neemt </a:t>
            </a:r>
            <a:r>
              <a:rPr lang="nl-NL" sz="2800" dirty="0" err="1"/>
              <a:t>Stephano</a:t>
            </a:r>
            <a:r>
              <a:rPr lang="nl-NL" sz="2800" dirty="0"/>
              <a:t> jullie mee in zijn vraagstuk dat hij heeft opgelost tijdens het Leernetwerk HR Analytics </a:t>
            </a:r>
            <a:br>
              <a:rPr lang="nl-NL" sz="2800" dirty="0"/>
            </a:br>
            <a:endParaRPr lang="en-US" sz="2400" b="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8717554-207C-B722-904A-FB9227FE4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911" y="1694667"/>
            <a:ext cx="9723903" cy="4793026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15C46450-7254-9833-3C39-5FA0C12C6881}"/>
              </a:ext>
            </a:extLst>
          </p:cNvPr>
          <p:cNvSpPr/>
          <p:nvPr/>
        </p:nvSpPr>
        <p:spPr>
          <a:xfrm>
            <a:off x="742539" y="4908330"/>
            <a:ext cx="2393240" cy="1695269"/>
          </a:xfrm>
          <a:prstGeom prst="roundRect">
            <a:avLst/>
          </a:prstGeom>
          <a:noFill/>
          <a:ln w="76200">
            <a:solidFill>
              <a:srgbClr val="2EC8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A5AD91C-7897-A03A-57AF-B244C6C6C1F8}"/>
              </a:ext>
            </a:extLst>
          </p:cNvPr>
          <p:cNvSpPr txBox="1"/>
          <p:nvPr/>
        </p:nvSpPr>
        <p:spPr>
          <a:xfrm>
            <a:off x="8125850" y="5102698"/>
            <a:ext cx="29008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200" b="0" i="1" dirty="0">
                <a:latin typeface="Century Gothic" panose="020B0502020202020204" pitchFamily="34" charset="0"/>
              </a:rPr>
              <a:t>Tijdens het Leernetwerk HR Analytics werken deelnemers aan hun eigen HR-vraagstuk. Stap voor stap passen zij de geleerde vaardigheden toe en vertalen zij data en inzichten naar een onderbouwd advies voor hun organisatie</a:t>
            </a:r>
            <a:endParaRPr lang="en-US" sz="12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791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770AE-E72E-3967-39BF-BC2C2065A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D0BF8B3-447B-EB49-FC27-0FD34B44A69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D0BF8B3-447B-EB49-FC27-0FD34B44A6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6A0BB5B-7D18-AD99-EE23-750112B99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Agenda voor deze sessie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305B7-F5A6-6E54-AD37-A8559C691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C339D-6202-06AA-A461-A6F306D0245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BD849E-90E2-2AAF-91E6-6343644FC49C}"/>
              </a:ext>
            </a:extLst>
          </p:cNvPr>
          <p:cNvSpPr/>
          <p:nvPr/>
        </p:nvSpPr>
        <p:spPr>
          <a:xfrm>
            <a:off x="2493220" y="2493221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Van HR-vraag naar </a:t>
            </a:r>
            <a:r>
              <a:rPr lang="nl-NL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datagedreven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 advies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835E5-D8AE-403D-6D3C-7300B4C17424}"/>
              </a:ext>
            </a:extLst>
          </p:cNvPr>
          <p:cNvSpPr/>
          <p:nvPr/>
        </p:nvSpPr>
        <p:spPr>
          <a:xfrm>
            <a:off x="2493220" y="3374729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Zelf aan de </a:t>
            </a:r>
            <a:r>
              <a:rPr lang="nl-NL" b="1">
                <a:solidFill>
                  <a:srgbClr val="211E5B"/>
                </a:solidFill>
                <a:latin typeface="Century Gothic" panose="020B0502020202020204" pitchFamily="34" charset="0"/>
              </a:rPr>
              <a:t>slag met een oefencase</a:t>
            </a:r>
            <a:endParaRPr lang="nl-NL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42CD33-3802-5AF9-63C2-9DCDF6F9CD60}"/>
              </a:ext>
            </a:extLst>
          </p:cNvPr>
          <p:cNvSpPr/>
          <p:nvPr/>
        </p:nvSpPr>
        <p:spPr>
          <a:xfrm>
            <a:off x="2493220" y="4256237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Presentatie praktijkcase van een deelnemer uit het  Leernetwerk HR Analytics voor gemeenten</a:t>
            </a:r>
          </a:p>
        </p:txBody>
      </p:sp>
    </p:spTree>
    <p:extLst>
      <p:ext uri="{BB962C8B-B14F-4D97-AF65-F5344CB8AC3E}">
        <p14:creationId xmlns:p14="http://schemas.microsoft.com/office/powerpoint/2010/main" val="2186403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3FE0C-F158-9292-14C0-F3BB67AD7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488B81A-5398-2721-7DED-19FDB29DBC6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88B81A-5398-2721-7DED-19FDB29DBC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2FA2BFF-C939-6C3F-8AE3-884CC281E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Wat neem jij morgen mee naar je eigen organisatie?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14507B-40F4-99A7-A563-4C055775F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86BA5D-440A-A67F-B0A0-E40D41E4171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24149CCB-4E8F-57E6-8F8B-305DFACC4D96}"/>
              </a:ext>
            </a:extLst>
          </p:cNvPr>
          <p:cNvSpPr/>
          <p:nvPr/>
        </p:nvSpPr>
        <p:spPr>
          <a:xfrm>
            <a:off x="2620403" y="2673941"/>
            <a:ext cx="3056667" cy="2749659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Welk HR-vraagstuk verdient volgens jou een meer </a:t>
            </a:r>
            <a:r>
              <a:rPr lang="nl-NL" sz="2000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datagedreven</a:t>
            </a:r>
            <a:r>
              <a:rPr lang="nl-NL" sz="20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 aanpak?</a:t>
            </a:r>
            <a:endParaRPr lang="en-US" sz="2000" dirty="0"/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9935F861-ADCF-AE12-6FBB-768C730B7B48}"/>
              </a:ext>
            </a:extLst>
          </p:cNvPr>
          <p:cNvSpPr/>
          <p:nvPr/>
        </p:nvSpPr>
        <p:spPr>
          <a:xfrm>
            <a:off x="6522590" y="2673941"/>
            <a:ext cx="3056667" cy="2749659"/>
          </a:xfrm>
          <a:prstGeom prst="round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nl-NL" sz="20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Wat ga je morgen anders doen dan gisteren?</a:t>
            </a:r>
            <a:endParaRPr lang="nl-NL" sz="2000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352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7A9C84D-9D77-5443-81A4-834A5742A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73480"/>
            <a:ext cx="12279837" cy="6391879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9D42E7A-A075-BF4C-ACAE-414CA2C64FEC}"/>
              </a:ext>
            </a:extLst>
          </p:cNvPr>
          <p:cNvSpPr/>
          <p:nvPr/>
        </p:nvSpPr>
        <p:spPr>
          <a:xfrm rot="-600000">
            <a:off x="-806810" y="-438224"/>
            <a:ext cx="4177027" cy="4595619"/>
          </a:xfrm>
          <a:prstGeom prst="roundRect">
            <a:avLst>
              <a:gd name="adj" fmla="val 7618"/>
            </a:avLst>
          </a:prstGeom>
          <a:solidFill>
            <a:srgbClr val="42F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B186B8-4000-1C41-B9DA-EBCB89E5C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39" y="330820"/>
            <a:ext cx="3048001" cy="3429000"/>
          </a:xfrm>
        </p:spPr>
        <p:txBody>
          <a:bodyPr/>
          <a:lstStyle/>
          <a:p>
            <a:r>
              <a:rPr lang="en-US" sz="4400" dirty="0" err="1"/>
              <a:t>Beter</a:t>
            </a:r>
            <a:br>
              <a:rPr lang="en-US" sz="4400" dirty="0"/>
            </a:br>
            <a:r>
              <a:rPr lang="en-US" sz="4400" dirty="0" err="1"/>
              <a:t>worden</a:t>
            </a:r>
            <a:r>
              <a:rPr lang="en-US" sz="4400" dirty="0"/>
              <a:t> </a:t>
            </a:r>
            <a:br>
              <a:rPr lang="en-US" sz="4400" dirty="0"/>
            </a:br>
            <a:r>
              <a:rPr lang="en-US" sz="4400" dirty="0" err="1"/>
              <a:t>waar</a:t>
            </a:r>
            <a:br>
              <a:rPr lang="en-US" sz="4400" dirty="0"/>
            </a:br>
            <a:r>
              <a:rPr lang="en-US" sz="4400" dirty="0" err="1"/>
              <a:t>je</a:t>
            </a:r>
            <a:r>
              <a:rPr lang="en-US" sz="4400" dirty="0"/>
              <a:t> </a:t>
            </a:r>
            <a:r>
              <a:rPr lang="en-US" sz="4400" dirty="0" err="1"/>
              <a:t>goed</a:t>
            </a:r>
            <a:br>
              <a:rPr lang="en-US" sz="4400" dirty="0"/>
            </a:br>
            <a:r>
              <a:rPr lang="en-US" sz="4400" dirty="0"/>
              <a:t>in bent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5508A-3151-C245-B01C-77AECE4AA7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0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17D9849-7A1D-1C81-6A33-6811B5B41F7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54931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7D9849-7A1D-1C81-6A33-6811B5B41F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3AC004A-56A7-4B6D-C22D-200887D87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Agenda voor deze sessie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86D5AA-A530-BD3D-46E7-8970A0B18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FDAC6-8BD2-7EB4-81D6-17DAB724DB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F22968-BEDB-E13D-2131-A35A6CC317E5}"/>
              </a:ext>
            </a:extLst>
          </p:cNvPr>
          <p:cNvSpPr/>
          <p:nvPr/>
        </p:nvSpPr>
        <p:spPr>
          <a:xfrm>
            <a:off x="2493220" y="2493221"/>
            <a:ext cx="6308701" cy="710469"/>
          </a:xfrm>
          <a:prstGeom prst="rect">
            <a:avLst/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Van HR-vraag naar </a:t>
            </a:r>
            <a:r>
              <a:rPr lang="nl-NL" b="1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datagedreven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 advies</a:t>
            </a:r>
            <a:endParaRPr lang="nl-NL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A28A38-B59F-0CA8-68D0-09508BCE3917}"/>
              </a:ext>
            </a:extLst>
          </p:cNvPr>
          <p:cNvSpPr/>
          <p:nvPr/>
        </p:nvSpPr>
        <p:spPr>
          <a:xfrm>
            <a:off x="2493220" y="3374729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Zelf aan de slag met </a:t>
            </a:r>
            <a:r>
              <a:rPr lang="nl-NL" b="1">
                <a:solidFill>
                  <a:srgbClr val="211E5B"/>
                </a:solidFill>
                <a:latin typeface="Century Gothic" panose="020B0502020202020204" pitchFamily="34" charset="0"/>
              </a:rPr>
              <a:t>een oefencase</a:t>
            </a:r>
            <a:endParaRPr lang="nl-NL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F6AB91-D173-9BD5-FFA4-8A5FF2120B06}"/>
              </a:ext>
            </a:extLst>
          </p:cNvPr>
          <p:cNvSpPr/>
          <p:nvPr/>
        </p:nvSpPr>
        <p:spPr>
          <a:xfrm>
            <a:off x="2493220" y="4256237"/>
            <a:ext cx="6308701" cy="7104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Presentatie praktijkcase van een deelnemer uit het  Leernetwerk HR Analytics voor gemeenten</a:t>
            </a:r>
          </a:p>
        </p:txBody>
      </p:sp>
    </p:spTree>
    <p:extLst>
      <p:ext uri="{BB962C8B-B14F-4D97-AF65-F5344CB8AC3E}">
        <p14:creationId xmlns:p14="http://schemas.microsoft.com/office/powerpoint/2010/main" val="41607620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BF8E7B-0327-1D40-862F-F0347992BC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>
            <a:noAutofit/>
          </a:bodyPr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8651E2-FD01-6F4B-9797-4071DB60E40A}"/>
              </a:ext>
            </a:extLst>
          </p:cNvPr>
          <p:cNvGrpSpPr/>
          <p:nvPr/>
        </p:nvGrpSpPr>
        <p:grpSpPr>
          <a:xfrm>
            <a:off x="1819686" y="556015"/>
            <a:ext cx="4141695" cy="2739211"/>
            <a:chOff x="1819686" y="556015"/>
            <a:chExt cx="4141695" cy="273921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A830C5-53DF-3740-9026-5ECDD93E4120}"/>
                </a:ext>
              </a:extLst>
            </p:cNvPr>
            <p:cNvSpPr txBox="1"/>
            <p:nvPr/>
          </p:nvSpPr>
          <p:spPr>
            <a:xfrm>
              <a:off x="1819686" y="556015"/>
              <a:ext cx="4141695" cy="27392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" sz="2000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Fluwelen</a:t>
              </a:r>
              <a:r>
                <a:rPr lang="de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de" sz="2000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Burgwal</a:t>
              </a:r>
              <a:r>
                <a:rPr lang="de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58</a:t>
              </a:r>
            </a:p>
            <a:p>
              <a:r>
                <a:rPr lang="de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Postbus 11560</a:t>
              </a:r>
            </a:p>
            <a:p>
              <a:r>
                <a:rPr lang="de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2502 AN Den Haag</a:t>
              </a:r>
            </a:p>
            <a:p>
              <a:endParaRPr lang="de" sz="2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de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070 763 00 30</a:t>
              </a:r>
            </a:p>
            <a:p>
              <a:endParaRPr lang="de" sz="2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de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contact@aeno.nl</a:t>
              </a:r>
            </a:p>
            <a:p>
              <a:r>
                <a:rPr lang="de" sz="2000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www.aeno.nl</a:t>
              </a:r>
              <a:endParaRPr lang="de" sz="2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en-US" dirty="0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A25815F-ED18-1B4E-8E52-25B5E23FB600}"/>
                </a:ext>
              </a:extLst>
            </p:cNvPr>
            <p:cNvCxnSpPr>
              <a:cxnSpLocks/>
            </p:cNvCxnSpPr>
            <p:nvPr/>
          </p:nvCxnSpPr>
          <p:spPr>
            <a:xfrm>
              <a:off x="1819686" y="3021447"/>
              <a:ext cx="1632054" cy="0"/>
            </a:xfrm>
            <a:prstGeom prst="line">
              <a:avLst/>
            </a:prstGeom>
            <a:ln w="12700">
              <a:solidFill>
                <a:srgbClr val="42F7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361EBE2-D33D-A744-A213-D8290CA80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0" y="4530118"/>
            <a:ext cx="3160483" cy="19921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7F94FB-72E9-2940-AE94-63AAD3ED392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945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6C2E37F-1A53-3F07-38A0-DADB4565940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99047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6C2E37F-1A53-3F07-38A0-DADB456594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A3BBF29-5C3F-1D98-DC4B-04D149667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Gemeenten staan voor grote personele uitdagingen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17BA3D-EB93-B7BD-2219-43A74EA0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BBF5D-F3F6-D337-E6E5-3F84C74FBE9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Bron: </a:t>
            </a:r>
            <a:r>
              <a:rPr lang="en-US" dirty="0" err="1"/>
              <a:t>Personeelsmonitor</a:t>
            </a:r>
            <a:r>
              <a:rPr lang="en-US" dirty="0"/>
              <a:t> Gemeenten 2025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7BCD329-77DE-03CA-082F-1DC0308BE851}"/>
              </a:ext>
            </a:extLst>
          </p:cNvPr>
          <p:cNvSpPr/>
          <p:nvPr/>
        </p:nvSpPr>
        <p:spPr>
          <a:xfrm>
            <a:off x="778932" y="1501541"/>
            <a:ext cx="2426281" cy="312821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68000" rtlCol="0" anchor="t" anchorCtr="0"/>
          <a:lstStyle/>
          <a:p>
            <a:pPr algn="ctr"/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van de gemeenten had in 2025 te maken met </a:t>
            </a:r>
            <a:r>
              <a:rPr lang="nl-NL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personeels-tekorten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A3EA578-3BEC-2B37-BE56-0CE8CC2EAFC8}"/>
              </a:ext>
            </a:extLst>
          </p:cNvPr>
          <p:cNvSpPr/>
          <p:nvPr/>
        </p:nvSpPr>
        <p:spPr>
          <a:xfrm>
            <a:off x="3458051" y="1501541"/>
            <a:ext cx="2426281" cy="312821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68000" rtlCol="0" anchor="t" anchorCtr="0"/>
          <a:lstStyle/>
          <a:p>
            <a:pPr algn="ctr"/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medewerkers bereikt binnen 10 jaar de </a:t>
            </a:r>
            <a:r>
              <a:rPr lang="nl-NL" dirty="0" err="1">
                <a:solidFill>
                  <a:srgbClr val="211E5B"/>
                </a:solidFill>
                <a:latin typeface="Century Gothic" panose="020B0502020202020204" pitchFamily="34" charset="0"/>
              </a:rPr>
              <a:t>pensioen-gerechtigde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 leeftijd.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69ED1A-A3B3-6826-2108-CED7F442964F}"/>
              </a:ext>
            </a:extLst>
          </p:cNvPr>
          <p:cNvSpPr/>
          <p:nvPr/>
        </p:nvSpPr>
        <p:spPr>
          <a:xfrm>
            <a:off x="6140108" y="1501541"/>
            <a:ext cx="2426281" cy="312821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68000" rtlCol="0" anchor="t" anchorCtr="0"/>
          <a:lstStyle/>
          <a:p>
            <a:pPr algn="ctr"/>
            <a:r>
              <a:rPr lang="nl-NL">
                <a:solidFill>
                  <a:srgbClr val="211E5B"/>
                </a:solidFill>
                <a:latin typeface="Century Gothic" panose="020B0502020202020204" pitchFamily="34" charset="0"/>
              </a:rPr>
              <a:t>verzuim, het hoogste niveau in 20 jaar.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CD49BD-6486-BE23-964F-D317C3638B0C}"/>
              </a:ext>
            </a:extLst>
          </p:cNvPr>
          <p:cNvSpPr/>
          <p:nvPr/>
        </p:nvSpPr>
        <p:spPr>
          <a:xfrm>
            <a:off x="8822165" y="1501541"/>
            <a:ext cx="2426281" cy="312821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68000" rtlCol="0" anchor="t" anchorCtr="0"/>
          <a:lstStyle/>
          <a:p>
            <a:pPr algn="ctr"/>
            <a:r>
              <a:rPr lang="nl-NL">
                <a:solidFill>
                  <a:srgbClr val="211E5B"/>
                </a:solidFill>
                <a:latin typeface="Century Gothic" panose="020B0502020202020204" pitchFamily="34" charset="0"/>
              </a:rPr>
              <a:t>van de uitstromers was korter dan 3 jaar in dienst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52C725-BA57-6B3D-6A50-D328207637AF}"/>
              </a:ext>
            </a:extLst>
          </p:cNvPr>
          <p:cNvSpPr txBox="1"/>
          <p:nvPr/>
        </p:nvSpPr>
        <p:spPr>
          <a:xfrm>
            <a:off x="868351" y="1821044"/>
            <a:ext cx="2269554" cy="76944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4400" b="1" noProof="0" dirty="0">
                <a:solidFill>
                  <a:srgbClr val="D24726"/>
                </a:solidFill>
                <a:latin typeface="Century Gothic" panose="020B0502020202020204" pitchFamily="34" charset="0"/>
              </a:rPr>
              <a:t>73%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A35B30-40A2-6197-F5DE-BED60EA4BA9A}"/>
              </a:ext>
            </a:extLst>
          </p:cNvPr>
          <p:cNvSpPr txBox="1"/>
          <p:nvPr/>
        </p:nvSpPr>
        <p:spPr>
          <a:xfrm>
            <a:off x="3536414" y="1821044"/>
            <a:ext cx="2269554" cy="76944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4400" b="1" noProof="0" dirty="0">
                <a:solidFill>
                  <a:srgbClr val="D24726"/>
                </a:solidFill>
                <a:latin typeface="Century Gothic" panose="020B0502020202020204" pitchFamily="34" charset="0"/>
              </a:rPr>
              <a:t>1 op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68C99F-61BA-65A5-2430-F8D019CAA62E}"/>
              </a:ext>
            </a:extLst>
          </p:cNvPr>
          <p:cNvSpPr txBox="1"/>
          <p:nvPr/>
        </p:nvSpPr>
        <p:spPr>
          <a:xfrm>
            <a:off x="6218471" y="1821044"/>
            <a:ext cx="2269554" cy="76944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4400" b="1" noProof="0" dirty="0">
                <a:solidFill>
                  <a:srgbClr val="D24726"/>
                </a:solidFill>
                <a:latin typeface="Century Gothic" panose="020B0502020202020204" pitchFamily="34" charset="0"/>
              </a:rPr>
              <a:t>7,1%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C83C7C-2B9B-592A-27C9-B6E3B30FF299}"/>
              </a:ext>
            </a:extLst>
          </p:cNvPr>
          <p:cNvSpPr txBox="1"/>
          <p:nvPr/>
        </p:nvSpPr>
        <p:spPr>
          <a:xfrm>
            <a:off x="8900528" y="1821044"/>
            <a:ext cx="2269554" cy="76944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nl-NL" sz="4400" b="1" noProof="0" dirty="0">
                <a:solidFill>
                  <a:srgbClr val="D24726"/>
                </a:solidFill>
                <a:latin typeface="Century Gothic" panose="020B0502020202020204" pitchFamily="34" charset="0"/>
              </a:rPr>
              <a:t>46%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F4BA256-E357-B8CA-CA8A-5A7A5BC3C79B}"/>
              </a:ext>
            </a:extLst>
          </p:cNvPr>
          <p:cNvSpPr/>
          <p:nvPr/>
        </p:nvSpPr>
        <p:spPr>
          <a:xfrm>
            <a:off x="778932" y="5060430"/>
            <a:ext cx="10469514" cy="848100"/>
          </a:xfrm>
          <a:prstGeom prst="roundRect">
            <a:avLst/>
          </a:prstGeom>
          <a:solidFill>
            <a:srgbClr val="211E5B"/>
          </a:solidFill>
          <a:ln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latin typeface="Century Gothic" panose="020B0502020202020204" pitchFamily="34" charset="0"/>
              </a:rPr>
              <a:t>Gemeenten staan onder druk door krapte, vergrijzing, verzuim en behoud van talent.</a:t>
            </a:r>
          </a:p>
        </p:txBody>
      </p:sp>
    </p:spTree>
    <p:extLst>
      <p:ext uri="{BB962C8B-B14F-4D97-AF65-F5344CB8AC3E}">
        <p14:creationId xmlns:p14="http://schemas.microsoft.com/office/powerpoint/2010/main" val="118203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C620B2E-1F32-C15B-7B7B-7F9DD5FD921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54143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620B2E-1F32-C15B-7B7B-7F9DD5FD92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7BD4CAB-CA39-B09A-A4B3-E263021E0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Dit roept belangrijke HR-vragen 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AC2EA8-7B34-00F9-B58F-98A62310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ED48E-79F0-8EBE-4FF5-B78F729EC4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Bron: </a:t>
            </a:r>
            <a:r>
              <a:rPr lang="en-US" dirty="0" err="1"/>
              <a:t>Personeelsmonitor</a:t>
            </a:r>
            <a:r>
              <a:rPr lang="en-US" dirty="0"/>
              <a:t> Gemeenten 2025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30BDBC-93E9-EFAF-3DC7-DECBE5CEE520}"/>
              </a:ext>
            </a:extLst>
          </p:cNvPr>
          <p:cNvSpPr/>
          <p:nvPr/>
        </p:nvSpPr>
        <p:spPr>
          <a:xfrm>
            <a:off x="778933" y="1010653"/>
            <a:ext cx="5852160" cy="70264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Welke factoren voorspellen verzuim?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0109ED7-B651-DFED-C3EC-DEBC9015448C}"/>
              </a:ext>
            </a:extLst>
          </p:cNvPr>
          <p:cNvSpPr/>
          <p:nvPr/>
        </p:nvSpPr>
        <p:spPr>
          <a:xfrm>
            <a:off x="778933" y="1864326"/>
            <a:ext cx="5852160" cy="70264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Waarom vertrekken medewerkers binnen 3 jaar?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AB0E09F-C2B1-4514-B516-F5C469D8E351}"/>
              </a:ext>
            </a:extLst>
          </p:cNvPr>
          <p:cNvSpPr/>
          <p:nvPr/>
        </p:nvSpPr>
        <p:spPr>
          <a:xfrm>
            <a:off x="778933" y="2717999"/>
            <a:ext cx="5852160" cy="70264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Hoe behouden we jong talent?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70BD04-4BFE-9F94-3B94-9D1BB88CE696}"/>
              </a:ext>
            </a:extLst>
          </p:cNvPr>
          <p:cNvSpPr/>
          <p:nvPr/>
        </p:nvSpPr>
        <p:spPr>
          <a:xfrm>
            <a:off x="778933" y="3579461"/>
            <a:ext cx="5852160" cy="70264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Hoe zetten we onze schaarse capaciteit optimaal in?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C6CADFE-F32E-22D9-40EE-20834FA35187}"/>
              </a:ext>
            </a:extLst>
          </p:cNvPr>
          <p:cNvSpPr/>
          <p:nvPr/>
        </p:nvSpPr>
        <p:spPr>
          <a:xfrm>
            <a:off x="778933" y="4440923"/>
            <a:ext cx="5852160" cy="70264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Hoe bereiden we ons voor op pensioneringsgolf?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7696756-DDF5-A0D0-E121-F062242ADB48}"/>
              </a:ext>
            </a:extLst>
          </p:cNvPr>
          <p:cNvGrpSpPr/>
          <p:nvPr/>
        </p:nvGrpSpPr>
        <p:grpSpPr>
          <a:xfrm>
            <a:off x="6862099" y="1010653"/>
            <a:ext cx="355216" cy="4132914"/>
            <a:chOff x="6862099" y="1010653"/>
            <a:chExt cx="355216" cy="4132914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1B57C1F-CFF4-AF1A-CD3C-13A1D9C361EA}"/>
                </a:ext>
              </a:extLst>
            </p:cNvPr>
            <p:cNvCxnSpPr>
              <a:cxnSpLocks/>
            </p:cNvCxnSpPr>
            <p:nvPr/>
          </p:nvCxnSpPr>
          <p:spPr>
            <a:xfrm>
              <a:off x="7039707" y="1010653"/>
              <a:ext cx="0" cy="4132914"/>
            </a:xfrm>
            <a:prstGeom prst="line">
              <a:avLst/>
            </a:prstGeom>
            <a:ln w="19050">
              <a:solidFill>
                <a:srgbClr val="211E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1F4ED5E-EBA5-D18F-B042-85D686004517}"/>
                </a:ext>
              </a:extLst>
            </p:cNvPr>
            <p:cNvGrpSpPr/>
            <p:nvPr/>
          </p:nvGrpSpPr>
          <p:grpSpPr>
            <a:xfrm>
              <a:off x="6862099" y="2894848"/>
              <a:ext cx="355216" cy="364525"/>
              <a:chOff x="7009576" y="3589720"/>
              <a:chExt cx="355216" cy="355216"/>
            </a:xfrm>
            <a:solidFill>
              <a:srgbClr val="211E5B"/>
            </a:solidFill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8720516-5E4A-B3CC-2711-D7021CAB1FB6}"/>
                  </a:ext>
                </a:extLst>
              </p:cNvPr>
              <p:cNvSpPr/>
              <p:nvPr/>
            </p:nvSpPr>
            <p:spPr>
              <a:xfrm>
                <a:off x="7009576" y="3589720"/>
                <a:ext cx="355216" cy="355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2B87D5D5-C4DC-5DAE-C784-E711D1A4DC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3488" y="3767328"/>
                <a:ext cx="227392" cy="0"/>
              </a:xfrm>
              <a:prstGeom prst="straightConnector1">
                <a:avLst/>
              </a:prstGeom>
              <a:grpFill/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D9D97C9-1BA7-1193-7AB0-9DF0B336CB86}"/>
              </a:ext>
            </a:extLst>
          </p:cNvPr>
          <p:cNvSpPr/>
          <p:nvPr/>
        </p:nvSpPr>
        <p:spPr>
          <a:xfrm>
            <a:off x="7394923" y="1010652"/>
            <a:ext cx="4511528" cy="4132905"/>
          </a:xfrm>
          <a:prstGeom prst="roundRect">
            <a:avLst>
              <a:gd name="adj" fmla="val 10146"/>
            </a:avLst>
          </a:prstGeom>
          <a:solidFill>
            <a:schemeClr val="bg1"/>
          </a:solidFill>
          <a:ln w="19050">
            <a:solidFill>
              <a:srgbClr val="211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D24726"/>
                </a:solidFill>
                <a:latin typeface="Century Gothic" panose="020B0502020202020204" pitchFamily="34" charset="0"/>
              </a:rPr>
              <a:t>100% 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van de gemeenten zet in op behouden en ontwikkelen van medewerkers</a:t>
            </a:r>
          </a:p>
          <a:p>
            <a:endParaRPr lang="nl-NL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r>
              <a:rPr lang="nl-NL" b="1" dirty="0">
                <a:solidFill>
                  <a:srgbClr val="D24726"/>
                </a:solidFill>
                <a:latin typeface="Century Gothic" panose="020B0502020202020204" pitchFamily="34" charset="0"/>
              </a:rPr>
              <a:t>95% 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zet in op het aantrekken van nieuw talent.</a:t>
            </a:r>
          </a:p>
          <a:p>
            <a:endParaRPr lang="nl-NL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r>
              <a:rPr lang="nl-NL" b="1" dirty="0">
                <a:solidFill>
                  <a:srgbClr val="D24726"/>
                </a:solidFill>
                <a:latin typeface="Century Gothic" panose="020B0502020202020204" pitchFamily="34" charset="0"/>
              </a:rPr>
              <a:t>Slechts 15% </a:t>
            </a:r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van de gemeenten heeft strategische personeelsplanning echt goed ingericht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43C0AD2-F5CC-1B71-4444-2680E4C67486}"/>
              </a:ext>
            </a:extLst>
          </p:cNvPr>
          <p:cNvSpPr/>
          <p:nvPr/>
        </p:nvSpPr>
        <p:spPr>
          <a:xfrm>
            <a:off x="1743605" y="5258887"/>
            <a:ext cx="9034462" cy="770498"/>
          </a:xfrm>
          <a:prstGeom prst="roundRect">
            <a:avLst/>
          </a:prstGeom>
          <a:solidFill>
            <a:srgbClr val="211E5B"/>
          </a:solidFill>
          <a:ln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  <a:latin typeface="Century Gothic" panose="020B0502020202020204" pitchFamily="34" charset="0"/>
              </a:rPr>
              <a:t>De uitdaging is niet het gebrek aan HR-initiatieven. De uitdaging is weten welke interventies daadwerkelijk impact hebben.</a:t>
            </a:r>
            <a:endParaRPr lang="nl-NL" noProof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71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  <p:bldP spid="16" grpId="0" animBg="1"/>
      <p:bldP spid="1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4B31C258-8E22-C55D-1B54-422090BDF64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80886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31C258-8E22-C55D-1B54-422090BDF6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0EA6F94-2D7C-23FB-0C73-7BBFFDD9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nl-NL" dirty="0"/>
              <a:t>Onze aanpak om tot daadkrachtige besluiten te komen</a:t>
            </a:r>
            <a:br>
              <a:rPr lang="nl-NL" dirty="0"/>
            </a:br>
            <a:r>
              <a:rPr lang="nl-NL" sz="2000" b="0" dirty="0"/>
              <a:t>Deze skills stellen jou in staat om zelf HR-vraagstukken van begin tot eind uit te werken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EFE680-B5F7-34DC-FC79-17517F9D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289D6B4-DEF3-291C-127C-91FB2AE3C4B9}"/>
              </a:ext>
            </a:extLst>
          </p:cNvPr>
          <p:cNvSpPr/>
          <p:nvPr/>
        </p:nvSpPr>
        <p:spPr>
          <a:xfrm>
            <a:off x="517286" y="1252918"/>
            <a:ext cx="11294326" cy="360000"/>
          </a:xfrm>
          <a:prstGeom prst="homePlate">
            <a:avLst>
              <a:gd name="adj" fmla="val 32716"/>
            </a:avLst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 5 stappen van initiële vraag naar een </a:t>
            </a:r>
            <a:r>
              <a:rPr lang="nl-NL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datagedreven</a:t>
            </a:r>
            <a:r>
              <a:rPr lang="nl-NL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advies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CBF405-97A7-C508-D9F2-B6E83FE0E566}"/>
              </a:ext>
            </a:extLst>
          </p:cNvPr>
          <p:cNvSpPr/>
          <p:nvPr/>
        </p:nvSpPr>
        <p:spPr>
          <a:xfrm>
            <a:off x="507522" y="1789204"/>
            <a:ext cx="1976347" cy="1432800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0" rIns="72000" rtlCol="0" anchor="b" anchorCtr="0"/>
          <a:lstStyle/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De juiste vraag scherp krijgen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8714CDF-864D-DC1B-208B-1ED9AF99D606}"/>
              </a:ext>
            </a:extLst>
          </p:cNvPr>
          <p:cNvSpPr/>
          <p:nvPr/>
        </p:nvSpPr>
        <p:spPr>
          <a:xfrm>
            <a:off x="380390" y="1734278"/>
            <a:ext cx="253294" cy="253294"/>
          </a:xfrm>
          <a:prstGeom prst="ellipse">
            <a:avLst/>
          </a:prstGeom>
          <a:solidFill>
            <a:srgbClr val="211E5B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latin typeface="Century Gothic" panose="020B0502020202020204" pitchFamily="34" charset="0"/>
              </a:rPr>
              <a:t>1</a:t>
            </a:r>
          </a:p>
        </p:txBody>
      </p:sp>
      <p:pic>
        <p:nvPicPr>
          <p:cNvPr id="7" name="Picture 6" descr="A group of people in speech bubbles&#10;&#10;Description automatically generated">
            <a:extLst>
              <a:ext uri="{FF2B5EF4-FFF2-40B4-BE49-F238E27FC236}">
                <a16:creationId xmlns:a16="http://schemas.microsoft.com/office/drawing/2014/main" id="{D7799135-94E5-40DB-F117-1E1A7E0D7B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64" y="1757331"/>
            <a:ext cx="1112061" cy="111206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94BF738-ED97-87AF-4329-8B7E7D9A1B1C}"/>
              </a:ext>
            </a:extLst>
          </p:cNvPr>
          <p:cNvSpPr/>
          <p:nvPr/>
        </p:nvSpPr>
        <p:spPr>
          <a:xfrm>
            <a:off x="507522" y="3345890"/>
            <a:ext cx="1976347" cy="2330413"/>
          </a:xfrm>
          <a:prstGeom prst="roundRect">
            <a:avLst/>
          </a:prstGeom>
          <a:solidFill>
            <a:srgbClr val="EBEBE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nl-N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Je leert kritisch naar een vraagstuk te kijken en met behulp van het SCQ-model de kern van het probleem helder te formuleren en gerichte verdiepingsvragen te stellen.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A4427547-D6B0-BB28-51B2-98172E56FC44}"/>
              </a:ext>
            </a:extLst>
          </p:cNvPr>
          <p:cNvSpPr/>
          <p:nvPr/>
        </p:nvSpPr>
        <p:spPr>
          <a:xfrm rot="10800000">
            <a:off x="1356807" y="3222004"/>
            <a:ext cx="232038" cy="123886"/>
          </a:xfrm>
          <a:prstGeom prst="triangl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B9A098-69B7-92CF-EE6A-55B70DD481E4}"/>
              </a:ext>
            </a:extLst>
          </p:cNvPr>
          <p:cNvSpPr/>
          <p:nvPr/>
        </p:nvSpPr>
        <p:spPr>
          <a:xfrm>
            <a:off x="2821632" y="1789204"/>
            <a:ext cx="1976347" cy="1432800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0" rIns="72000" rtlCol="0" anchor="b" anchorCtr="0"/>
          <a:lstStyle/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Probleem-</a:t>
            </a:r>
          </a:p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oplossing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5672DE-56CA-2FE1-9899-EBE8A0D418A0}"/>
              </a:ext>
            </a:extLst>
          </p:cNvPr>
          <p:cNvSpPr/>
          <p:nvPr/>
        </p:nvSpPr>
        <p:spPr>
          <a:xfrm>
            <a:off x="2735238" y="1734280"/>
            <a:ext cx="253294" cy="253294"/>
          </a:xfrm>
          <a:prstGeom prst="ellipse">
            <a:avLst/>
          </a:prstGeom>
          <a:solidFill>
            <a:srgbClr val="211E5B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latin typeface="Century Gothic" panose="020B0502020202020204" pitchFamily="34" charset="0"/>
              </a:rPr>
              <a:t>2</a:t>
            </a:r>
          </a:p>
        </p:txBody>
      </p:sp>
      <p:pic>
        <p:nvPicPr>
          <p:cNvPr id="14" name="Picture 13" descr="A maze with a light bulb inside&#10;&#10;Description automatically generated">
            <a:extLst>
              <a:ext uri="{FF2B5EF4-FFF2-40B4-BE49-F238E27FC236}">
                <a16:creationId xmlns:a16="http://schemas.microsoft.com/office/drawing/2014/main" id="{7288FA31-A528-4E8E-804B-EE21A46F19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774" y="1757331"/>
            <a:ext cx="1112061" cy="1112061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C39900C-4D4F-0CC3-835B-5918D0F8DEB9}"/>
              </a:ext>
            </a:extLst>
          </p:cNvPr>
          <p:cNvSpPr/>
          <p:nvPr/>
        </p:nvSpPr>
        <p:spPr>
          <a:xfrm>
            <a:off x="2821630" y="3345890"/>
            <a:ext cx="1976347" cy="2330413"/>
          </a:xfrm>
          <a:prstGeom prst="roundRect">
            <a:avLst/>
          </a:prstGeom>
          <a:solidFill>
            <a:srgbClr val="EBEBE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nl-N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Je ontwikkelt een gestructureerde aanpak om (complexe) vraagstukken te analyseren en te vertalen naar concrete, goed doordachte oplossingsrichtingen.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336447D-F93F-88C8-F65B-7682C29549EF}"/>
              </a:ext>
            </a:extLst>
          </p:cNvPr>
          <p:cNvSpPr/>
          <p:nvPr/>
        </p:nvSpPr>
        <p:spPr>
          <a:xfrm rot="10800000">
            <a:off x="3693783" y="3222004"/>
            <a:ext cx="232038" cy="123886"/>
          </a:xfrm>
          <a:prstGeom prst="triangl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55C395-0D70-4B0B-5C0C-805FB2F58703}"/>
              </a:ext>
            </a:extLst>
          </p:cNvPr>
          <p:cNvSpPr/>
          <p:nvPr/>
        </p:nvSpPr>
        <p:spPr>
          <a:xfrm>
            <a:off x="5135742" y="1789205"/>
            <a:ext cx="1976347" cy="1432799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0" rIns="72000" rtlCol="0" anchor="b" anchorCtr="0"/>
          <a:lstStyle/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Data </a:t>
            </a:r>
          </a:p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exploratie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C95FC76-F420-0BD3-F539-5C1FAF01FC45}"/>
              </a:ext>
            </a:extLst>
          </p:cNvPr>
          <p:cNvSpPr/>
          <p:nvPr/>
        </p:nvSpPr>
        <p:spPr>
          <a:xfrm>
            <a:off x="5049348" y="1704936"/>
            <a:ext cx="253294" cy="253294"/>
          </a:xfrm>
          <a:prstGeom prst="ellipse">
            <a:avLst/>
          </a:prstGeom>
          <a:solidFill>
            <a:srgbClr val="211E5B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latin typeface="Century Gothic" panose="020B0502020202020204" pitchFamily="34" charset="0"/>
              </a:rPr>
              <a:t>3</a:t>
            </a:r>
          </a:p>
        </p:txBody>
      </p:sp>
      <p:pic>
        <p:nvPicPr>
          <p:cNvPr id="21" name="Picture 20" descr="A computer screen with graphics&#10;&#10;Description automatically generated">
            <a:extLst>
              <a:ext uri="{FF2B5EF4-FFF2-40B4-BE49-F238E27FC236}">
                <a16:creationId xmlns:a16="http://schemas.microsoft.com/office/drawing/2014/main" id="{5A2200BE-8651-498B-E5BB-8C63D544A7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884" y="1757331"/>
            <a:ext cx="1112061" cy="1112061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A8FF5E1-9128-65B1-BE80-9560B60C8F7A}"/>
              </a:ext>
            </a:extLst>
          </p:cNvPr>
          <p:cNvSpPr/>
          <p:nvPr/>
        </p:nvSpPr>
        <p:spPr>
          <a:xfrm>
            <a:off x="5104077" y="3345890"/>
            <a:ext cx="1976347" cy="2330413"/>
          </a:xfrm>
          <a:prstGeom prst="roundRect">
            <a:avLst/>
          </a:prstGeom>
          <a:solidFill>
            <a:srgbClr val="EBEBE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nl-N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Je leert hoe je data-analysetechnieken toepast om gerichte vragen te beantwoorden, hypotheses te toetsen en inzichten te vertalen naar onderbouwde conclusies.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4E08769-A650-E148-36BC-E4F4328AFF1C}"/>
              </a:ext>
            </a:extLst>
          </p:cNvPr>
          <p:cNvSpPr/>
          <p:nvPr/>
        </p:nvSpPr>
        <p:spPr>
          <a:xfrm rot="10800000">
            <a:off x="6007894" y="3222004"/>
            <a:ext cx="232038" cy="123886"/>
          </a:xfrm>
          <a:prstGeom prst="triangl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D48C0C6-B632-B61C-0D87-3119AB45FE3E}"/>
              </a:ext>
            </a:extLst>
          </p:cNvPr>
          <p:cNvSpPr/>
          <p:nvPr/>
        </p:nvSpPr>
        <p:spPr>
          <a:xfrm>
            <a:off x="7485504" y="1789208"/>
            <a:ext cx="1976347" cy="1432796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0" rIns="72000" rtlCol="0" anchor="b" anchorCtr="0"/>
          <a:lstStyle/>
          <a:p>
            <a:pPr algn="ctr"/>
            <a:endParaRPr lang="nl-NL" sz="14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Verhaallijnen maken en slides schrijven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F6A947C-7690-0DCF-3F06-F0BB8DBE93BF}"/>
              </a:ext>
            </a:extLst>
          </p:cNvPr>
          <p:cNvSpPr/>
          <p:nvPr/>
        </p:nvSpPr>
        <p:spPr>
          <a:xfrm>
            <a:off x="7363458" y="1704937"/>
            <a:ext cx="253294" cy="253294"/>
          </a:xfrm>
          <a:prstGeom prst="ellipse">
            <a:avLst/>
          </a:prstGeom>
          <a:solidFill>
            <a:srgbClr val="211E5B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latin typeface="Century Gothic" panose="020B0502020202020204" pitchFamily="34" charset="0"/>
              </a:rPr>
              <a:t>4</a:t>
            </a:r>
          </a:p>
        </p:txBody>
      </p:sp>
      <p:pic>
        <p:nvPicPr>
          <p:cNvPr id="28" name="Picture 27" descr="A computer screen with a book and graph&#10;&#10;Description automatically generated">
            <a:extLst>
              <a:ext uri="{FF2B5EF4-FFF2-40B4-BE49-F238E27FC236}">
                <a16:creationId xmlns:a16="http://schemas.microsoft.com/office/drawing/2014/main" id="{0B7B7791-D8B2-754D-6ECB-0568E7627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646" y="1757331"/>
            <a:ext cx="1112061" cy="1112061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CDD0381-F7E9-33BE-602A-D6A853AA8049}"/>
              </a:ext>
            </a:extLst>
          </p:cNvPr>
          <p:cNvSpPr/>
          <p:nvPr/>
        </p:nvSpPr>
        <p:spPr>
          <a:xfrm>
            <a:off x="7485504" y="3345890"/>
            <a:ext cx="1976347" cy="2330413"/>
          </a:xfrm>
          <a:prstGeom prst="roundRect">
            <a:avLst/>
          </a:prstGeom>
          <a:solidFill>
            <a:srgbClr val="EBEBE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nl-N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Je leert hoe je met structuur en data-visualisatie een overtuigend advies overbrengt in PowerPoint, met heldere slides die zijn opgebouwd volgens het Piramide Principe.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0993077E-8E22-61E0-2532-3770334BE53A}"/>
              </a:ext>
            </a:extLst>
          </p:cNvPr>
          <p:cNvSpPr/>
          <p:nvPr/>
        </p:nvSpPr>
        <p:spPr>
          <a:xfrm rot="10800000">
            <a:off x="8357656" y="3222004"/>
            <a:ext cx="232038" cy="123886"/>
          </a:xfrm>
          <a:prstGeom prst="triangl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5EAA41-92B6-B6A1-5EB6-CAC9FA75C4A9}"/>
              </a:ext>
            </a:extLst>
          </p:cNvPr>
          <p:cNvSpPr/>
          <p:nvPr/>
        </p:nvSpPr>
        <p:spPr>
          <a:xfrm>
            <a:off x="9835265" y="1789208"/>
            <a:ext cx="1976347" cy="1432796"/>
          </a:xfrm>
          <a:prstGeom prst="rect">
            <a:avLst/>
          </a:prstGeom>
          <a:solidFill>
            <a:schemeClr val="bg1"/>
          </a:solidFill>
          <a:ln w="9525">
            <a:solidFill>
              <a:srgbClr val="211E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0" rIns="72000" rtlCol="0" anchor="b" anchorCtr="0"/>
          <a:lstStyle/>
          <a:p>
            <a:pPr algn="ctr"/>
            <a:endParaRPr lang="nl-NL" sz="14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nl-NL" sz="14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Je advies effectief delen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3387DBC-2766-BC26-C24E-8A8CFD5C6364}"/>
              </a:ext>
            </a:extLst>
          </p:cNvPr>
          <p:cNvSpPr/>
          <p:nvPr/>
        </p:nvSpPr>
        <p:spPr>
          <a:xfrm>
            <a:off x="9713219" y="1704937"/>
            <a:ext cx="253294" cy="253294"/>
          </a:xfrm>
          <a:prstGeom prst="ellipse">
            <a:avLst/>
          </a:prstGeom>
          <a:solidFill>
            <a:srgbClr val="211E5B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b="1" dirty="0">
                <a:latin typeface="Century Gothic" panose="020B0502020202020204" pitchFamily="34" charset="0"/>
              </a:rPr>
              <a:t>5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E6FE0211-0E04-56F7-82A9-4E3559C62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816" y="1916511"/>
            <a:ext cx="837244" cy="7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BBDDFD7-9A8B-19F9-0C74-9B5127C2C807}"/>
              </a:ext>
            </a:extLst>
          </p:cNvPr>
          <p:cNvSpPr/>
          <p:nvPr/>
        </p:nvSpPr>
        <p:spPr>
          <a:xfrm>
            <a:off x="9835265" y="3345890"/>
            <a:ext cx="1976347" cy="2330413"/>
          </a:xfrm>
          <a:prstGeom prst="roundRect">
            <a:avLst/>
          </a:prstGeom>
          <a:solidFill>
            <a:srgbClr val="EBEBE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nl-N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Je oefent met het overtuigend delen van je inzichten en adviezen aan belanghebbenden en mededeelnemers, en leert constructieve feedback te geven én te ontvangen.</a:t>
            </a: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6B955D8A-0FD8-2C20-3149-056C70815A65}"/>
              </a:ext>
            </a:extLst>
          </p:cNvPr>
          <p:cNvSpPr/>
          <p:nvPr/>
        </p:nvSpPr>
        <p:spPr>
          <a:xfrm rot="10800000">
            <a:off x="10707418" y="3222004"/>
            <a:ext cx="232038" cy="123886"/>
          </a:xfrm>
          <a:prstGeom prst="triangle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D20B689B-2F26-9576-86CA-EA1A7FEB66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EB22F74-F50E-CB97-695D-135350CEDAE5}"/>
              </a:ext>
            </a:extLst>
          </p:cNvPr>
          <p:cNvSpPr/>
          <p:nvPr/>
        </p:nvSpPr>
        <p:spPr>
          <a:xfrm>
            <a:off x="517286" y="5844559"/>
            <a:ext cx="11294326" cy="360000"/>
          </a:xfrm>
          <a:prstGeom prst="roundRect">
            <a:avLst/>
          </a:prstGeom>
          <a:solidFill>
            <a:schemeClr val="bg1"/>
          </a:solidFill>
          <a:ln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rgbClr val="D24726"/>
                </a:solidFill>
                <a:latin typeface="Century Gothic" panose="020B0502020202020204" pitchFamily="34" charset="0"/>
              </a:rPr>
              <a:t>Gebruik </a:t>
            </a:r>
            <a:r>
              <a:rPr lang="nl-NL" sz="1600" b="1" dirty="0" err="1">
                <a:solidFill>
                  <a:srgbClr val="D24726"/>
                </a:solidFill>
                <a:latin typeface="Century Gothic" panose="020B0502020202020204" pitchFamily="34" charset="0"/>
              </a:rPr>
              <a:t>GenAI</a:t>
            </a:r>
            <a:r>
              <a:rPr lang="nl-NL" sz="1600" b="1" dirty="0">
                <a:solidFill>
                  <a:srgbClr val="D24726"/>
                </a:solidFill>
                <a:latin typeface="Century Gothic" panose="020B0502020202020204" pitchFamily="34" charset="0"/>
              </a:rPr>
              <a:t> in elk van deze stappen als ondersteuning</a:t>
            </a: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023F1FC4-2902-BC74-C22D-C70F293AFD31}"/>
              </a:ext>
            </a:extLst>
          </p:cNvPr>
          <p:cNvSpPr/>
          <p:nvPr/>
        </p:nvSpPr>
        <p:spPr>
          <a:xfrm>
            <a:off x="1356807" y="5720672"/>
            <a:ext cx="232038" cy="123886"/>
          </a:xfrm>
          <a:prstGeom prst="triangle">
            <a:avLst/>
          </a:prstGeom>
          <a:solidFill>
            <a:srgbClr val="D24726"/>
          </a:solidFill>
          <a:ln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260780F2-B90B-A333-F779-245DFF8B0604}"/>
              </a:ext>
            </a:extLst>
          </p:cNvPr>
          <p:cNvSpPr/>
          <p:nvPr/>
        </p:nvSpPr>
        <p:spPr>
          <a:xfrm>
            <a:off x="3693783" y="5720672"/>
            <a:ext cx="232038" cy="123886"/>
          </a:xfrm>
          <a:prstGeom prst="triangle">
            <a:avLst/>
          </a:prstGeom>
          <a:solidFill>
            <a:srgbClr val="D24726"/>
          </a:solidFill>
          <a:ln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BED8EAE0-991A-87E7-8983-5A5C1ADFAE79}"/>
              </a:ext>
            </a:extLst>
          </p:cNvPr>
          <p:cNvSpPr/>
          <p:nvPr/>
        </p:nvSpPr>
        <p:spPr>
          <a:xfrm>
            <a:off x="6007894" y="5720672"/>
            <a:ext cx="232038" cy="123886"/>
          </a:xfrm>
          <a:prstGeom prst="triangle">
            <a:avLst/>
          </a:prstGeom>
          <a:solidFill>
            <a:srgbClr val="D24726"/>
          </a:solidFill>
          <a:ln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4A0EA435-C105-C53C-FE6E-8109318AB54A}"/>
              </a:ext>
            </a:extLst>
          </p:cNvPr>
          <p:cNvSpPr/>
          <p:nvPr/>
        </p:nvSpPr>
        <p:spPr>
          <a:xfrm>
            <a:off x="8357656" y="5720672"/>
            <a:ext cx="232038" cy="123886"/>
          </a:xfrm>
          <a:prstGeom prst="triangle">
            <a:avLst/>
          </a:prstGeom>
          <a:solidFill>
            <a:srgbClr val="D24726"/>
          </a:solidFill>
          <a:ln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2DF9EF56-02B3-580F-2CFB-B1122DB50614}"/>
              </a:ext>
            </a:extLst>
          </p:cNvPr>
          <p:cNvSpPr/>
          <p:nvPr/>
        </p:nvSpPr>
        <p:spPr>
          <a:xfrm>
            <a:off x="10707418" y="5720672"/>
            <a:ext cx="232038" cy="123886"/>
          </a:xfrm>
          <a:prstGeom prst="triangle">
            <a:avLst/>
          </a:prstGeom>
          <a:solidFill>
            <a:srgbClr val="D24726"/>
          </a:solidFill>
          <a:ln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065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645DD-E1B6-7415-EE4B-60EA4C36E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hink-cell data - do not delete" hidden="1">
            <a:extLst>
              <a:ext uri="{FF2B5EF4-FFF2-40B4-BE49-F238E27FC236}">
                <a16:creationId xmlns:a16="http://schemas.microsoft.com/office/drawing/2014/main" id="{94872CDE-168C-F7B7-9E03-BCB642A0DD7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3" imgH="503" progId="TCLayout.ActiveDocument.1">
                  <p:embed/>
                </p:oleObj>
              </mc:Choice>
              <mc:Fallback>
                <p:oleObj name="think-cell Slide" r:id="rId3" imgW="503" imgH="503" progId="TCLayout.ActiveDocument.1">
                  <p:embed/>
                  <p:pic>
                    <p:nvPicPr>
                      <p:cNvPr id="4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4872CDE-168C-F7B7-9E03-BCB642A0D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F7CBA38-3466-5010-1BA5-557341111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07254"/>
            <a:ext cx="11127518" cy="903399"/>
          </a:xfrm>
        </p:spPr>
        <p:txBody>
          <a:bodyPr vert="horz" rIns="0"/>
          <a:lstStyle/>
          <a:p>
            <a:r>
              <a:rPr lang="nl-NL" dirty="0"/>
              <a:t>De juiste vraag scherp krijgen</a:t>
            </a:r>
            <a:br>
              <a:rPr lang="nl-NL" dirty="0"/>
            </a:br>
            <a:r>
              <a:rPr lang="nl-NL" sz="2000" b="0" dirty="0"/>
              <a:t>Een goede oplossing start met het formuleren van het juiste probleem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56A89-B05F-0353-F1A2-18BE669F4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C45394FC-A4C4-601F-1870-D5274E4BB8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FBA42C-F0E5-FD66-A3E8-317426022A87}"/>
              </a:ext>
            </a:extLst>
          </p:cNvPr>
          <p:cNvSpPr/>
          <p:nvPr/>
        </p:nvSpPr>
        <p:spPr>
          <a:xfrm>
            <a:off x="121373" y="136523"/>
            <a:ext cx="472193" cy="472193"/>
          </a:xfrm>
          <a:prstGeom prst="ellipse">
            <a:avLst/>
          </a:prstGeom>
          <a:solidFill>
            <a:srgbClr val="211E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936439-C04F-70C3-8C42-C4C5859B42AC}"/>
              </a:ext>
            </a:extLst>
          </p:cNvPr>
          <p:cNvSpPr txBox="1"/>
          <p:nvPr/>
        </p:nvSpPr>
        <p:spPr>
          <a:xfrm>
            <a:off x="2127297" y="5152493"/>
            <a:ext cx="79374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“</a:t>
            </a:r>
            <a:r>
              <a:rPr lang="en-US" b="1" dirty="0">
                <a:solidFill>
                  <a:srgbClr val="211E5B"/>
                </a:solidFill>
                <a:latin typeface="Century Gothic" panose="020B0502020202020204" pitchFamily="34" charset="0"/>
              </a:rPr>
              <a:t>If I were given one hour to save the planet, I would spend 59 minutes defining the problem and one minute resolving it.</a:t>
            </a:r>
            <a:r>
              <a:rPr lang="nl-NL" b="1" dirty="0">
                <a:solidFill>
                  <a:srgbClr val="211E5B"/>
                </a:solidFill>
                <a:latin typeface="Century Gothic" panose="020B0502020202020204" pitchFamily="34" charset="0"/>
              </a:rPr>
              <a:t>”</a:t>
            </a:r>
          </a:p>
          <a:p>
            <a:pPr algn="r"/>
            <a:endParaRPr lang="nl-NL" dirty="0">
              <a:solidFill>
                <a:srgbClr val="211E5B"/>
              </a:solidFill>
              <a:latin typeface="Century Gothic" panose="020B0502020202020204" pitchFamily="34" charset="0"/>
            </a:endParaRPr>
          </a:p>
          <a:p>
            <a:pPr algn="r"/>
            <a:r>
              <a:rPr lang="nl-NL" dirty="0">
                <a:solidFill>
                  <a:srgbClr val="211E5B"/>
                </a:solidFill>
                <a:latin typeface="Century Gothic" panose="020B0502020202020204" pitchFamily="34" charset="0"/>
              </a:rPr>
              <a:t>- Albert Einstein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B1E8A7B-F0F3-0CF7-AE07-3E55F6045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822" y="1500864"/>
            <a:ext cx="2818358" cy="3446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521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32687&quot;&gt;&lt;version val=&quot;38678&quot;/&gt;&lt;CPresentation id=&quot;1&quot;&gt;&lt;m_precDefaultOrdinal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3&quot;&gt;&lt;elem m_fUsage=&quot;5.75683720085566452696E+00&quot;&gt;&lt;m_msothmcolidx val=&quot;0&quot;/&gt;&lt;m_rgb r=&quot;21&quot; g=&quot;1E&quot; b=&quot;5B&quot;/&gt;&lt;/elem&gt;&lt;elem m_fUsage=&quot;3.46346680341425727789E+00&quot;&gt;&lt;m_msothmcolidx val=&quot;0&quot;/&gt;&lt;m_rgb r=&quot;D2&quot; g=&quot;47&quot; b=&quot;26&quot;/&gt;&lt;/elem&gt;&lt;elem m_fUsage=&quot;3.08683126005455610308E-01&quot;&gt;&lt;m_msothmcolidx val=&quot;0&quot;/&gt;&lt;m_rgb r=&quot;42&quot; g=&quot;F7&quot; b=&quot;AC&quot;/&gt;&lt;/elem&gt;&lt;/m_vecMRU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j6H1hj8m8D49.ZzqOd4O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HNMvcWeUFVLQYAD_K1W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PYAS4If9Oo6d8V1YuJs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fKFj6ByiRhtbL_PRqrRE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b90MwPTlJ8p0ms2RbJH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4FYvMxxgV4D2ulQZifkd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.V5boEFMhrI670CdIm8x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VaEFctt.CcI4V2KKw_u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LJF8hO0MEjY2XcIcwGeL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9tI0RuAz_BVk6b_MgRmS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0Avo0yjVoC8j0Uyeitz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cFN16lmmljFqKGSNm0j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Cx9cx_j059Z.Riw1ArU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MTVQGOicxVXBggXTnAXt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su1PXxEAyrG8z6Iz5Ya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kUsSX3nITUb6VRrhTCk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slAkenVB.xX_D4FThnL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pSAMJXcsgdIagDDnj5BG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1DUNw9S9V9_.48CjFYjw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Oc78bIYsxtgWaITbz1iW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TScrzVoQNny1Dm.4Z8Gy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i1SYkkYWr4lMKAwekWDh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MGgJD7Ji1rp8D1JK1Rj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6Nl6anoUpnaInU1IjvP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qi2Goee9bzt7YVBMNHjo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KfYQq4Fw71cxsq8_IM4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NTB0mHi0.rZYiW5e6mx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8nvBrIGUgi3i4WgGBvt0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1bdXaOqz4leGeSgeW8b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Y02DGYldhDkTKtApCgfEg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1QKKCs3smhmruRN6vYh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KlKCyF0RzSgO1KLXq2I9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Lwgx3zTiTvc9i9R4OHu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NwJZ2q1t2ao1FczS.VuC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XGDnqulrniM7dys8tkbd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H_ITdi3tAluFPFdXBUmp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0lVjtAv.7VHP8RNH95Wq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GbRlxfUP7tPunYMyVoB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mcMdzN7YeTnk5bW7v3Ec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.sO2fBz22iICPAo1lnD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5hSuctjqZVqp91QcabrA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8LqThdgDQW50tPC9SyII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3ukDhz9WPYQ8Xp4ojC0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h1KyyTpVDmeA_Vgd08vp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xkm63Jmzm_.0WN4lcQy_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qQ9uh1ycIyoLc4YrOw7u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ZvlqWGIXI6eQQDlfuhe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4kS9_fe8FPvCVe9GGUdj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2BvFkKwHA.kb94kZ3zx7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9cwxQCpLfPc7U_UQxtZo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tbiQfdxzmd2mtTuXhq2e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nzVSkpc1Xw2tbScO_h4S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xDC5YkSMX0GUmlk68Ss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3SSfSL2al00IQLb5AJZg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5Ky6KUzkivVyrhijybO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nAo069DVUAGnX555gaDd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I3qS4_Qi.IoQFPMLI2M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lz3GXfYbTltOMAqQXMMe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n3acJ0a_8fwTS8eQTC_t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3n8Rzcvk9UqLzxK.3Ly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gTrkd8zbpvMVG5p1LCL1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Fg81kTMYCr1TCdqpnvur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1_zU8cmu71O9RaUwC1k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mJAigsCTV5i7.VOE3WmY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3jxdHPTIYlqqZP1YEnrb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Q3Yg6DgqJhZNOCrQtcju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SjyxBchxupp8X.KeYwiK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7pdbfr9tDfiXf1ly6yJ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YFisOWbq9lN40rTXsDD3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Bg64_dPALZvVS532CVx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sKdDdedjEm.9WkO66KCg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jL0boGD1gDTV1kVZ0vfe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w9Q609iKXNlNC8JGWbwO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NOqwWtM8rHmb1rOxkhS8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kkB4CJCBUcd.I5CuKm4A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EQ8ie9Y0Jf8KltHZKlW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pJDRCz.Ok34UzAsKIix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9t4v87eaEh1PzcYhTyaj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YH2p213TitDGaPwpbq_Kw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IeNdKgC1Tbgdmwpqamb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9.zu8c3kysG8VHzqM8a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gJEKN4p6nYRKDOo5pXZp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D_SD1VHP4lwRWwhZ7MwE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0P5Wm7q0l3CmXpfAWn.e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0419LBgpnhwU8GuoqZQ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sflV7v8ema0nTYfJU9T0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AZfj5MTOXN97StJuO8R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gTw39f714Xd4R7jhkAt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OoALS4iPPOp6NKHLy91k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xCl94.xTJvf47ZdNBB6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riGVwyL8PgB78n1yRAaQ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KiYHC._JlPeG5aDGHB0E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n4nO1QUXAnWFlLUe5Il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0gHNYcxabMTlMUaqmfg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zkxTf9bg6kvAlTPkiMG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Hd9kfKQqMAQtO7.L.Tx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2lVFEjYM38Vl32x71Pzg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mtT6Ax_w1oSRxYQF7AB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Md.ZlhigTjcjNV9hF0S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U_Z02bwmWOHXNvVyyDSH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OzUBJATFvdOa7pXFXDnh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fU.g5SIpDMsqLVlDiDIf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W51FAwnL3wLZ9Ov2DDwO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1d9NPRDIIYcCYzVL.69U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t1PYui4wJGLQ_tLD5Oy.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P3L4T6vQ9po1u.Gch4tF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gpcRiD_92RXXQAJ.EdsY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HZWUMkYmHEFPMJs3WJhn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tLwwdq4DbfJ7ZExUVmV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j0UMAMvkO0uAFdB6lG0B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xYPfbDes63dOhte3vuN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rjF3YDMQ321q8USMNnPM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1d_Dap0Ka1K_ynGBjxNP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OWKlQyO4x2SLnuwU4_m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MVl1z2hUl8hzJn0tbBdx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Z4QcRtULfNRm82h__LMN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4xVaCKJXtNlM3w5ucwPc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ofF33IWG6tExBXfUMVP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Df8VlzdbhdJVRUp_gga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x6J0u_Wq0sPl8R5SSG6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8fUxvp2O0vBWbhn.e5eo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wmIyHvf.mEyqSYEsuYFq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0AMDNwIxbFiYwFwbEruj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zIKC6O.NDcfhcSKkqF.V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Df3fW4c8aFvNLtrT5PXo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9LRrwN0xyTcpPfY24M.Q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_Xg5kZ47xnsN3ewyLrK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EVBdzD_3IiDDw9WX7iw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Y5x6XQzioOzmYRVv5AWj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hNtPiVDbxn1VU1nVOE.B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ds_kIV9NqXzdPFP6Jn8u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iPsNOjRuUbsddADdtOD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UravxjmZIOMLYVbD2nwx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n9Gvl81ocqQGgX_7WwL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JXl6zZUwaLk4RjYI0EP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f6m_0W2mowsfO8Bt5Kxi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O5dhzqSKpi13.7OgXYL9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l6UiPGlQ0Cht997w8Qw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PQlA31wa.qEcc0fBCgGO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gOyjakj6bcfnuivxunw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1YM4ys7zVXUAkw2ovil.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UO0jhN1sqJVDkb3vLP_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HQvyzmX1myFWCZdkeYyLA"/>
</p:tagLst>
</file>

<file path=ppt/theme/theme1.xml><?xml version="1.0" encoding="utf-8"?>
<a:theme xmlns:a="http://schemas.openxmlformats.org/drawingml/2006/main" name="WelcomeDoc">
  <a:themeElements>
    <a:clrScheme name="A&amp;O blau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PPT2016-TakeATourTemplate-Revised2018Feb.potx" id="{F31BF39D-3D32-47FC-BFF2-1B27195AA4EF}" vid="{4B0EA534-3CB1-4DB9-8EE1-8E35FBC6C0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54F322F333C469751A0A1724DAA52" ma:contentTypeVersion="14" ma:contentTypeDescription="Een nieuw document maken." ma:contentTypeScope="" ma:versionID="01945dc0be4d94e55214ffa8e9862517">
  <xsd:schema xmlns:xsd="http://www.w3.org/2001/XMLSchema" xmlns:xs="http://www.w3.org/2001/XMLSchema" xmlns:p="http://schemas.microsoft.com/office/2006/metadata/properties" xmlns:ns2="327f5d49-c9ab-4dc5-97bb-a6608c80d292" xmlns:ns3="6b013a9b-175e-4a55-92ab-d0fcc22ee51a" targetNamespace="http://schemas.microsoft.com/office/2006/metadata/properties" ma:root="true" ma:fieldsID="b523dd6265971cf28a7512ca7a31aa78" ns2:_="" ns3:_="">
    <xsd:import namespace="327f5d49-c9ab-4dc5-97bb-a6608c80d292"/>
    <xsd:import namespace="6b013a9b-175e-4a55-92ab-d0fcc22ee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7f5d49-c9ab-4dc5-97bb-a6608c80d2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36dc5d3-1c25-416d-9ff8-30d8d33104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13a9b-175e-4a55-92ab-d0fcc22ee5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d4ec00-7d0b-452c-a7c6-667c8a70bd36}" ma:internalName="TaxCatchAll" ma:showField="CatchAllData" ma:web="6b013a9b-175e-4a55-92ab-d0fcc22ee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b013a9b-175e-4a55-92ab-d0fcc22ee51a" xsi:nil="true"/>
    <lcf76f155ced4ddcb4097134ff3c332f xmlns="327f5d49-c9ab-4dc5-97bb-a6608c80d29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723331E-570C-4C78-B8C4-DA3DB2053D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7f5d49-c9ab-4dc5-97bb-a6608c80d292"/>
    <ds:schemaRef ds:uri="6b013a9b-175e-4a55-92ab-d0fcc22ee5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035CB-E62C-410D-A459-9D46D0CF96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981F6D-953B-4849-B9C6-C2DB21950721}">
  <ds:schemaRefs>
    <ds:schemaRef ds:uri="http://www.w3.org/XML/1998/namespace"/>
    <ds:schemaRef ds:uri="6b013a9b-175e-4a55-92ab-d0fcc22ee51a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327f5d49-c9ab-4dc5-97bb-a6608c80d292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WelcomeDoc</Template>
  <TotalTime>1</TotalTime>
  <Words>3045</Words>
  <Application>Microsoft Office PowerPoint</Application>
  <PresentationFormat>Breedbeeld</PresentationFormat>
  <Paragraphs>572</Paragraphs>
  <Slides>50</Slides>
  <Notes>2</Notes>
  <HiddenSlides>5</HiddenSlides>
  <MMClips>1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50</vt:i4>
      </vt:variant>
    </vt:vector>
  </HeadingPairs>
  <TitlesOfParts>
    <vt:vector size="57" baseType="lpstr">
      <vt:lpstr>Arial</vt:lpstr>
      <vt:lpstr>Calibri</vt:lpstr>
      <vt:lpstr>Century Gothic</vt:lpstr>
      <vt:lpstr>Overpass</vt:lpstr>
      <vt:lpstr>Wingdings</vt:lpstr>
      <vt:lpstr>WelcomeDoc</vt:lpstr>
      <vt:lpstr>think-cell Slide</vt:lpstr>
      <vt:lpstr>Van HR-vraag naar impact met data!</vt:lpstr>
      <vt:lpstr>Even voorstellen: BAYZ helpt organisaties om datagedreven te werken</vt:lpstr>
      <vt:lpstr>Ontmoet het BAYZ team…</vt:lpstr>
      <vt:lpstr>Het doel van deze sessie…</vt:lpstr>
      <vt:lpstr>Agenda voor deze sessie</vt:lpstr>
      <vt:lpstr>Gemeenten staan voor grote personele uitdagingen</vt:lpstr>
      <vt:lpstr>Dit roept belangrijke HR-vragen op</vt:lpstr>
      <vt:lpstr>Onze aanpak om tot daadkrachtige besluiten te komen Deze skills stellen jou in staat om zelf HR-vraagstukken van begin tot eind uit te werken</vt:lpstr>
      <vt:lpstr>De juiste vraag scherp krijgen Een goede oplossing start met het formuleren van het juiste probleem</vt:lpstr>
      <vt:lpstr>De juiste vraag scherp krijgen Een goede oplossing start met het formuleren van het juiste probleem</vt:lpstr>
      <vt:lpstr>De juiste vraag scherp krijgen Een goed begrip van het probleem, start bij de vraag achter de vraag…</vt:lpstr>
      <vt:lpstr>Probleemoplossing Een klein gedachte-experiment om te benadrukken waarom probleemoplossing belangrijk is.</vt:lpstr>
      <vt:lpstr>Probleemoplossing Met probleemoplossing proberen we te voorkomen dat we in 2 valkuilen stappen…</vt:lpstr>
      <vt:lpstr>Data-exploratie Gaat over het vinden van verbanden in de data: correlatie of causaliteit?</vt:lpstr>
      <vt:lpstr>Data-exploratie We zien een duidelijk verband tussen leeftijd en inkomen, is dit verband causaal?</vt:lpstr>
      <vt:lpstr>Data-exploratie Het verband tussen leeftijd en inkomen bestaat, maar dit verband is niet causaal</vt:lpstr>
      <vt:lpstr>Verhaallijnen maken en slides schrijven Je onderzoek zit erop en je hebt mooie inzichten: hoe zorg je ervoor dat dit goed landt?</vt:lpstr>
      <vt:lpstr>Verhaallijnen maken en slides schrijven Typische valkuilen in de communicatie van resultaten uit analyses en onderzoeken</vt:lpstr>
      <vt:lpstr>Verhaallijnen maken en slides schrijven Met ‘storylining’ bouwen we aan goede verhaalijn en datavisualisatie en ‘slide writing’ aan goede presentaties in PowerPoint</vt:lpstr>
      <vt:lpstr>Verhaallijnen maken en slides schrijven Wat kan er verbeterd worden aan deze slide?</vt:lpstr>
      <vt:lpstr>Verhaallijnen maken en slides schrijven Alternatieve opzet</vt:lpstr>
      <vt:lpstr>Voorbeelden van cases die conform deze methodiek zijn uitgewerkt bij gemeenten</vt:lpstr>
      <vt:lpstr>Agenda voor deze sessie</vt:lpstr>
      <vt:lpstr>Oefencase Hoe kan Gemeente Nederstad de uitstroom in het komende jaar structureel terugbrengen?</vt:lpstr>
      <vt:lpstr>Dit zien we in de data</vt:lpstr>
      <vt:lpstr>Dit zien we in de data</vt:lpstr>
      <vt:lpstr>Om dit vraagstuk aan te pakken is een SCQ opgesteld</vt:lpstr>
      <vt:lpstr>PowerPoint-presentatie</vt:lpstr>
      <vt:lpstr>Quizvraag 1</vt:lpstr>
      <vt:lpstr>Quizvraag 2</vt:lpstr>
      <vt:lpstr>Quizvraag 3</vt:lpstr>
      <vt:lpstr>Om op zoek te gaan naar oplossingen voor het uitstroomprobleem zijn onderzoeksvragen en hypotheses opgesteld</vt:lpstr>
      <vt:lpstr>Met deze inzichten kunnen we een aantal hypotheses gaan toetsen</vt:lpstr>
      <vt:lpstr>Dit zien we in de data</vt:lpstr>
      <vt:lpstr>Dit zien we in de data</vt:lpstr>
      <vt:lpstr>Dit zien we in de data</vt:lpstr>
      <vt:lpstr>Dit zien we in de data</vt:lpstr>
      <vt:lpstr>Quizvraag 4</vt:lpstr>
      <vt:lpstr>Quizvraag 5</vt:lpstr>
      <vt:lpstr>Quizvraag 6</vt:lpstr>
      <vt:lpstr>Quizvraag 7</vt:lpstr>
      <vt:lpstr>Op basis van de getoetste hypotheses zijn twee oplossingsrichtingen uitgewerkt</vt:lpstr>
      <vt:lpstr>Quizvraag 8</vt:lpstr>
      <vt:lpstr>In deze oefencase hebben we in vogelvlucht ervaren hoe je van een HR-vraag naar een datagedreven advies komt</vt:lpstr>
      <vt:lpstr>Agenda voor deze sessie</vt:lpstr>
      <vt:lpstr>De oefencase was fictief. Nu neemt Stephano jullie mee in zijn vraagstuk dat hij heeft opgelost tijdens het Leernetwerk HR Analytics  </vt:lpstr>
      <vt:lpstr>Agenda voor deze sessie</vt:lpstr>
      <vt:lpstr>Wat neem jij morgen mee naar je eigen organisatie?</vt:lpstr>
      <vt:lpstr>Beter worden  waar je goed in bent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 for Mac</dc:title>
  <dc:subject/>
  <dc:creator>Nicolet Dikkema</dc:creator>
  <cp:keywords/>
  <dc:description/>
  <cp:lastModifiedBy>Eveline van Leeuwen | A&amp;O fonds Gemeenten</cp:lastModifiedBy>
  <cp:revision>93</cp:revision>
  <dcterms:created xsi:type="dcterms:W3CDTF">2019-01-15T13:17:09Z</dcterms:created>
  <dcterms:modified xsi:type="dcterms:W3CDTF">2026-06-08T11:08:56Z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v-rimour@microsoft.com</vt:lpwstr>
  </property>
  <property fmtid="{D5CDD505-2E9C-101B-9397-08002B2CF9AE}" pid="5" name="MSIP_Label_f42aa342-8706-4288-bd11-ebb85995028c_SetDate">
    <vt:lpwstr>2018-02-19T06:21:30.1318915Z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  <property fmtid="{D5CDD505-2E9C-101B-9397-08002B2CF9AE}" pid="10" name="ContentTypeId">
    <vt:lpwstr>0x01010031A54F322F333C469751A0A1724DAA52</vt:lpwstr>
  </property>
  <property fmtid="{D5CDD505-2E9C-101B-9397-08002B2CF9AE}" pid="11" name="Order">
    <vt:r8>5800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MediaServiceImageTags">
    <vt:lpwstr/>
  </property>
</Properties>
</file>