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  <p:sldMasterId id="2147483650" r:id="rId2"/>
  </p:sldMasterIdLst>
  <p:notesMasterIdLst>
    <p:notesMasterId r:id="rId10"/>
  </p:notesMasterIdLst>
  <p:sldIdLst>
    <p:sldId id="256" r:id="rId3"/>
    <p:sldId id="257" r:id="rId4"/>
    <p:sldId id="258" r:id="rId5"/>
    <p:sldId id="259" r:id="rId6"/>
    <p:sldId id="262" r:id="rId7"/>
    <p:sldId id="260" r:id="rId8"/>
    <p:sldId id="261" r:id="rId9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GoogleSlidesCustomDataVersion2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13" roundtripDataSignature="AMtx7mhc1KeLBbxgB+hAnsQV1teR/CKyH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0" d="100"/>
          <a:sy n="60" d="100"/>
        </p:scale>
        <p:origin x="1260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customschemas.google.com/relationships/presentationmetadata" Target="metadata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" name="Google Shape;2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g343f80a4dd2_0_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8" name="Google Shape;28;g343f80a4dd2_0_1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4" name="Google Shape;34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g343f80a4dd2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0" name="Google Shape;40;g343f80a4dd2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g343f80a4dd2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0" name="Google Shape;40;g343f80a4dd2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03733400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g343f80a4dd2_0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6" name="Google Shape;46;g343f80a4dd2_0_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g343f80a4dd2_0_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1" name="Google Shape;51;g343f80a4dd2_0_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eldia">
  <p:cSld name="Titeldia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4"/>
          <p:cNvSpPr txBox="1">
            <a:spLocks noGrp="1"/>
          </p:cNvSpPr>
          <p:nvPr>
            <p:ph type="ctrTitle"/>
          </p:nvPr>
        </p:nvSpPr>
        <p:spPr>
          <a:xfrm>
            <a:off x="1226457" y="4987167"/>
            <a:ext cx="7319337" cy="7263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8DD2"/>
              </a:buClr>
              <a:buSzPts val="4400"/>
              <a:buFont typeface="Calibri"/>
              <a:buNone/>
              <a:defRPr sz="4400" b="1" i="0" u="none" strike="noStrike" cap="none">
                <a:solidFill>
                  <a:srgbClr val="008DD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4"/>
          <p:cNvSpPr txBox="1">
            <a:spLocks noGrp="1"/>
          </p:cNvSpPr>
          <p:nvPr>
            <p:ph type="subTitle" idx="1"/>
          </p:nvPr>
        </p:nvSpPr>
        <p:spPr>
          <a:xfrm>
            <a:off x="1226457" y="5898874"/>
            <a:ext cx="7319337" cy="5432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685852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68585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66564F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66564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66564F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66564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66564F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66564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66564F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66564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el en object" type="obj">
  <p:cSld name="OBJECT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6"/>
          <p:cNvSpPr txBox="1">
            <a:spLocks noGrp="1"/>
          </p:cNvSpPr>
          <p:nvPr>
            <p:ph type="title"/>
          </p:nvPr>
        </p:nvSpPr>
        <p:spPr>
          <a:xfrm>
            <a:off x="1235149" y="372213"/>
            <a:ext cx="8511363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8DD2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6"/>
          <p:cNvSpPr txBox="1">
            <a:spLocks noGrp="1"/>
          </p:cNvSpPr>
          <p:nvPr>
            <p:ph type="body" idx="1"/>
          </p:nvPr>
        </p:nvSpPr>
        <p:spPr>
          <a:xfrm>
            <a:off x="1235149" y="1825625"/>
            <a:ext cx="8511363" cy="36749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685852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685852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685852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685852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685852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oogle Shape;6;p3"/>
          <p:cNvPicPr preferRelativeResize="0"/>
          <p:nvPr/>
        </p:nvPicPr>
        <p:blipFill rotWithShape="1">
          <a:blip r:embed="rId3">
            <a:alphaModFix/>
          </a:blip>
          <a:srcRect t="23196" b="27086"/>
          <a:stretch/>
        </p:blipFill>
        <p:spPr>
          <a:xfrm>
            <a:off x="0" y="422694"/>
            <a:ext cx="12192000" cy="4261449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Google Shape;7;p3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0041719" y="422694"/>
            <a:ext cx="1440000" cy="1729500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Google Shape;8;p3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10041719" y="5796000"/>
            <a:ext cx="1440000" cy="1062000"/>
          </a:xfrm>
          <a:prstGeom prst="rect">
            <a:avLst/>
          </a:prstGeom>
          <a:noFill/>
          <a:ln>
            <a:noFill/>
          </a:ln>
        </p:spPr>
      </p:pic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Google Shape;13;p5"/>
          <p:cNvSpPr txBox="1">
            <a:spLocks noGrp="1"/>
          </p:cNvSpPr>
          <p:nvPr>
            <p:ph type="title"/>
          </p:nvPr>
        </p:nvSpPr>
        <p:spPr>
          <a:xfrm>
            <a:off x="1235149" y="372213"/>
            <a:ext cx="8511363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8DD2"/>
              </a:buClr>
              <a:buSzPts val="4400"/>
              <a:buFont typeface="Calibri"/>
              <a:buNone/>
              <a:defRPr sz="4400" b="1" i="0" u="none" strike="noStrike" cap="none">
                <a:solidFill>
                  <a:srgbClr val="008DD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4" name="Google Shape;14;p5"/>
          <p:cNvSpPr txBox="1">
            <a:spLocks noGrp="1"/>
          </p:cNvSpPr>
          <p:nvPr>
            <p:ph type="body" idx="1"/>
          </p:nvPr>
        </p:nvSpPr>
        <p:spPr>
          <a:xfrm>
            <a:off x="1235149" y="1825625"/>
            <a:ext cx="8511363" cy="36749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685852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rgbClr val="68585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685852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rgbClr val="685852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685852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rgbClr val="685852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685852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rgbClr val="685852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685852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rgbClr val="685852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pic>
        <p:nvPicPr>
          <p:cNvPr id="15" name="Google Shape;15;p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041719" y="0"/>
            <a:ext cx="1440000" cy="17295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6" name="Google Shape;16;p5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0041719" y="5796000"/>
            <a:ext cx="1440000" cy="1062000"/>
          </a:xfrm>
          <a:prstGeom prst="rect">
            <a:avLst/>
          </a:prstGeom>
          <a:noFill/>
          <a:ln>
            <a:noFill/>
          </a:ln>
        </p:spPr>
      </p:pic>
    </p:spTree>
  </p:cSld>
  <p:clrMap bg1="lt1" tx1="dk1" bg2="dk2" tx2="lt2" accent1="accent1" accent2="accent2" accent3="accent3" accent4="accent4" accent5="accent5" accent6="accent6" hlink="hlink" folHlink="folHlink"/>
  <p:sldLayoutIdLst>
    <p:sldLayoutId id="2147483651" r:id="rId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1"/>
          <p:cNvSpPr txBox="1">
            <a:spLocks noGrp="1"/>
          </p:cNvSpPr>
          <p:nvPr>
            <p:ph type="ctrTitle"/>
          </p:nvPr>
        </p:nvSpPr>
        <p:spPr>
          <a:xfrm>
            <a:off x="1226457" y="4987167"/>
            <a:ext cx="7319337" cy="7263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8DD2"/>
              </a:buClr>
              <a:buSzPts val="4400"/>
              <a:buFont typeface="Calibri"/>
              <a:buNone/>
            </a:pPr>
            <a:r>
              <a:rPr lang="en-US">
                <a:solidFill>
                  <a:srgbClr val="009FD7"/>
                </a:solidFill>
              </a:rPr>
              <a:t>Leiderschapsprogramma </a:t>
            </a:r>
            <a:endParaRPr sz="2200">
              <a:solidFill>
                <a:srgbClr val="009FD7"/>
              </a:solidFill>
            </a:endParaRPr>
          </a:p>
        </p:txBody>
      </p:sp>
      <p:sp>
        <p:nvSpPr>
          <p:cNvPr id="25" name="Google Shape;25;p1"/>
          <p:cNvSpPr txBox="1">
            <a:spLocks noGrp="1"/>
          </p:cNvSpPr>
          <p:nvPr>
            <p:ph type="subTitle" idx="1"/>
          </p:nvPr>
        </p:nvSpPr>
        <p:spPr>
          <a:xfrm>
            <a:off x="1226448" y="5898875"/>
            <a:ext cx="8986200" cy="543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685852"/>
              </a:buClr>
              <a:buSzPts val="2000"/>
              <a:buNone/>
            </a:pPr>
            <a:r>
              <a:rPr lang="en-US">
                <a:solidFill>
                  <a:srgbClr val="66564F"/>
                </a:solidFill>
              </a:rPr>
              <a:t>gemeenten Ermelo, Harderwijk, Zeewolde en samenwerkingsorganisatie Meerinzicht</a:t>
            </a:r>
            <a:endParaRPr>
              <a:solidFill>
                <a:srgbClr val="66564F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g343f80a4dd2_0_16"/>
          <p:cNvSpPr txBox="1">
            <a:spLocks noGrp="1"/>
          </p:cNvSpPr>
          <p:nvPr>
            <p:ph type="title"/>
          </p:nvPr>
        </p:nvSpPr>
        <p:spPr>
          <a:xfrm>
            <a:off x="1235149" y="372213"/>
            <a:ext cx="8511300" cy="13257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Context</a:t>
            </a:r>
            <a:endParaRPr/>
          </a:p>
        </p:txBody>
      </p:sp>
      <p:sp>
        <p:nvSpPr>
          <p:cNvPr id="31" name="Google Shape;31;g343f80a4dd2_0_16"/>
          <p:cNvSpPr txBox="1">
            <a:spLocks noGrp="1"/>
          </p:cNvSpPr>
          <p:nvPr>
            <p:ph type="body" idx="1"/>
          </p:nvPr>
        </p:nvSpPr>
        <p:spPr>
          <a:xfrm>
            <a:off x="1235149" y="1825625"/>
            <a:ext cx="8511300" cy="36750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57200" lvl="0" indent="-342900" algn="l" rtl="0">
              <a:spcBef>
                <a:spcPts val="1000"/>
              </a:spcBef>
              <a:spcAft>
                <a:spcPts val="0"/>
              </a:spcAft>
              <a:buSzPts val="1800"/>
              <a:buChar char="●"/>
            </a:pPr>
            <a:r>
              <a:rPr lang="en-US" dirty="0" err="1"/>
              <a:t>Vier</a:t>
            </a:r>
            <a:r>
              <a:rPr lang="en-US" dirty="0"/>
              <a:t> </a:t>
            </a:r>
            <a:r>
              <a:rPr lang="en-US" dirty="0" err="1"/>
              <a:t>autonome</a:t>
            </a:r>
            <a:r>
              <a:rPr lang="en-US" dirty="0"/>
              <a:t> </a:t>
            </a:r>
            <a:r>
              <a:rPr lang="en-US" dirty="0" err="1"/>
              <a:t>organisaties</a:t>
            </a:r>
            <a:r>
              <a:rPr lang="en-US" dirty="0"/>
              <a:t> met eigen </a:t>
            </a:r>
            <a:r>
              <a:rPr lang="en-US" dirty="0" err="1"/>
              <a:t>visie</a:t>
            </a:r>
            <a:endParaRPr dirty="0"/>
          </a:p>
          <a:p>
            <a:pPr marL="457200" lvl="0" indent="0" algn="l" rtl="0">
              <a:spcBef>
                <a:spcPts val="1000"/>
              </a:spcBef>
              <a:spcAft>
                <a:spcPts val="0"/>
              </a:spcAft>
              <a:buNone/>
            </a:pPr>
            <a:endParaRPr dirty="0"/>
          </a:p>
          <a:p>
            <a:pPr marL="457200" lvl="0" indent="-342900" algn="l" rtl="0">
              <a:spcBef>
                <a:spcPts val="1000"/>
              </a:spcBef>
              <a:spcAft>
                <a:spcPts val="0"/>
              </a:spcAft>
              <a:buSzPts val="1800"/>
              <a:buChar char="●"/>
            </a:pPr>
            <a:r>
              <a:rPr lang="en-US" dirty="0" err="1"/>
              <a:t>Gemeenten</a:t>
            </a:r>
            <a:r>
              <a:rPr lang="en-US" dirty="0"/>
              <a:t> Ermelo, </a:t>
            </a:r>
            <a:r>
              <a:rPr lang="en-US" dirty="0" err="1"/>
              <a:t>Harderwijk</a:t>
            </a:r>
            <a:r>
              <a:rPr lang="en-US" dirty="0"/>
              <a:t> </a:t>
            </a:r>
            <a:r>
              <a:rPr lang="en-US" dirty="0" err="1"/>
              <a:t>en</a:t>
            </a:r>
            <a:r>
              <a:rPr lang="en-US" dirty="0"/>
              <a:t> </a:t>
            </a:r>
            <a:r>
              <a:rPr lang="en-US" dirty="0" err="1"/>
              <a:t>Zeewolde</a:t>
            </a:r>
            <a:endParaRPr dirty="0"/>
          </a:p>
          <a:p>
            <a:pPr marL="457200" lvl="0" indent="0" algn="l" rtl="0">
              <a:spcBef>
                <a:spcPts val="1000"/>
              </a:spcBef>
              <a:spcAft>
                <a:spcPts val="0"/>
              </a:spcAft>
              <a:buNone/>
            </a:pPr>
            <a:r>
              <a:rPr lang="en-US" dirty="0" err="1"/>
              <a:t>Samenwerkingsorganisatie</a:t>
            </a:r>
            <a:r>
              <a:rPr lang="en-US" dirty="0"/>
              <a:t> </a:t>
            </a:r>
            <a:r>
              <a:rPr lang="en-US" dirty="0" err="1"/>
              <a:t>Meerinzicht</a:t>
            </a:r>
            <a:endParaRPr dirty="0"/>
          </a:p>
          <a:p>
            <a:pPr marL="457200" lvl="0" indent="457200" algn="l" rtl="0">
              <a:spcBef>
                <a:spcPts val="1000"/>
              </a:spcBef>
              <a:spcAft>
                <a:spcPts val="0"/>
              </a:spcAft>
              <a:buNone/>
            </a:pPr>
            <a:r>
              <a:rPr lang="en-US" dirty="0"/>
              <a:t>1200 </a:t>
            </a:r>
            <a:r>
              <a:rPr lang="en-US" dirty="0" err="1"/>
              <a:t>medewerkers</a:t>
            </a:r>
            <a:r>
              <a:rPr lang="en-US" dirty="0"/>
              <a:t> </a:t>
            </a:r>
            <a:r>
              <a:rPr lang="en-US" dirty="0" err="1"/>
              <a:t>totaal</a:t>
            </a:r>
            <a:endParaRPr dirty="0"/>
          </a:p>
          <a:p>
            <a:pPr marL="457200" lvl="0" indent="457200" algn="l" rtl="0">
              <a:spcBef>
                <a:spcPts val="1000"/>
              </a:spcBef>
              <a:spcAft>
                <a:spcPts val="0"/>
              </a:spcAft>
              <a:buNone/>
            </a:pPr>
            <a:r>
              <a:rPr lang="en-US" dirty="0"/>
              <a:t>40 </a:t>
            </a:r>
            <a:r>
              <a:rPr lang="en-US" dirty="0" err="1"/>
              <a:t>leidinggevenden</a:t>
            </a:r>
            <a:r>
              <a:rPr lang="en-US" dirty="0"/>
              <a:t> </a:t>
            </a:r>
            <a:r>
              <a:rPr lang="en-US" dirty="0" err="1"/>
              <a:t>totaal</a:t>
            </a:r>
            <a:endParaRPr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2"/>
          <p:cNvSpPr txBox="1">
            <a:spLocks noGrp="1"/>
          </p:cNvSpPr>
          <p:nvPr>
            <p:ph type="title"/>
          </p:nvPr>
        </p:nvSpPr>
        <p:spPr>
          <a:xfrm>
            <a:off x="1235149" y="390313"/>
            <a:ext cx="85113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8DD2"/>
              </a:buClr>
              <a:buSzPts val="4400"/>
              <a:buFont typeface="Calibri"/>
              <a:buNone/>
            </a:pPr>
            <a:r>
              <a:rPr lang="en-US">
                <a:solidFill>
                  <a:srgbClr val="009FD7"/>
                </a:solidFill>
              </a:rPr>
              <a:t>Aanleiding</a:t>
            </a:r>
            <a:endParaRPr>
              <a:solidFill>
                <a:srgbClr val="009FD7"/>
              </a:solidFill>
            </a:endParaRPr>
          </a:p>
        </p:txBody>
      </p:sp>
      <p:sp>
        <p:nvSpPr>
          <p:cNvPr id="37" name="Google Shape;37;p2"/>
          <p:cNvSpPr txBox="1">
            <a:spLocks noGrp="1"/>
          </p:cNvSpPr>
          <p:nvPr>
            <p:ph type="body" idx="1"/>
          </p:nvPr>
        </p:nvSpPr>
        <p:spPr>
          <a:xfrm>
            <a:off x="1291050" y="1529100"/>
            <a:ext cx="9609900" cy="420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32500" lnSpcReduction="20000"/>
          </a:bodyPr>
          <a:lstStyle/>
          <a:p>
            <a:pPr marL="0" marR="381000" lvl="0" indent="0" algn="l" rtl="0">
              <a:lnSpc>
                <a:spcPct val="115000"/>
              </a:lnSpc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endParaRPr sz="1100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381000" lvl="0" indent="0" algn="l" rtl="0">
              <a:lnSpc>
                <a:spcPct val="115000"/>
              </a:lnSpc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endParaRPr sz="1100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381000" lvl="0" indent="0" algn="l" rtl="0">
              <a:lnSpc>
                <a:spcPct val="115000"/>
              </a:lnSpc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ts val="275"/>
              <a:buNone/>
            </a:pPr>
            <a:r>
              <a:rPr lang="en-US" sz="7973" b="1" dirty="0" err="1"/>
              <a:t>Aandacht</a:t>
            </a:r>
            <a:r>
              <a:rPr lang="en-US" sz="7973" b="1" dirty="0"/>
              <a:t> </a:t>
            </a:r>
            <a:r>
              <a:rPr lang="en-US" sz="7973" b="1" dirty="0" err="1"/>
              <a:t>voor</a:t>
            </a:r>
            <a:r>
              <a:rPr lang="en-US" sz="7973" b="1" dirty="0"/>
              <a:t> </a:t>
            </a:r>
            <a:r>
              <a:rPr lang="en-US" sz="7973" b="1" dirty="0" err="1"/>
              <a:t>leidinggeven</a:t>
            </a:r>
            <a:r>
              <a:rPr lang="en-US" sz="7973" b="1" dirty="0"/>
              <a:t> is </a:t>
            </a:r>
            <a:r>
              <a:rPr lang="en-US" sz="7973" b="1" dirty="0" err="1"/>
              <a:t>een</a:t>
            </a:r>
            <a:r>
              <a:rPr lang="en-US" sz="7973" b="1" dirty="0"/>
              <a:t> </a:t>
            </a:r>
            <a:r>
              <a:rPr lang="en-US" sz="7973" b="1" dirty="0" err="1"/>
              <a:t>vak</a:t>
            </a:r>
            <a:r>
              <a:rPr lang="en-US" sz="7973" b="1" dirty="0"/>
              <a:t> </a:t>
            </a:r>
            <a:r>
              <a:rPr lang="en-US" sz="7973" b="1" dirty="0" err="1"/>
              <a:t>en</a:t>
            </a:r>
            <a:r>
              <a:rPr lang="en-US" sz="7973" b="1" dirty="0"/>
              <a:t> </a:t>
            </a:r>
            <a:r>
              <a:rPr lang="en-US" sz="7973" b="1" dirty="0" err="1"/>
              <a:t>bouwen</a:t>
            </a:r>
            <a:r>
              <a:rPr lang="en-US" sz="7973" b="1" dirty="0"/>
              <a:t> </a:t>
            </a:r>
            <a:r>
              <a:rPr lang="en-US" sz="7973" b="1" dirty="0" err="1"/>
              <a:t>aan</a:t>
            </a:r>
            <a:r>
              <a:rPr lang="en-US" sz="7973" b="1" dirty="0"/>
              <a:t> </a:t>
            </a:r>
            <a:r>
              <a:rPr lang="en-US" sz="7973" b="1" dirty="0" err="1"/>
              <a:t>gedeelde</a:t>
            </a:r>
            <a:r>
              <a:rPr lang="en-US" sz="7973" b="1" dirty="0"/>
              <a:t> </a:t>
            </a:r>
            <a:r>
              <a:rPr lang="en-US" sz="7973" b="1" dirty="0" err="1"/>
              <a:t>leiderschapscultuur</a:t>
            </a:r>
            <a:endParaRPr sz="7973" b="1" dirty="0"/>
          </a:p>
          <a:p>
            <a:pPr marL="0" marR="381000" lvl="0" indent="0" algn="l" rtl="0">
              <a:lnSpc>
                <a:spcPct val="115000"/>
              </a:lnSpc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ts val="275"/>
              <a:buNone/>
            </a:pPr>
            <a:endParaRPr sz="6773" b="1" dirty="0"/>
          </a:p>
          <a:p>
            <a:pPr marL="0" marR="381000" lvl="0" indent="0" algn="l" rtl="0">
              <a:lnSpc>
                <a:spcPct val="115000"/>
              </a:lnSpc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ts val="275"/>
              <a:buNone/>
            </a:pPr>
            <a:r>
              <a:rPr lang="en-US" sz="7973" b="1" dirty="0" err="1"/>
              <a:t>Ontwikkelpunten</a:t>
            </a:r>
            <a:r>
              <a:rPr lang="en-US" sz="7973" b="1" dirty="0"/>
              <a:t> </a:t>
            </a:r>
            <a:r>
              <a:rPr lang="en-US" sz="7973" b="1" dirty="0" err="1"/>
              <a:t>voor</a:t>
            </a:r>
            <a:r>
              <a:rPr lang="en-US" sz="7973" b="1" dirty="0"/>
              <a:t> </a:t>
            </a:r>
            <a:r>
              <a:rPr lang="en-US" sz="7973" b="1" dirty="0" err="1"/>
              <a:t>leidinggevenden</a:t>
            </a:r>
            <a:endParaRPr sz="7973" b="1" dirty="0"/>
          </a:p>
          <a:p>
            <a:pPr marL="0" marR="381000" lvl="0" indent="0" algn="l" rtl="0">
              <a:lnSpc>
                <a:spcPct val="115000"/>
              </a:lnSpc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ts val="275"/>
              <a:buFont typeface="Arial"/>
              <a:buNone/>
            </a:pPr>
            <a:endParaRPr sz="6773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381000" lvl="0" indent="-336122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ct val="100000"/>
              <a:buChar char="●"/>
            </a:pPr>
            <a:r>
              <a:rPr lang="en-US" sz="6773" dirty="0"/>
              <a:t>Het MTO (</a:t>
            </a:r>
            <a:r>
              <a:rPr lang="en-US" sz="6773" dirty="0" err="1"/>
              <a:t>werkdruk</a:t>
            </a:r>
            <a:r>
              <a:rPr lang="en-US" sz="6773" dirty="0"/>
              <a:t>/ </a:t>
            </a:r>
            <a:r>
              <a:rPr lang="en-US" sz="6773" dirty="0" err="1"/>
              <a:t>veilige</a:t>
            </a:r>
            <a:r>
              <a:rPr lang="en-US" sz="6773" dirty="0"/>
              <a:t> </a:t>
            </a:r>
            <a:r>
              <a:rPr lang="en-US" sz="6773" dirty="0" err="1"/>
              <a:t>werkomgeving</a:t>
            </a:r>
            <a:r>
              <a:rPr lang="en-US" sz="6773" dirty="0"/>
              <a:t> </a:t>
            </a:r>
            <a:r>
              <a:rPr lang="en-US" sz="6773" dirty="0" err="1"/>
              <a:t>en</a:t>
            </a:r>
            <a:r>
              <a:rPr lang="en-US" sz="6773" dirty="0"/>
              <a:t> </a:t>
            </a:r>
            <a:r>
              <a:rPr lang="en-US" sz="6773" dirty="0" err="1"/>
              <a:t>ongewenst</a:t>
            </a:r>
            <a:r>
              <a:rPr lang="en-US" sz="6773" dirty="0"/>
              <a:t> </a:t>
            </a:r>
            <a:r>
              <a:rPr lang="en-US" sz="6773" dirty="0" err="1"/>
              <a:t>gedrag</a:t>
            </a:r>
            <a:r>
              <a:rPr lang="en-US" sz="6773" dirty="0"/>
              <a:t>).</a:t>
            </a:r>
            <a:endParaRPr sz="6773" dirty="0"/>
          </a:p>
          <a:p>
            <a:pPr marL="457200" marR="381000" lvl="0" indent="-336122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ct val="100000"/>
              <a:buChar char="●"/>
            </a:pPr>
            <a:r>
              <a:rPr lang="en-US" sz="6773" dirty="0"/>
              <a:t>Het project ‘Van </a:t>
            </a:r>
            <a:r>
              <a:rPr lang="en-US" sz="6773" dirty="0" err="1"/>
              <a:t>verzuim</a:t>
            </a:r>
            <a:r>
              <a:rPr lang="en-US" sz="6773" dirty="0"/>
              <a:t> </a:t>
            </a:r>
            <a:r>
              <a:rPr lang="en-US" sz="6773" dirty="0" err="1"/>
              <a:t>naar</a:t>
            </a:r>
            <a:r>
              <a:rPr lang="en-US" sz="6773" dirty="0"/>
              <a:t> </a:t>
            </a:r>
            <a:r>
              <a:rPr lang="en-US" sz="6773" dirty="0" err="1"/>
              <a:t>preventie</a:t>
            </a:r>
            <a:r>
              <a:rPr lang="en-US" sz="6773" dirty="0"/>
              <a:t>’</a:t>
            </a:r>
            <a:endParaRPr sz="6773" dirty="0"/>
          </a:p>
          <a:p>
            <a:pPr marL="457200" marR="381000" lvl="0" indent="-336122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ct val="100000"/>
              <a:buChar char="●"/>
            </a:pPr>
            <a:r>
              <a:rPr lang="en-US" sz="6773" dirty="0"/>
              <a:t>De </a:t>
            </a:r>
            <a:r>
              <a:rPr lang="en-US" sz="6773" dirty="0" err="1"/>
              <a:t>leerbehoeften</a:t>
            </a:r>
            <a:r>
              <a:rPr lang="en-US" sz="6773" dirty="0"/>
              <a:t> die </a:t>
            </a:r>
            <a:r>
              <a:rPr lang="en-US" sz="6773" dirty="0" err="1"/>
              <a:t>bij</a:t>
            </a:r>
            <a:r>
              <a:rPr lang="en-US" sz="6773" dirty="0"/>
              <a:t> </a:t>
            </a:r>
            <a:r>
              <a:rPr lang="en-US" sz="6773" dirty="0" err="1"/>
              <a:t>leidinggevenden</a:t>
            </a:r>
            <a:r>
              <a:rPr lang="en-US" sz="6773" dirty="0"/>
              <a:t> </a:t>
            </a:r>
            <a:r>
              <a:rPr lang="en-US" sz="6773" dirty="0" err="1"/>
              <a:t>zijn</a:t>
            </a:r>
            <a:r>
              <a:rPr lang="en-US" sz="6773" dirty="0"/>
              <a:t> </a:t>
            </a:r>
            <a:r>
              <a:rPr lang="en-US" sz="6773" dirty="0" err="1"/>
              <a:t>opgehaald</a:t>
            </a:r>
            <a:endParaRPr sz="6773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28600" lvl="0" indent="-508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685852"/>
              </a:buClr>
              <a:buSzPct val="100000"/>
              <a:buNone/>
            </a:pPr>
            <a:endParaRPr dirty="0">
              <a:solidFill>
                <a:srgbClr val="66564F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g343f80a4dd2_0_0"/>
          <p:cNvSpPr txBox="1">
            <a:spLocks noGrp="1"/>
          </p:cNvSpPr>
          <p:nvPr>
            <p:ph type="title"/>
          </p:nvPr>
        </p:nvSpPr>
        <p:spPr>
          <a:xfrm>
            <a:off x="1235149" y="372213"/>
            <a:ext cx="8511300" cy="13257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Opdracht</a:t>
            </a:r>
            <a:endParaRPr/>
          </a:p>
        </p:txBody>
      </p:sp>
      <p:sp>
        <p:nvSpPr>
          <p:cNvPr id="43" name="Google Shape;43;g343f80a4dd2_0_0"/>
          <p:cNvSpPr txBox="1">
            <a:spLocks noGrp="1"/>
          </p:cNvSpPr>
          <p:nvPr>
            <p:ph type="body" idx="1"/>
          </p:nvPr>
        </p:nvSpPr>
        <p:spPr>
          <a:xfrm>
            <a:off x="1235149" y="1427525"/>
            <a:ext cx="8511300" cy="36750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381000" lvl="0" indent="0" algn="l" rtl="0">
              <a:lnSpc>
                <a:spcPct val="105000"/>
              </a:lnSpc>
              <a:spcBef>
                <a:spcPts val="1400"/>
              </a:spcBef>
              <a:spcAft>
                <a:spcPts val="0"/>
              </a:spcAft>
              <a:buSzPts val="275"/>
              <a:buNone/>
            </a:pPr>
            <a:endParaRPr sz="2293" dirty="0"/>
          </a:p>
          <a:p>
            <a:pPr marL="457200" marR="381000" lvl="0" indent="-374222" algn="l" rtl="0">
              <a:lnSpc>
                <a:spcPct val="105000"/>
              </a:lnSpc>
              <a:spcBef>
                <a:spcPts val="1400"/>
              </a:spcBef>
              <a:spcAft>
                <a:spcPts val="0"/>
              </a:spcAft>
              <a:buSzPts val="2293"/>
              <a:buChar char="●"/>
            </a:pPr>
            <a:r>
              <a:rPr lang="en-US" sz="2293" dirty="0" err="1"/>
              <a:t>Ontwikkel</a:t>
            </a:r>
            <a:r>
              <a:rPr lang="en-US" sz="2293" dirty="0"/>
              <a:t> </a:t>
            </a:r>
            <a:r>
              <a:rPr lang="en-US" sz="2293" dirty="0" err="1"/>
              <a:t>een</a:t>
            </a:r>
            <a:r>
              <a:rPr lang="en-US" sz="2293" dirty="0"/>
              <a:t> </a:t>
            </a:r>
            <a:r>
              <a:rPr lang="en-US" sz="2293" dirty="0" err="1"/>
              <a:t>leiderschapsprogramma</a:t>
            </a:r>
            <a:r>
              <a:rPr lang="en-US" sz="2293" dirty="0"/>
              <a:t> </a:t>
            </a:r>
            <a:r>
              <a:rPr lang="en-US" sz="2293" dirty="0" err="1"/>
              <a:t>voor</a:t>
            </a:r>
            <a:r>
              <a:rPr lang="en-US" sz="2293" dirty="0"/>
              <a:t> de </a:t>
            </a:r>
            <a:r>
              <a:rPr lang="en-US" sz="2293" dirty="0" err="1"/>
              <a:t>gemeente</a:t>
            </a:r>
            <a:r>
              <a:rPr lang="en-US" sz="2293" dirty="0"/>
              <a:t> Ermelo, </a:t>
            </a:r>
            <a:r>
              <a:rPr lang="en-US" sz="2293" dirty="0" err="1"/>
              <a:t>Harderwijk</a:t>
            </a:r>
            <a:r>
              <a:rPr lang="en-US" sz="2293" dirty="0"/>
              <a:t> </a:t>
            </a:r>
            <a:r>
              <a:rPr lang="en-US" sz="2293" dirty="0" err="1"/>
              <a:t>en</a:t>
            </a:r>
            <a:r>
              <a:rPr lang="en-US" sz="2293" dirty="0"/>
              <a:t> </a:t>
            </a:r>
            <a:r>
              <a:rPr lang="en-US" sz="2293" dirty="0" err="1"/>
              <a:t>Zeewolde</a:t>
            </a:r>
            <a:r>
              <a:rPr lang="en-US" sz="2293" dirty="0"/>
              <a:t> </a:t>
            </a:r>
            <a:r>
              <a:rPr lang="en-US" sz="2293" dirty="0" err="1"/>
              <a:t>en</a:t>
            </a:r>
            <a:r>
              <a:rPr lang="en-US" sz="2293" dirty="0"/>
              <a:t> </a:t>
            </a:r>
            <a:r>
              <a:rPr lang="en-US" sz="2293" dirty="0" err="1"/>
              <a:t>samenwerkingsorganisatie</a:t>
            </a:r>
            <a:r>
              <a:rPr lang="en-US" sz="2293" dirty="0"/>
              <a:t> </a:t>
            </a:r>
            <a:r>
              <a:rPr lang="en-US" sz="2293" dirty="0" err="1"/>
              <a:t>Meerinzicht</a:t>
            </a:r>
            <a:r>
              <a:rPr lang="en-US" sz="2293" dirty="0"/>
              <a:t>. </a:t>
            </a:r>
            <a:br>
              <a:rPr lang="en-US" sz="2293" dirty="0"/>
            </a:br>
            <a:endParaRPr sz="2293" dirty="0"/>
          </a:p>
          <a:p>
            <a:pPr marL="457200" marR="381000" lvl="0" indent="-374222" algn="l" rtl="0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SzPts val="2293"/>
              <a:buChar char="●"/>
            </a:pPr>
            <a:r>
              <a:rPr lang="en-US" sz="2293" b="1" dirty="0"/>
              <a:t>Doel:</a:t>
            </a:r>
            <a:r>
              <a:rPr lang="en-US" sz="2293" dirty="0"/>
              <a:t> </a:t>
            </a:r>
            <a:r>
              <a:rPr lang="en-US" sz="2293" dirty="0" err="1"/>
              <a:t>bewustwording</a:t>
            </a:r>
            <a:r>
              <a:rPr lang="en-US" sz="2293" dirty="0"/>
              <a:t> </a:t>
            </a:r>
            <a:r>
              <a:rPr lang="en-US" sz="2293" dirty="0" err="1"/>
              <a:t>rol</a:t>
            </a:r>
            <a:r>
              <a:rPr lang="en-US" sz="2293" dirty="0"/>
              <a:t>, </a:t>
            </a:r>
            <a:r>
              <a:rPr lang="en-US" sz="2293" dirty="0" err="1"/>
              <a:t>inspiratie</a:t>
            </a:r>
            <a:r>
              <a:rPr lang="en-US" sz="2293" dirty="0"/>
              <a:t>, up to date </a:t>
            </a:r>
            <a:r>
              <a:rPr lang="en-US" sz="2293" dirty="0" err="1"/>
              <a:t>kennis</a:t>
            </a:r>
            <a:r>
              <a:rPr lang="en-US" sz="2293" dirty="0"/>
              <a:t> </a:t>
            </a:r>
            <a:r>
              <a:rPr lang="en-US" sz="2293" dirty="0" err="1"/>
              <a:t>en</a:t>
            </a:r>
            <a:r>
              <a:rPr lang="en-US" sz="2293" dirty="0"/>
              <a:t> </a:t>
            </a:r>
            <a:r>
              <a:rPr lang="en-US" sz="2293" dirty="0" err="1"/>
              <a:t>gespreksvaardigheden</a:t>
            </a:r>
            <a:r>
              <a:rPr lang="en-US" sz="2293" dirty="0"/>
              <a:t> </a:t>
            </a:r>
            <a:r>
              <a:rPr lang="en-US" sz="2293" dirty="0" err="1"/>
              <a:t>en</a:t>
            </a:r>
            <a:r>
              <a:rPr lang="en-US" sz="2293" dirty="0"/>
              <a:t> </a:t>
            </a:r>
            <a:r>
              <a:rPr lang="en-US" sz="2293" dirty="0" err="1"/>
              <a:t>samen</a:t>
            </a:r>
            <a:r>
              <a:rPr lang="en-US" sz="2293" dirty="0"/>
              <a:t> </a:t>
            </a:r>
            <a:r>
              <a:rPr lang="en-US" sz="2293" dirty="0" err="1"/>
              <a:t>en</a:t>
            </a:r>
            <a:r>
              <a:rPr lang="en-US" sz="2293" dirty="0"/>
              <a:t> van </a:t>
            </a:r>
            <a:r>
              <a:rPr lang="en-US" sz="2293" dirty="0" err="1"/>
              <a:t>elkaar</a:t>
            </a:r>
            <a:r>
              <a:rPr lang="en-US" sz="2293" dirty="0"/>
              <a:t> </a:t>
            </a:r>
            <a:r>
              <a:rPr lang="en-US" sz="2293" dirty="0" err="1"/>
              <a:t>leren</a:t>
            </a:r>
            <a:r>
              <a:rPr lang="en-US" sz="2293" dirty="0"/>
              <a:t>. </a:t>
            </a:r>
            <a:br>
              <a:rPr lang="en-US" sz="2293" dirty="0"/>
            </a:br>
            <a:endParaRPr sz="2293" dirty="0"/>
          </a:p>
          <a:p>
            <a:pPr marL="457200" marR="381000" lvl="0" indent="-374222" algn="l" rtl="0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SzPts val="2293"/>
              <a:buChar char="●"/>
            </a:pPr>
            <a:r>
              <a:rPr lang="en-US" sz="2293" dirty="0" err="1"/>
              <a:t>Draagt</a:t>
            </a:r>
            <a:r>
              <a:rPr lang="en-US" sz="2293" dirty="0"/>
              <a:t> </a:t>
            </a:r>
            <a:r>
              <a:rPr lang="en-US" sz="2293" dirty="0" err="1"/>
              <a:t>bij</a:t>
            </a:r>
            <a:r>
              <a:rPr lang="en-US" sz="2293" dirty="0"/>
              <a:t> </a:t>
            </a:r>
            <a:r>
              <a:rPr lang="en-US" sz="2293" dirty="0" err="1"/>
              <a:t>aan</a:t>
            </a:r>
            <a:r>
              <a:rPr lang="en-US" sz="2293" dirty="0"/>
              <a:t> </a:t>
            </a:r>
            <a:r>
              <a:rPr lang="en-US" sz="2293" dirty="0" err="1"/>
              <a:t>een</a:t>
            </a:r>
            <a:r>
              <a:rPr lang="en-US" sz="2293" dirty="0"/>
              <a:t> </a:t>
            </a:r>
            <a:r>
              <a:rPr lang="en-US" sz="2293" dirty="0" err="1"/>
              <a:t>gedeelde</a:t>
            </a:r>
            <a:r>
              <a:rPr lang="en-US" sz="2293" dirty="0"/>
              <a:t> </a:t>
            </a:r>
            <a:r>
              <a:rPr lang="en-US" sz="2293" dirty="0" err="1"/>
              <a:t>leiderschapscultuur</a:t>
            </a:r>
            <a:endParaRPr lang="en-US" sz="2293" dirty="0"/>
          </a:p>
          <a:p>
            <a:pPr marL="457200" marR="381000" lvl="0" indent="-374222" algn="l" rtl="0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SzPts val="2293"/>
              <a:buChar char="●"/>
            </a:pPr>
            <a:endParaRPr lang="en-US" sz="2293" dirty="0"/>
          </a:p>
          <a:p>
            <a:pPr marL="457200" marR="381000" lvl="0" indent="-374222" algn="l" rtl="0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SzPts val="2293"/>
              <a:buChar char="●"/>
            </a:pPr>
            <a:r>
              <a:rPr lang="en-US" sz="2293" dirty="0" err="1"/>
              <a:t>Visie</a:t>
            </a:r>
            <a:r>
              <a:rPr lang="en-US" sz="2293" dirty="0"/>
              <a:t> op </a:t>
            </a:r>
            <a:r>
              <a:rPr lang="en-US" sz="2293" dirty="0" err="1"/>
              <a:t>leren</a:t>
            </a:r>
            <a:r>
              <a:rPr lang="en-US" sz="2293" dirty="0"/>
              <a:t> </a:t>
            </a:r>
            <a:r>
              <a:rPr lang="en-US" sz="2293" dirty="0" err="1"/>
              <a:t>en</a:t>
            </a:r>
            <a:r>
              <a:rPr lang="en-US" sz="2293" dirty="0"/>
              <a:t> </a:t>
            </a:r>
            <a:r>
              <a:rPr lang="en-US" sz="2293" dirty="0" err="1"/>
              <a:t>ontwikkelen</a:t>
            </a:r>
            <a:r>
              <a:rPr lang="en-US" sz="2293" dirty="0"/>
              <a:t> EHZM </a:t>
            </a:r>
            <a:r>
              <a:rPr lang="en-US" sz="2293" dirty="0" err="1"/>
              <a:t>belangrijk</a:t>
            </a:r>
            <a:r>
              <a:rPr lang="en-US" sz="2293" dirty="0"/>
              <a:t> </a:t>
            </a:r>
            <a:r>
              <a:rPr lang="en-US" sz="2293" dirty="0" err="1"/>
              <a:t>uitgangspunt</a:t>
            </a:r>
            <a:endParaRPr sz="2293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g343f80a4dd2_0_0"/>
          <p:cNvSpPr txBox="1">
            <a:spLocks noGrp="1"/>
          </p:cNvSpPr>
          <p:nvPr>
            <p:ph type="title"/>
          </p:nvPr>
        </p:nvSpPr>
        <p:spPr>
          <a:xfrm>
            <a:off x="1235149" y="372213"/>
            <a:ext cx="8511300" cy="13257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err="1"/>
              <a:t>Participatiestrategie</a:t>
            </a:r>
            <a:endParaRPr dirty="0"/>
          </a:p>
        </p:txBody>
      </p:sp>
      <p:sp>
        <p:nvSpPr>
          <p:cNvPr id="43" name="Google Shape;43;g343f80a4dd2_0_0"/>
          <p:cNvSpPr txBox="1">
            <a:spLocks noGrp="1"/>
          </p:cNvSpPr>
          <p:nvPr>
            <p:ph type="body" idx="1"/>
          </p:nvPr>
        </p:nvSpPr>
        <p:spPr>
          <a:xfrm>
            <a:off x="1235149" y="1427525"/>
            <a:ext cx="8511300" cy="36750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381000" lvl="0" indent="0" algn="l" rtl="0">
              <a:lnSpc>
                <a:spcPct val="105000"/>
              </a:lnSpc>
              <a:spcBef>
                <a:spcPts val="1400"/>
              </a:spcBef>
              <a:spcAft>
                <a:spcPts val="0"/>
              </a:spcAft>
              <a:buSzPts val="275"/>
              <a:buNone/>
            </a:pPr>
            <a:endParaRPr sz="2293" dirty="0"/>
          </a:p>
          <a:p>
            <a:pPr marL="457200" marR="381000" lvl="0" indent="-374222" algn="l" rtl="0">
              <a:lnSpc>
                <a:spcPct val="105000"/>
              </a:lnSpc>
              <a:spcBef>
                <a:spcPts val="1400"/>
              </a:spcBef>
              <a:spcAft>
                <a:spcPts val="0"/>
              </a:spcAft>
              <a:buSzPts val="2293"/>
              <a:buChar char="●"/>
            </a:pPr>
            <a:r>
              <a:rPr lang="nl-NL" sz="2293" dirty="0"/>
              <a:t>Aansluiten bij leer- en ontwikkelbehoeften leidinggevenden</a:t>
            </a:r>
          </a:p>
          <a:p>
            <a:pPr marL="457200" marR="381000" lvl="0" indent="-374222" algn="l" rtl="0">
              <a:lnSpc>
                <a:spcPct val="105000"/>
              </a:lnSpc>
              <a:spcBef>
                <a:spcPts val="1400"/>
              </a:spcBef>
              <a:spcAft>
                <a:spcPts val="0"/>
              </a:spcAft>
              <a:buSzPts val="2293"/>
              <a:buChar char="●"/>
            </a:pPr>
            <a:endParaRPr sz="2293" dirty="0"/>
          </a:p>
          <a:p>
            <a:pPr marL="457200" marR="381000" lvl="0" indent="-374222" algn="l" rtl="0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SzPts val="2293"/>
              <a:buChar char="●"/>
            </a:pPr>
            <a:r>
              <a:rPr lang="en-US" sz="2293" dirty="0"/>
              <a:t>Interviews </a:t>
            </a:r>
            <a:r>
              <a:rPr lang="en-US" sz="2293" dirty="0" err="1"/>
              <a:t>en</a:t>
            </a:r>
            <a:r>
              <a:rPr lang="en-US" sz="2293" dirty="0"/>
              <a:t> poll</a:t>
            </a:r>
          </a:p>
          <a:p>
            <a:pPr marL="457200" marR="381000" lvl="0" indent="-374222" algn="l" rtl="0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SzPts val="2293"/>
              <a:buChar char="●"/>
            </a:pPr>
            <a:endParaRPr lang="en-US" sz="2293" dirty="0"/>
          </a:p>
          <a:p>
            <a:pPr marL="457200" marR="381000" lvl="0" indent="-374222" algn="l" rtl="0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SzPts val="2293"/>
              <a:buChar char="●"/>
            </a:pPr>
            <a:endParaRPr lang="en-US" sz="2293" dirty="0"/>
          </a:p>
          <a:p>
            <a:pPr marL="457200" marR="381000" lvl="0" indent="-374222" algn="l" rtl="0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SzPts val="2293"/>
              <a:buChar char="●"/>
            </a:pPr>
            <a:r>
              <a:rPr lang="en-US" sz="2293" dirty="0" err="1"/>
              <a:t>Inhoud</a:t>
            </a:r>
            <a:r>
              <a:rPr lang="en-US" sz="2293" dirty="0"/>
              <a:t> </a:t>
            </a:r>
            <a:r>
              <a:rPr lang="en-US" sz="2293" dirty="0" err="1"/>
              <a:t>en</a:t>
            </a:r>
            <a:r>
              <a:rPr lang="en-US" sz="2293" dirty="0"/>
              <a:t> </a:t>
            </a:r>
            <a:r>
              <a:rPr lang="en-US" sz="2293" dirty="0" err="1"/>
              <a:t>vorm</a:t>
            </a:r>
            <a:r>
              <a:rPr lang="en-US" sz="2293" dirty="0"/>
              <a:t> </a:t>
            </a:r>
            <a:r>
              <a:rPr lang="en-US" sz="2293" dirty="0" err="1"/>
              <a:t>staat</a:t>
            </a:r>
            <a:r>
              <a:rPr lang="en-US" sz="2293" dirty="0"/>
              <a:t> </a:t>
            </a:r>
            <a:r>
              <a:rPr lang="en-US" sz="2293" dirty="0" err="1"/>
              <a:t>centraal</a:t>
            </a:r>
            <a:endParaRPr lang="en-US" sz="2293" dirty="0"/>
          </a:p>
          <a:p>
            <a:pPr marL="82978" marR="381000" lvl="0" indent="0" algn="l" rtl="0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SzPts val="2293"/>
              <a:buNone/>
            </a:pPr>
            <a:endParaRPr lang="en-US" sz="2293" dirty="0"/>
          </a:p>
          <a:p>
            <a:pPr marL="82978" marR="381000" lvl="0" indent="0" algn="l" rtl="0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SzPts val="2293"/>
              <a:buNone/>
            </a:pPr>
            <a:br>
              <a:rPr lang="en-US" sz="2293" dirty="0"/>
            </a:br>
            <a:endParaRPr sz="2293" dirty="0"/>
          </a:p>
        </p:txBody>
      </p:sp>
    </p:spTree>
    <p:extLst>
      <p:ext uri="{BB962C8B-B14F-4D97-AF65-F5344CB8AC3E}">
        <p14:creationId xmlns:p14="http://schemas.microsoft.com/office/powerpoint/2010/main" val="41261820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8" name="Google Shape;48;g343f80a4dd2_0_5" title="Breder plaatje Leerlijn leidinggevenden EHZM.png"/>
          <p:cNvPicPr preferRelativeResize="0"/>
          <p:nvPr/>
        </p:nvPicPr>
        <p:blipFill rotWithShape="1">
          <a:blip r:embed="rId3">
            <a:alphaModFix/>
          </a:blip>
          <a:srcRect l="10730" t="-1826" r="18862" b="10049"/>
          <a:stretch/>
        </p:blipFill>
        <p:spPr>
          <a:xfrm>
            <a:off x="500212" y="0"/>
            <a:ext cx="9114266" cy="67507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g343f80a4dd2_0_10"/>
          <p:cNvSpPr txBox="1">
            <a:spLocks noGrp="1"/>
          </p:cNvSpPr>
          <p:nvPr>
            <p:ph type="title"/>
          </p:nvPr>
        </p:nvSpPr>
        <p:spPr>
          <a:xfrm>
            <a:off x="1235149" y="372213"/>
            <a:ext cx="8511300" cy="13257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Opbouw programma</a:t>
            </a:r>
            <a:endParaRPr/>
          </a:p>
        </p:txBody>
      </p:sp>
      <p:sp>
        <p:nvSpPr>
          <p:cNvPr id="54" name="Google Shape;54;g343f80a4dd2_0_10"/>
          <p:cNvSpPr txBox="1">
            <a:spLocks noGrp="1"/>
          </p:cNvSpPr>
          <p:nvPr>
            <p:ph type="body" idx="1"/>
          </p:nvPr>
        </p:nvSpPr>
        <p:spPr>
          <a:xfrm>
            <a:off x="529450" y="1898000"/>
            <a:ext cx="4821000" cy="36750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1000"/>
              </a:spcBef>
              <a:spcAft>
                <a:spcPts val="0"/>
              </a:spcAft>
              <a:buNone/>
            </a:pPr>
            <a:r>
              <a:rPr lang="en-US" b="1"/>
              <a:t>2025</a:t>
            </a:r>
            <a:endParaRPr b="1"/>
          </a:p>
          <a:p>
            <a:pPr marL="457200" lvl="0" indent="-342900" algn="l" rtl="0">
              <a:spcBef>
                <a:spcPts val="1000"/>
              </a:spcBef>
              <a:spcAft>
                <a:spcPts val="0"/>
              </a:spcAft>
              <a:buSzPts val="1800"/>
              <a:buChar char="●"/>
            </a:pPr>
            <a:r>
              <a:rPr lang="en-US"/>
              <a:t>september: kickoff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-US"/>
              <a:t>oktober: kennissessie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-US"/>
              <a:t>november: training gespreksvaardigheden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-US"/>
              <a:t>december: intervisie</a:t>
            </a:r>
            <a:endParaRPr/>
          </a:p>
          <a:p>
            <a:pPr marL="0" lvl="0" indent="0" algn="l" rtl="0">
              <a:spcBef>
                <a:spcPts val="100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100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55;g343f80a4dd2_0_10"/>
          <p:cNvSpPr txBox="1">
            <a:spLocks noGrp="1"/>
          </p:cNvSpPr>
          <p:nvPr>
            <p:ph type="body" idx="1"/>
          </p:nvPr>
        </p:nvSpPr>
        <p:spPr>
          <a:xfrm>
            <a:off x="5126700" y="1898000"/>
            <a:ext cx="7065300" cy="36750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 lnSpcReduction="20000"/>
          </a:bodyPr>
          <a:lstStyle/>
          <a:p>
            <a:pPr marL="0" lvl="0" indent="0" algn="l" rtl="0">
              <a:spcBef>
                <a:spcPts val="1000"/>
              </a:spcBef>
              <a:spcAft>
                <a:spcPts val="0"/>
              </a:spcAft>
              <a:buNone/>
            </a:pPr>
            <a:r>
              <a:rPr lang="en-US" b="1"/>
              <a:t>2026</a:t>
            </a:r>
            <a:endParaRPr b="1"/>
          </a:p>
          <a:p>
            <a:pPr marL="457200" marR="0" lvl="0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800"/>
              <a:buChar char="●"/>
            </a:pPr>
            <a:r>
              <a:rPr lang="en-US"/>
              <a:t>januari kennissessie en intervisie</a:t>
            </a:r>
            <a:endParaRPr/>
          </a:p>
          <a:p>
            <a:pPr marL="457200" marR="0" lvl="0" indent="-3429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-US"/>
              <a:t>februari training gespreksvaardigheden</a:t>
            </a:r>
            <a:endParaRPr/>
          </a:p>
          <a:p>
            <a:pPr marL="457200" marR="0" lvl="0" indent="-3429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-US"/>
              <a:t>maart intervisie</a:t>
            </a:r>
            <a:endParaRPr/>
          </a:p>
          <a:p>
            <a:pPr marL="457200" marR="0" lvl="0" indent="-3429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-US"/>
              <a:t>april inspiratiebijeenkomst</a:t>
            </a:r>
            <a:endParaRPr/>
          </a:p>
          <a:p>
            <a:pPr marL="457200" marR="0" lvl="0" indent="-3429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-US"/>
              <a:t>mei training gespreksvaardigheden</a:t>
            </a:r>
            <a:endParaRPr/>
          </a:p>
          <a:p>
            <a:pPr marL="457200" marR="0" lvl="0" indent="-3429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-US"/>
              <a:t>juni intervisie</a:t>
            </a:r>
            <a:endParaRPr sz="3000"/>
          </a:p>
          <a:p>
            <a:pPr marL="0" lvl="0" indent="0" algn="l" rtl="0">
              <a:spcBef>
                <a:spcPts val="1000"/>
              </a:spcBef>
              <a:spcAft>
                <a:spcPts val="0"/>
              </a:spcAft>
              <a:buNone/>
            </a:pPr>
            <a:endParaRPr sz="3000"/>
          </a:p>
          <a:p>
            <a:pPr marL="0" lvl="0" indent="0" algn="l" rtl="0">
              <a:spcBef>
                <a:spcPts val="100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100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eerinzicht - Hoofddia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eerinzicht - Tekstdia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173</Words>
  <Application>Microsoft Office PowerPoint</Application>
  <PresentationFormat>Breedbeeld</PresentationFormat>
  <Paragraphs>50</Paragraphs>
  <Slides>7</Slides>
  <Notes>7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2</vt:i4>
      </vt:variant>
      <vt:variant>
        <vt:lpstr>Thema</vt:lpstr>
      </vt:variant>
      <vt:variant>
        <vt:i4>2</vt:i4>
      </vt:variant>
      <vt:variant>
        <vt:lpstr>Diatitels</vt:lpstr>
      </vt:variant>
      <vt:variant>
        <vt:i4>7</vt:i4>
      </vt:variant>
    </vt:vector>
  </HeadingPairs>
  <TitlesOfParts>
    <vt:vector size="11" baseType="lpstr">
      <vt:lpstr>Arial</vt:lpstr>
      <vt:lpstr>Calibri</vt:lpstr>
      <vt:lpstr>Meerinzicht - Hoofddia</vt:lpstr>
      <vt:lpstr>Meerinzicht - Tekstdia</vt:lpstr>
      <vt:lpstr>Leiderschapsprogramma </vt:lpstr>
      <vt:lpstr>Context</vt:lpstr>
      <vt:lpstr>Aanleiding</vt:lpstr>
      <vt:lpstr>Opdracht</vt:lpstr>
      <vt:lpstr>Participatiestrategie</vt:lpstr>
      <vt:lpstr>PowerPoint-presentatie</vt:lpstr>
      <vt:lpstr>Opbouw programma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Leiderschapsprogramma </dc:title>
  <dc:creator>Jaap Burgler</dc:creator>
  <cp:lastModifiedBy>Matthes, Charlotte</cp:lastModifiedBy>
  <cp:revision>2</cp:revision>
  <dcterms:created xsi:type="dcterms:W3CDTF">2018-01-30T13:55:40Z</dcterms:created>
  <dcterms:modified xsi:type="dcterms:W3CDTF">2026-01-14T15:39:53Z</dcterms:modified>
</cp:coreProperties>
</file>